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56" r:id="rId2"/>
    <p:sldId id="265" r:id="rId3"/>
    <p:sldId id="257" r:id="rId4"/>
    <p:sldId id="267" r:id="rId5"/>
    <p:sldId id="275" r:id="rId6"/>
    <p:sldId id="270" r:id="rId7"/>
    <p:sldId id="271" r:id="rId8"/>
    <p:sldId id="266" r:id="rId9"/>
    <p:sldId id="272" r:id="rId10"/>
    <p:sldId id="273" r:id="rId11"/>
    <p:sldId id="274" r:id="rId12"/>
  </p:sldIdLst>
  <p:sldSz cx="12192000" cy="6858000"/>
  <p:notesSz cx="6858000" cy="9144000"/>
  <p:embeddedFontLst>
    <p:embeddedFont>
      <p:font typeface="Myriad Pro Black" charset="0"/>
      <p:regular r:id="rId14"/>
      <p:bold r:id="rId15"/>
      <p:italic r:id="rId16"/>
      <p:boldItalic r:id="rId17"/>
    </p:embeddedFont>
    <p:embeddedFont>
      <p:font typeface="Myriad Pro Light" charset="0"/>
      <p:regular r:id="rId18"/>
      <p:bold r:id="rId19"/>
      <p:italic r:id="rId20"/>
      <p:boldItalic r:id="rId21"/>
    </p:embeddedFont>
    <p:embeddedFont>
      <p:font typeface="Myriad Pro" charset="0"/>
      <p:regular r:id="rId22"/>
      <p:bold r:id="rId23"/>
      <p:italic r:id="rId24"/>
      <p:boldItalic r:id="rId25"/>
    </p:embeddedFont>
    <p:embeddedFont>
      <p:font typeface="Calibri" pitchFamily="34" charset="0"/>
      <p:regular r:id="rId26"/>
      <p:bold r:id="rId27"/>
      <p:italic r:id="rId28"/>
      <p:boldItalic r:id="rId2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7FFF"/>
    <a:srgbClr val="E306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819" autoAdjust="0"/>
  </p:normalViewPr>
  <p:slideViewPr>
    <p:cSldViewPr snapToGrid="0">
      <p:cViewPr>
        <p:scale>
          <a:sx n="73" d="100"/>
          <a:sy n="73" d="100"/>
        </p:scale>
        <p:origin x="-48" y="236"/>
      </p:cViewPr>
      <p:guideLst>
        <p:guide orient="horz" pos="2160"/>
        <p:guide pos="384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7779E-9251-4264-82D0-301443568894}" type="datetimeFigureOut">
              <a:rPr lang="uk-UA" smtClean="0"/>
              <a:t>27.09.2021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3E2FF-AAB1-4C33-BC4A-51E7984B2B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5743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3E2FF-AAB1-4C33-BC4A-51E7984B2B01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5912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3E2FF-AAB1-4C33-BC4A-51E7984B2B01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5528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3E2FF-AAB1-4C33-BC4A-51E7984B2B01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0686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3E2FF-AAB1-4C33-BC4A-51E7984B2B01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3783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3E2FF-AAB1-4C33-BC4A-51E7984B2B01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1369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6684-BA1B-46B1-8747-29518E502940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8611-97F2-45AA-924C-4F8EE7BFC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291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6684-BA1B-46B1-8747-29518E502940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8611-97F2-45AA-924C-4F8EE7BFC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45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6684-BA1B-46B1-8747-29518E502940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8611-97F2-45AA-924C-4F8EE7BFC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438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6684-BA1B-46B1-8747-29518E502940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8611-97F2-45AA-924C-4F8EE7BFC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840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6684-BA1B-46B1-8747-29518E502940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8611-97F2-45AA-924C-4F8EE7BFC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774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6684-BA1B-46B1-8747-29518E502940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8611-97F2-45AA-924C-4F8EE7BFC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794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6684-BA1B-46B1-8747-29518E502940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8611-97F2-45AA-924C-4F8EE7BFC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56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6684-BA1B-46B1-8747-29518E502940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8611-97F2-45AA-924C-4F8EE7BFC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742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6684-BA1B-46B1-8747-29518E502940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8611-97F2-45AA-924C-4F8EE7BFC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432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6684-BA1B-46B1-8747-29518E502940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8611-97F2-45AA-924C-4F8EE7BFC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901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6684-BA1B-46B1-8747-29518E502940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8611-97F2-45AA-924C-4F8EE7BFC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361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C6684-BA1B-46B1-8747-29518E502940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18611-97F2-45AA-924C-4F8EE7BFC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75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tiff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997AA53-3930-4455-91F9-B84F3A9472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027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40848" b="17243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027FFF"/>
          </a:solidFill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59EF3F63-6F82-4BED-83A7-57ABA499C961}"/>
              </a:ext>
            </a:extLst>
          </p:cNvPr>
          <p:cNvSpPr/>
          <p:nvPr/>
        </p:nvSpPr>
        <p:spPr>
          <a:xfrm>
            <a:off x="685800" y="4960620"/>
            <a:ext cx="6731000" cy="68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42E2D37-10CA-4D69-9DCC-D4E2AA43A36F}"/>
              </a:ext>
            </a:extLst>
          </p:cNvPr>
          <p:cNvSpPr txBox="1"/>
          <p:nvPr/>
        </p:nvSpPr>
        <p:spPr>
          <a:xfrm>
            <a:off x="584200" y="5194300"/>
            <a:ext cx="2193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err="1">
                <a:solidFill>
                  <a:schemeClr val="bg1"/>
                </a:solidFill>
              </a:rPr>
              <a:t>Татьяна</a:t>
            </a:r>
            <a:r>
              <a:rPr lang="uk-UA" sz="2400" dirty="0">
                <a:solidFill>
                  <a:schemeClr val="bg1"/>
                </a:solidFill>
              </a:rPr>
              <a:t> </a:t>
            </a:r>
            <a:r>
              <a:rPr lang="uk-UA" sz="2400" dirty="0" err="1">
                <a:solidFill>
                  <a:schemeClr val="bg1"/>
                </a:solidFill>
              </a:rPr>
              <a:t>Дешко</a:t>
            </a:r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8F56B61-B490-4EB1-9450-28EF9E8C140D}"/>
              </a:ext>
            </a:extLst>
          </p:cNvPr>
          <p:cNvSpPr txBox="1"/>
          <p:nvPr/>
        </p:nvSpPr>
        <p:spPr>
          <a:xfrm>
            <a:off x="584200" y="5564485"/>
            <a:ext cx="4426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i="1" dirty="0">
                <a:solidFill>
                  <a:schemeClr val="bg1"/>
                </a:solidFill>
                <a:latin typeface="Myriad Pro Light" panose="020B0403030403020204" pitchFamily="34" charset="0"/>
              </a:rPr>
              <a:t>Альянс </a:t>
            </a:r>
            <a:r>
              <a:rPr lang="uk-UA" sz="2400" i="1" dirty="0" err="1">
                <a:solidFill>
                  <a:schemeClr val="bg1"/>
                </a:solidFill>
                <a:latin typeface="Myriad Pro Light" panose="020B0403030403020204" pitchFamily="34" charset="0"/>
              </a:rPr>
              <a:t>общественного</a:t>
            </a:r>
            <a:r>
              <a:rPr lang="uk-UA" sz="2400" i="1" dirty="0">
                <a:solidFill>
                  <a:schemeClr val="bg1"/>
                </a:solidFill>
                <a:latin typeface="Myriad Pro Light" panose="020B0403030403020204" pitchFamily="34" charset="0"/>
              </a:rPr>
              <a:t> </a:t>
            </a:r>
            <a:r>
              <a:rPr lang="uk-UA" sz="2400" i="1" dirty="0" err="1">
                <a:solidFill>
                  <a:schemeClr val="bg1"/>
                </a:solidFill>
                <a:latin typeface="Myriad Pro Light" panose="020B0403030403020204" pitchFamily="34" charset="0"/>
              </a:rPr>
              <a:t>здоровья</a:t>
            </a:r>
            <a:endParaRPr lang="uk-UA" sz="2400" i="1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6036FBA-8D34-4D45-BC8D-97C36E902F3A}"/>
              </a:ext>
            </a:extLst>
          </p:cNvPr>
          <p:cNvSpPr txBox="1"/>
          <p:nvPr/>
        </p:nvSpPr>
        <p:spPr>
          <a:xfrm>
            <a:off x="584200" y="2872155"/>
            <a:ext cx="94065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err="1" smtClean="0">
                <a:solidFill>
                  <a:schemeClr val="bg1"/>
                </a:solidFill>
                <a:latin typeface="+mj-lt"/>
              </a:rPr>
              <a:t>Пути</a:t>
            </a:r>
            <a:r>
              <a:rPr lang="uk-UA" sz="3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uk-UA" sz="3600" dirty="0" err="1" smtClean="0">
                <a:solidFill>
                  <a:schemeClr val="bg1"/>
                </a:solidFill>
                <a:latin typeface="+mj-lt"/>
              </a:rPr>
              <a:t>реформирования</a:t>
            </a:r>
            <a:r>
              <a:rPr lang="uk-UA" sz="3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uk-UA" sz="3600" dirty="0" err="1" smtClean="0">
                <a:solidFill>
                  <a:schemeClr val="bg1"/>
                </a:solidFill>
                <a:latin typeface="+mj-lt"/>
              </a:rPr>
              <a:t>наркополитики</a:t>
            </a:r>
            <a:r>
              <a:rPr lang="uk-UA" sz="3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uk-UA" sz="3600" dirty="0" smtClean="0">
                <a:solidFill>
                  <a:schemeClr val="bg1"/>
                </a:solidFill>
                <a:latin typeface="+mj-lt"/>
              </a:rPr>
              <a:t>ВЕЦА и </a:t>
            </a:r>
          </a:p>
          <a:p>
            <a:r>
              <a:rPr lang="uk-UA" sz="3600" dirty="0" err="1" smtClean="0">
                <a:solidFill>
                  <a:schemeClr val="bg1"/>
                </a:solidFill>
                <a:latin typeface="+mj-lt"/>
              </a:rPr>
              <a:t>Кыргызстана</a:t>
            </a:r>
            <a:endParaRPr lang="uk-UA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Графіка 2">
            <a:extLst>
              <a:ext uri="{FF2B5EF4-FFF2-40B4-BE49-F238E27FC236}">
                <a16:creationId xmlns:a16="http://schemas.microsoft.com/office/drawing/2014/main" xmlns="" id="{CED5B6F6-6CA8-C542-8C43-F166A0814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301836" y="652972"/>
            <a:ext cx="1581380" cy="98565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6BF7C2D-45DE-2643-88EB-FBF6D23896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199" y="741872"/>
            <a:ext cx="3133437" cy="81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0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9CE2486-5D16-44AC-A847-F86922D0B1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40732" b="1724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4">
              <a:alphaModFix amt="17000"/>
            </a:blip>
            <a:srcRect/>
            <a:tile tx="0" ty="0" sx="100000" sy="100000" flip="none" algn="tl"/>
          </a:blipFill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E91C87C7-5DF3-4054-B8B9-A0E77D69C6E3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xmlns="" id="{6132D583-EFE2-4E0F-A79E-99306B806985}"/>
              </a:ext>
            </a:extLst>
          </p:cNvPr>
          <p:cNvGrpSpPr/>
          <p:nvPr/>
        </p:nvGrpSpPr>
        <p:grpSpPr>
          <a:xfrm>
            <a:off x="-1" y="349476"/>
            <a:ext cx="7766135" cy="638628"/>
            <a:chOff x="-1" y="349476"/>
            <a:chExt cx="7766135" cy="638628"/>
          </a:xfrm>
          <a:solidFill>
            <a:schemeClr val="accent1">
              <a:lumMod val="75000"/>
            </a:schemeClr>
          </a:solidFill>
        </p:grpSpPr>
        <p:sp>
          <p:nvSpPr>
            <p:cNvPr id="6" name="Прямокутник 5">
              <a:extLst>
                <a:ext uri="{FF2B5EF4-FFF2-40B4-BE49-F238E27FC236}">
                  <a16:creationId xmlns:a16="http://schemas.microsoft.com/office/drawing/2014/main" xmlns="" id="{DD38182A-5E13-4820-BC90-69051B875663}"/>
                </a:ext>
              </a:extLst>
            </p:cNvPr>
            <p:cNvSpPr/>
            <p:nvPr/>
          </p:nvSpPr>
          <p:spPr>
            <a:xfrm>
              <a:off x="-1" y="349476"/>
              <a:ext cx="7613535" cy="6386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" name="Прямокутник 6">
              <a:extLst>
                <a:ext uri="{FF2B5EF4-FFF2-40B4-BE49-F238E27FC236}">
                  <a16:creationId xmlns:a16="http://schemas.microsoft.com/office/drawing/2014/main" xmlns="" id="{0BE90EE7-3CCF-4EA4-B3F6-04E6CB70230A}"/>
                </a:ext>
              </a:extLst>
            </p:cNvPr>
            <p:cNvSpPr/>
            <p:nvPr/>
          </p:nvSpPr>
          <p:spPr>
            <a:xfrm>
              <a:off x="152600" y="442002"/>
              <a:ext cx="761353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800" dirty="0">
                  <a:solidFill>
                    <a:schemeClr val="bg1"/>
                  </a:solidFill>
                  <a:latin typeface="Myriad Pro Black" panose="020B0803030403020204" pitchFamily="34" charset="0"/>
                </a:rPr>
                <a:t>Рекомендации по дальнейшим шагам</a:t>
              </a:r>
              <a:endParaRPr lang="uk-UA" sz="2800" dirty="0">
                <a:solidFill>
                  <a:schemeClr val="bg1"/>
                </a:solidFill>
                <a:latin typeface="Myriad Pro Black" panose="020B0803030403020204" pitchFamily="34" charset="0"/>
              </a:endParaRPr>
            </a:p>
          </p:txBody>
        </p:sp>
      </p:grp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8B3150AE-A44C-400E-B7E5-A2CF92C0FFF5}"/>
              </a:ext>
            </a:extLst>
          </p:cNvPr>
          <p:cNvSpPr/>
          <p:nvPr/>
        </p:nvSpPr>
        <p:spPr>
          <a:xfrm>
            <a:off x="754605" y="1246727"/>
            <a:ext cx="10738889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Дальнейшая декриминализация ЛУН путем полной </a:t>
            </a:r>
            <a:r>
              <a:rPr lang="ru-RU" sz="2400" dirty="0" err="1"/>
              <a:t>депенализации</a:t>
            </a:r>
            <a:r>
              <a:rPr lang="ru-RU" sz="2400" dirty="0"/>
              <a:t> хранения </a:t>
            </a:r>
            <a:r>
              <a:rPr lang="ru-RU" sz="2400" dirty="0" smtClean="0"/>
              <a:t>наркотиков без </a:t>
            </a:r>
            <a:r>
              <a:rPr lang="ru-RU" sz="2400" dirty="0"/>
              <a:t>цели сбыта и перенаправление </a:t>
            </a:r>
            <a:r>
              <a:rPr lang="ru-RU" sz="2400" dirty="0" smtClean="0"/>
              <a:t>ЛУН </a:t>
            </a:r>
            <a:r>
              <a:rPr lang="ru-RU" sz="2400" dirty="0"/>
              <a:t>из системы правосудия в </a:t>
            </a:r>
            <a:r>
              <a:rPr lang="ru-RU" sz="2400" dirty="0" smtClean="0"/>
              <a:t>организации </a:t>
            </a:r>
            <a:r>
              <a:rPr lang="ru-RU" sz="2400" dirty="0"/>
              <a:t>снижения вреда, социальной</a:t>
            </a:r>
            <a:r>
              <a:rPr lang="en-US" sz="2400" dirty="0"/>
              <a:t> </a:t>
            </a:r>
            <a:r>
              <a:rPr lang="ru-RU" sz="2400" dirty="0"/>
              <a:t>и медицинской поддержки </a:t>
            </a:r>
            <a:endParaRPr lang="en-US" sz="2400" dirty="0"/>
          </a:p>
          <a:p>
            <a:endParaRPr lang="ru-RU" sz="2400" dirty="0"/>
          </a:p>
          <a:p>
            <a:r>
              <a:rPr lang="ru-RU" sz="2400" dirty="0"/>
              <a:t>Включение вопросов стигмы, дискриминации и соблюдения прав человека в программы подготовки сотрудников правоохранительных органов, органов социальной защиты и поддержки, а также медицинских работников </a:t>
            </a:r>
            <a:endParaRPr lang="en-US" sz="2400" dirty="0"/>
          </a:p>
          <a:p>
            <a:endParaRPr lang="ru-RU" dirty="0"/>
          </a:p>
        </p:txBody>
      </p:sp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xmlns="" id="{140BF76D-A2BB-45A1-9F47-E3917CCC2437}"/>
              </a:ext>
            </a:extLst>
          </p:cNvPr>
          <p:cNvGrpSpPr/>
          <p:nvPr/>
        </p:nvGrpSpPr>
        <p:grpSpPr>
          <a:xfrm>
            <a:off x="412807" y="1359829"/>
            <a:ext cx="165100" cy="2269493"/>
            <a:chOff x="663007" y="1495425"/>
            <a:chExt cx="165100" cy="1257298"/>
          </a:xfrm>
        </p:grpSpPr>
        <p:sp>
          <p:nvSpPr>
            <p:cNvPr id="11" name="Прямокутник 10">
              <a:extLst>
                <a:ext uri="{FF2B5EF4-FFF2-40B4-BE49-F238E27FC236}">
                  <a16:creationId xmlns:a16="http://schemas.microsoft.com/office/drawing/2014/main" xmlns="" id="{28EC8806-AE0A-484D-85FA-BDB6858292DF}"/>
                </a:ext>
              </a:extLst>
            </p:cNvPr>
            <p:cNvSpPr/>
            <p:nvPr/>
          </p:nvSpPr>
          <p:spPr>
            <a:xfrm>
              <a:off x="663007" y="1495425"/>
              <a:ext cx="165100" cy="165100"/>
            </a:xfrm>
            <a:prstGeom prst="rect">
              <a:avLst/>
            </a:prstGeom>
            <a:solidFill>
              <a:srgbClr val="E306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xmlns="" id="{F7875F40-0DCB-43C5-BAEB-1203F3F22F5A}"/>
                </a:ext>
              </a:extLst>
            </p:cNvPr>
            <p:cNvSpPr/>
            <p:nvPr/>
          </p:nvSpPr>
          <p:spPr>
            <a:xfrm>
              <a:off x="663007" y="2587623"/>
              <a:ext cx="165100" cy="165100"/>
            </a:xfrm>
            <a:prstGeom prst="rect">
              <a:avLst/>
            </a:prstGeom>
            <a:solidFill>
              <a:srgbClr val="E306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cxnSp>
          <p:nvCxnSpPr>
            <p:cNvPr id="14" name="Пряма сполучна лінія 13">
              <a:extLst>
                <a:ext uri="{FF2B5EF4-FFF2-40B4-BE49-F238E27FC236}">
                  <a16:creationId xmlns:a16="http://schemas.microsoft.com/office/drawing/2014/main" xmlns="" id="{46D2AB4D-7BE2-484D-9EE6-D65486598A61}"/>
                </a:ext>
              </a:extLst>
            </p:cNvPr>
            <p:cNvCxnSpPr>
              <a:stCxn id="11" idx="2"/>
              <a:endCxn id="12" idx="0"/>
            </p:cNvCxnSpPr>
            <p:nvPr/>
          </p:nvCxnSpPr>
          <p:spPr>
            <a:xfrm>
              <a:off x="745557" y="1660525"/>
              <a:ext cx="0" cy="927098"/>
            </a:xfrm>
            <a:prstGeom prst="line">
              <a:avLst/>
            </a:prstGeom>
            <a:ln>
              <a:solidFill>
                <a:srgbClr val="E306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B461772B-C1ED-C348-9105-25404B312C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8445" r="10217" b="14888"/>
          <a:stretch/>
        </p:blipFill>
        <p:spPr>
          <a:xfrm>
            <a:off x="0" y="6349042"/>
            <a:ext cx="12180764" cy="508958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xmlns="" id="{BF0AC64D-EF10-EE4F-BAF0-B19D8A3ABE96}"/>
              </a:ext>
            </a:extLst>
          </p:cNvPr>
          <p:cNvSpPr txBox="1">
            <a:spLocks/>
          </p:cNvSpPr>
          <p:nvPr/>
        </p:nvSpPr>
        <p:spPr>
          <a:xfrm>
            <a:off x="10679866" y="6534510"/>
            <a:ext cx="1817333" cy="4010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1200" dirty="0"/>
              <a:t>www.aph.org.ua</a:t>
            </a:r>
          </a:p>
        </p:txBody>
      </p:sp>
    </p:spTree>
    <p:extLst>
      <p:ext uri="{BB962C8B-B14F-4D97-AF65-F5344CB8AC3E}">
        <p14:creationId xmlns:p14="http://schemas.microsoft.com/office/powerpoint/2010/main" val="63967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BC04FBA-425C-47AC-B5E6-6D812EAB13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027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40848" b="172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Графіка 2">
            <a:extLst>
              <a:ext uri="{FF2B5EF4-FFF2-40B4-BE49-F238E27FC236}">
                <a16:creationId xmlns:a16="http://schemas.microsoft.com/office/drawing/2014/main" xmlns="" id="{0E70285B-962B-4EE7-8CFB-5F2B4A016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301836" y="652972"/>
            <a:ext cx="1581380" cy="9856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3097AB1-8C7A-4460-974D-A1A96AEA665F}"/>
              </a:ext>
            </a:extLst>
          </p:cNvPr>
          <p:cNvSpPr txBox="1"/>
          <p:nvPr/>
        </p:nvSpPr>
        <p:spPr>
          <a:xfrm>
            <a:off x="584200" y="2872155"/>
            <a:ext cx="4931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err="1">
                <a:solidFill>
                  <a:schemeClr val="bg1"/>
                </a:solidFill>
                <a:latin typeface="+mj-lt"/>
              </a:rPr>
              <a:t>Спасибо</a:t>
            </a:r>
            <a:r>
              <a:rPr lang="uk-UA" sz="3600" dirty="0">
                <a:solidFill>
                  <a:schemeClr val="bg1"/>
                </a:solidFill>
                <a:latin typeface="+mj-lt"/>
              </a:rPr>
              <a:t> за </a:t>
            </a:r>
            <a:r>
              <a:rPr lang="uk-UA" sz="3600" dirty="0" err="1">
                <a:solidFill>
                  <a:schemeClr val="bg1"/>
                </a:solidFill>
                <a:latin typeface="+mj-lt"/>
              </a:rPr>
              <a:t>внимание</a:t>
            </a:r>
            <a:endParaRPr lang="uk-UA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BB1801F-BBA9-B84E-A237-EB456BB5CC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199" y="741872"/>
            <a:ext cx="3133437" cy="81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8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A721E98-7272-43EC-99DD-A7001285FE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40732" b="172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Графіка 7">
            <a:extLst>
              <a:ext uri="{FF2B5EF4-FFF2-40B4-BE49-F238E27FC236}">
                <a16:creationId xmlns:a16="http://schemas.microsoft.com/office/drawing/2014/main" xmlns="" id="{5597CB25-8F90-40E5-AD30-EA92A2126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77863" y="915590"/>
            <a:ext cx="5273674" cy="1318420"/>
          </a:xfrm>
          <a:prstGeom prst="rect">
            <a:avLst/>
          </a:prstGeom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BA400A0D-F2DB-4A63-9D67-99E3E0FD2173}"/>
              </a:ext>
            </a:extLst>
          </p:cNvPr>
          <p:cNvSpPr/>
          <p:nvPr/>
        </p:nvSpPr>
        <p:spPr>
          <a:xfrm rot="10800000">
            <a:off x="672480" y="2677747"/>
            <a:ext cx="5289327" cy="404222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5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F2F00DFB-39C8-4E3A-ABC5-9F5171A9E84D}"/>
              </a:ext>
            </a:extLst>
          </p:cNvPr>
          <p:cNvSpPr/>
          <p:nvPr/>
        </p:nvSpPr>
        <p:spPr>
          <a:xfrm>
            <a:off x="907211" y="3147406"/>
            <a:ext cx="495300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yriad Pro" panose="020B0503030403020204" pitchFamily="34" charset="0"/>
              </a:rPr>
              <a:t>Авторитетное</a:t>
            </a:r>
            <a:r>
              <a:rPr lang="en-US" dirty="0">
                <a:latin typeface="Myriad Pro" panose="020B0503030403020204" pitchFamily="34" charset="0"/>
              </a:rPr>
              <a:t> </a:t>
            </a:r>
            <a:r>
              <a:rPr lang="ru-RU" dirty="0">
                <a:latin typeface="Myriad Pro" panose="020B0503030403020204" pitchFamily="34" charset="0"/>
              </a:rPr>
              <a:t>издание </a:t>
            </a:r>
            <a:r>
              <a:rPr lang="en-US" dirty="0">
                <a:latin typeface="Myriad Pro" panose="020B0503030403020204" pitchFamily="34" charset="0"/>
              </a:rPr>
              <a:t>The Economist</a:t>
            </a:r>
            <a:br>
              <a:rPr lang="en-US" dirty="0">
                <a:latin typeface="Myriad Pro" panose="020B0503030403020204" pitchFamily="34" charset="0"/>
              </a:rPr>
            </a:br>
            <a:r>
              <a:rPr lang="ru-RU" dirty="0">
                <a:latin typeface="Myriad Pro" panose="020B0503030403020204" pitchFamily="34" charset="0"/>
              </a:rPr>
              <a:t>в 2021 году обнародовало результаты исследования подходов и затрат</a:t>
            </a:r>
            <a:br>
              <a:rPr lang="ru-RU" dirty="0">
                <a:latin typeface="Myriad Pro" panose="020B0503030403020204" pitchFamily="34" charset="0"/>
              </a:rPr>
            </a:br>
            <a:r>
              <a:rPr lang="ru-RU" dirty="0">
                <a:latin typeface="Myriad Pro" panose="020B0503030403020204" pitchFamily="34" charset="0"/>
              </a:rPr>
              <a:t>на программы по борьбе с наркотиками</a:t>
            </a:r>
            <a:r>
              <a:rPr lang="en-US" dirty="0">
                <a:latin typeface="Myriad Pro" panose="020B0503030403020204" pitchFamily="34" charset="0"/>
              </a:rPr>
              <a:t/>
            </a:r>
            <a:br>
              <a:rPr lang="en-US" dirty="0">
                <a:latin typeface="Myriad Pro" panose="020B0503030403020204" pitchFamily="34" charset="0"/>
              </a:rPr>
            </a:br>
            <a:r>
              <a:rPr lang="ru-RU" dirty="0">
                <a:latin typeface="Myriad Pro" panose="020B0503030403020204" pitchFamily="34" charset="0"/>
              </a:rPr>
              <a:t>в ряде стран Восточной Европы</a:t>
            </a:r>
            <a:br>
              <a:rPr lang="ru-RU" dirty="0">
                <a:latin typeface="Myriad Pro" panose="020B0503030403020204" pitchFamily="34" charset="0"/>
              </a:rPr>
            </a:br>
            <a:r>
              <a:rPr lang="ru-RU" dirty="0">
                <a:latin typeface="Myriad Pro" panose="020B0503030403020204" pitchFamily="34" charset="0"/>
              </a:rPr>
              <a:t>и Центральной Азии (Беларусь, Казахстан, Кыргызстан и Российская Федерация),</a:t>
            </a:r>
            <a:r>
              <a:rPr lang="uk-UA" dirty="0">
                <a:latin typeface="Myriad Pro" panose="020B0503030403020204" pitchFamily="34" charset="0"/>
              </a:rPr>
              <a:t/>
            </a:r>
            <a:br>
              <a:rPr lang="uk-UA" dirty="0">
                <a:latin typeface="Myriad Pro" panose="020B0503030403020204" pitchFamily="34" charset="0"/>
              </a:rPr>
            </a:br>
            <a:r>
              <a:rPr lang="ru-RU" dirty="0">
                <a:latin typeface="Myriad Pro" panose="020B0503030403020204" pitchFamily="34" charset="0"/>
              </a:rPr>
              <a:t>и предложило передовые пути</a:t>
            </a:r>
            <a:br>
              <a:rPr lang="ru-RU" dirty="0">
                <a:latin typeface="Myriad Pro" panose="020B0503030403020204" pitchFamily="34" charset="0"/>
              </a:rPr>
            </a:br>
            <a:r>
              <a:rPr lang="ru-RU" dirty="0">
                <a:latin typeface="Myriad Pro" panose="020B0503030403020204" pitchFamily="34" charset="0"/>
              </a:rPr>
              <a:t>их оптимизации.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128C3FF-9E65-6C41-9D7D-19EF0DBC293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8445" r="10217" b="14888"/>
          <a:stretch/>
        </p:blipFill>
        <p:spPr>
          <a:xfrm>
            <a:off x="0" y="6349042"/>
            <a:ext cx="12180764" cy="508958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8AC2BDE2-8AF1-5E4F-B7CF-85451F7058C4}"/>
              </a:ext>
            </a:extLst>
          </p:cNvPr>
          <p:cNvSpPr txBox="1">
            <a:spLocks/>
          </p:cNvSpPr>
          <p:nvPr/>
        </p:nvSpPr>
        <p:spPr>
          <a:xfrm>
            <a:off x="10679866" y="6534510"/>
            <a:ext cx="1817333" cy="4010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1200" dirty="0"/>
              <a:t>www.aph.org.ua</a:t>
            </a:r>
          </a:p>
        </p:txBody>
      </p:sp>
    </p:spTree>
    <p:extLst>
      <p:ext uri="{BB962C8B-B14F-4D97-AF65-F5344CB8AC3E}">
        <p14:creationId xmlns:p14="http://schemas.microsoft.com/office/powerpoint/2010/main" val="238522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818F784-8B75-4026-8E60-86849B8E7B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7" t="1439" r="6467" b="1474"/>
          <a:stretch/>
        </p:blipFill>
        <p:spPr>
          <a:xfrm>
            <a:off x="8027603" y="-1"/>
            <a:ext cx="4186580" cy="6858001"/>
          </a:xfrm>
          <a:prstGeom prst="rect">
            <a:avLst/>
          </a:prstGeom>
        </p:spPr>
      </p:pic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xmlns="" id="{7D6D7DB7-CFA3-4494-A952-B416A48F70CB}"/>
              </a:ext>
            </a:extLst>
          </p:cNvPr>
          <p:cNvGrpSpPr/>
          <p:nvPr/>
        </p:nvGrpSpPr>
        <p:grpSpPr>
          <a:xfrm>
            <a:off x="-1" y="349476"/>
            <a:ext cx="8027604" cy="638628"/>
            <a:chOff x="-1" y="349476"/>
            <a:chExt cx="8027604" cy="638628"/>
          </a:xfrm>
          <a:solidFill>
            <a:schemeClr val="accent1">
              <a:lumMod val="75000"/>
            </a:schemeClr>
          </a:solidFill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xmlns="" id="{F62BDB03-F3F8-47E9-9A34-3BC0734C3E9C}"/>
                </a:ext>
              </a:extLst>
            </p:cNvPr>
            <p:cNvSpPr/>
            <p:nvPr/>
          </p:nvSpPr>
          <p:spPr>
            <a:xfrm>
              <a:off x="-1" y="349476"/>
              <a:ext cx="8027604" cy="638628"/>
            </a:xfrm>
            <a:prstGeom prst="rect">
              <a:avLst/>
            </a:prstGeom>
            <a:grpFill/>
            <a:ln>
              <a:solidFill>
                <a:srgbClr val="027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" name="Прямокутник 8">
              <a:extLst>
                <a:ext uri="{FF2B5EF4-FFF2-40B4-BE49-F238E27FC236}">
                  <a16:creationId xmlns:a16="http://schemas.microsoft.com/office/drawing/2014/main" xmlns="" id="{10455214-9676-49D4-B0A6-3B6903E1AA18}"/>
                </a:ext>
              </a:extLst>
            </p:cNvPr>
            <p:cNvSpPr/>
            <p:nvPr/>
          </p:nvSpPr>
          <p:spPr>
            <a:xfrm>
              <a:off x="391886" y="407180"/>
              <a:ext cx="5810444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2800" dirty="0">
                  <a:solidFill>
                    <a:schemeClr val="bg1"/>
                  </a:solidFill>
                  <a:latin typeface="Myriad Pro Black" panose="020B0803030403020204" pitchFamily="34" charset="0"/>
                </a:rPr>
                <a:t>Смоделированные сценарии</a:t>
              </a:r>
              <a:endParaRPr lang="uk-UA" sz="2800" dirty="0">
                <a:solidFill>
                  <a:schemeClr val="bg1"/>
                </a:solidFill>
                <a:latin typeface="Myriad Pro Black" panose="020B0803030403020204" pitchFamily="34" charset="0"/>
              </a:endParaRPr>
            </a:p>
          </p:txBody>
        </p:sp>
      </p:grp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8E0016A2-7FCF-4415-BE57-5BC2A4967FA3}"/>
              </a:ext>
            </a:extLst>
          </p:cNvPr>
          <p:cNvSpPr/>
          <p:nvPr/>
        </p:nvSpPr>
        <p:spPr>
          <a:xfrm>
            <a:off x="391886" y="1032433"/>
            <a:ext cx="67797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yriad Pro" panose="020B0503030403020204" pitchFamily="34" charset="0"/>
              </a:rPr>
              <a:t>Модель была откалибрована для каждой страны с использованием данных о динамике заключения ЛУИН, тенденциях в охвате лечением опиоидными антагонистами (ОАТ) и антиретровирусной терапией (АРТ), а также данных об эпидемии ВИЧ среди ЛУИН. Модель использовалась для сравнения воздействия и затрат за 20 лет следующих сценариев: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5279A19B-BCC8-4EC6-95A4-F8121B0961DE}"/>
              </a:ext>
            </a:extLst>
          </p:cNvPr>
          <p:cNvSpPr/>
          <p:nvPr/>
        </p:nvSpPr>
        <p:spPr>
          <a:xfrm>
            <a:off x="695664" y="2844717"/>
            <a:ext cx="593634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yriad Pro Black" panose="020B0803030403020204" pitchFamily="34" charset="0"/>
              </a:rPr>
              <a:t>Исходный уровень</a:t>
            </a:r>
            <a:r>
              <a:rPr lang="ru-RU" dirty="0">
                <a:latin typeface="Myriad Pro" panose="020B0503030403020204" pitchFamily="34" charset="0"/>
              </a:rPr>
              <a:t>: </a:t>
            </a:r>
            <a:r>
              <a:rPr lang="ru-RU" dirty="0" smtClean="0">
                <a:latin typeface="Myriad Pro" panose="020B0503030403020204" pitchFamily="34" charset="0"/>
              </a:rPr>
              <a:t>Страны продолжают практиковать текущие подходы </a:t>
            </a:r>
            <a:r>
              <a:rPr lang="ru-RU" dirty="0">
                <a:latin typeface="Myriad Pro" panose="020B0503030403020204" pitchFamily="34" charset="0"/>
              </a:rPr>
              <a:t>с существующим охватом ОАТ и АРТ и уровнями тюремного заключения</a:t>
            </a:r>
            <a:r>
              <a:rPr lang="en-US" dirty="0">
                <a:latin typeface="Myriad Pro" panose="020B0503030403020204" pitchFamily="34" charset="0"/>
              </a:rPr>
              <a:t/>
            </a:r>
            <a:br>
              <a:rPr lang="en-US" dirty="0">
                <a:latin typeface="Myriad Pro" panose="020B0503030403020204" pitchFamily="34" charset="0"/>
              </a:rPr>
            </a:br>
            <a:endParaRPr lang="ru-RU" dirty="0">
              <a:latin typeface="Myriad Pro" panose="020B0503030403020204" pitchFamily="34" charset="0"/>
            </a:endParaRPr>
          </a:p>
          <a:p>
            <a:r>
              <a:rPr lang="ru-RU" dirty="0">
                <a:latin typeface="Myriad Pro Black" panose="020B0803030403020204" pitchFamily="34" charset="0"/>
              </a:rPr>
              <a:t>Сценарий 1:</a:t>
            </a:r>
            <a:r>
              <a:rPr lang="ru-RU" dirty="0">
                <a:latin typeface="Myriad Pro" panose="020B0503030403020204" pitchFamily="34" charset="0"/>
              </a:rPr>
              <a:t> Декриминализация: переход к декриминализации употребления и хранения наркотиков в личных целях</a:t>
            </a:r>
          </a:p>
          <a:p>
            <a:r>
              <a:rPr lang="en-US" dirty="0">
                <a:latin typeface="Myriad Pro Black" panose="020B0803030403020204" pitchFamily="34" charset="0"/>
              </a:rPr>
              <a:t/>
            </a:r>
            <a:br>
              <a:rPr lang="en-US" dirty="0">
                <a:latin typeface="Myriad Pro Black" panose="020B0803030403020204" pitchFamily="34" charset="0"/>
              </a:rPr>
            </a:br>
            <a:r>
              <a:rPr lang="ru-RU" dirty="0">
                <a:latin typeface="Myriad Pro Black" panose="020B0803030403020204" pitchFamily="34" charset="0"/>
              </a:rPr>
              <a:t>Сценарий 2: </a:t>
            </a:r>
            <a:r>
              <a:rPr lang="ru-RU" dirty="0">
                <a:latin typeface="Myriad Pro" panose="020B0503030403020204" pitchFamily="34" charset="0"/>
              </a:rPr>
              <a:t>Подход общественного здравоохранения: реинвестирование сэкономленных затрат в расширение охвата АРТ до 81% и ОАТ до 40% в соответствии с руководящими принципами ЮНЭЙДС / ВОЗ</a:t>
            </a:r>
          </a:p>
        </p:txBody>
      </p:sp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xmlns="" id="{2CAD750D-EADE-40DD-A51D-5C94D823650B}"/>
              </a:ext>
            </a:extLst>
          </p:cNvPr>
          <p:cNvGrpSpPr/>
          <p:nvPr/>
        </p:nvGrpSpPr>
        <p:grpSpPr>
          <a:xfrm>
            <a:off x="391886" y="3110691"/>
            <a:ext cx="293046" cy="2532462"/>
            <a:chOff x="655750" y="3113270"/>
            <a:chExt cx="172357" cy="2398530"/>
          </a:xfrm>
        </p:grpSpPr>
        <p:sp>
          <p:nvSpPr>
            <p:cNvPr id="15" name="Прямокутник 14">
              <a:extLst>
                <a:ext uri="{FF2B5EF4-FFF2-40B4-BE49-F238E27FC236}">
                  <a16:creationId xmlns:a16="http://schemas.microsoft.com/office/drawing/2014/main" xmlns="" id="{33330A7E-6A62-4342-99AD-E5F182B1DA03}"/>
                </a:ext>
              </a:extLst>
            </p:cNvPr>
            <p:cNvSpPr/>
            <p:nvPr/>
          </p:nvSpPr>
          <p:spPr>
            <a:xfrm>
              <a:off x="655750" y="3113270"/>
              <a:ext cx="165100" cy="165100"/>
            </a:xfrm>
            <a:prstGeom prst="rect">
              <a:avLst/>
            </a:prstGeom>
            <a:solidFill>
              <a:srgbClr val="E306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Прямокутник 15">
              <a:extLst>
                <a:ext uri="{FF2B5EF4-FFF2-40B4-BE49-F238E27FC236}">
                  <a16:creationId xmlns:a16="http://schemas.microsoft.com/office/drawing/2014/main" xmlns="" id="{559184B2-CD19-447F-99F5-5090988FB8E3}"/>
                </a:ext>
              </a:extLst>
            </p:cNvPr>
            <p:cNvSpPr/>
            <p:nvPr/>
          </p:nvSpPr>
          <p:spPr>
            <a:xfrm>
              <a:off x="663007" y="4222750"/>
              <a:ext cx="165100" cy="165100"/>
            </a:xfrm>
            <a:prstGeom prst="rect">
              <a:avLst/>
            </a:prstGeom>
            <a:solidFill>
              <a:srgbClr val="E306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7" name="Прямокутник 16">
              <a:extLst>
                <a:ext uri="{FF2B5EF4-FFF2-40B4-BE49-F238E27FC236}">
                  <a16:creationId xmlns:a16="http://schemas.microsoft.com/office/drawing/2014/main" xmlns="" id="{FD0139D7-B495-4D8C-B1CE-FD5DF06135A7}"/>
                </a:ext>
              </a:extLst>
            </p:cNvPr>
            <p:cNvSpPr/>
            <p:nvPr/>
          </p:nvSpPr>
          <p:spPr>
            <a:xfrm>
              <a:off x="663007" y="5346700"/>
              <a:ext cx="165100" cy="165100"/>
            </a:xfrm>
            <a:prstGeom prst="rect">
              <a:avLst/>
            </a:prstGeom>
            <a:solidFill>
              <a:srgbClr val="E306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19" name="Пряма сполучна лінія 18">
              <a:extLst>
                <a:ext uri="{FF2B5EF4-FFF2-40B4-BE49-F238E27FC236}">
                  <a16:creationId xmlns:a16="http://schemas.microsoft.com/office/drawing/2014/main" xmlns="" id="{4EB5E6F3-DAF9-42F3-A3EA-AAEC89DD6964}"/>
                </a:ext>
              </a:extLst>
            </p:cNvPr>
            <p:cNvCxnSpPr>
              <a:stCxn id="15" idx="2"/>
              <a:endCxn id="16" idx="0"/>
            </p:cNvCxnSpPr>
            <p:nvPr/>
          </p:nvCxnSpPr>
          <p:spPr>
            <a:xfrm>
              <a:off x="738300" y="3278370"/>
              <a:ext cx="7257" cy="944380"/>
            </a:xfrm>
            <a:prstGeom prst="line">
              <a:avLst/>
            </a:prstGeom>
            <a:ln>
              <a:solidFill>
                <a:srgbClr val="E306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 сполучна лінія 20">
              <a:extLst>
                <a:ext uri="{FF2B5EF4-FFF2-40B4-BE49-F238E27FC236}">
                  <a16:creationId xmlns:a16="http://schemas.microsoft.com/office/drawing/2014/main" xmlns="" id="{84BFA792-9943-4B3C-9459-E9A9916D4457}"/>
                </a:ext>
              </a:extLst>
            </p:cNvPr>
            <p:cNvCxnSpPr>
              <a:stCxn id="16" idx="2"/>
              <a:endCxn id="17" idx="0"/>
            </p:cNvCxnSpPr>
            <p:nvPr/>
          </p:nvCxnSpPr>
          <p:spPr>
            <a:xfrm>
              <a:off x="745557" y="4387850"/>
              <a:ext cx="0" cy="958850"/>
            </a:xfrm>
            <a:prstGeom prst="line">
              <a:avLst/>
            </a:prstGeom>
            <a:ln>
              <a:solidFill>
                <a:srgbClr val="E306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B8EBDFD8-4901-C64D-AC05-EB5BE1F08B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8445" r="10217" b="14888"/>
          <a:stretch/>
        </p:blipFill>
        <p:spPr>
          <a:xfrm>
            <a:off x="0" y="6349042"/>
            <a:ext cx="12180764" cy="508958"/>
          </a:xfrm>
          <a:prstGeom prst="rect">
            <a:avLst/>
          </a:prstGeom>
        </p:spPr>
      </p:pic>
      <p:sp>
        <p:nvSpPr>
          <p:cNvPr id="23" name="Subtitle 2">
            <a:extLst>
              <a:ext uri="{FF2B5EF4-FFF2-40B4-BE49-F238E27FC236}">
                <a16:creationId xmlns:a16="http://schemas.microsoft.com/office/drawing/2014/main" xmlns="" id="{87AE3C89-B6D4-7F4D-A708-6E2B87225E7D}"/>
              </a:ext>
            </a:extLst>
          </p:cNvPr>
          <p:cNvSpPr txBox="1">
            <a:spLocks/>
          </p:cNvSpPr>
          <p:nvPr/>
        </p:nvSpPr>
        <p:spPr>
          <a:xfrm>
            <a:off x="10679866" y="6534510"/>
            <a:ext cx="1817333" cy="4010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1200" dirty="0"/>
              <a:t>www.aph.org.ua</a:t>
            </a:r>
          </a:p>
        </p:txBody>
      </p:sp>
    </p:spTree>
    <p:extLst>
      <p:ext uri="{BB962C8B-B14F-4D97-AF65-F5344CB8AC3E}">
        <p14:creationId xmlns:p14="http://schemas.microsoft.com/office/powerpoint/2010/main" val="263334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350CCDE5-5203-4C3C-84FF-0A37EF9B46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027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40732" b="1724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4">
              <a:alphaModFix amt="17000"/>
              <a:duotone>
                <a:prstClr val="black"/>
                <a:srgbClr val="027FFF">
                  <a:tint val="45000"/>
                  <a:satMod val="400000"/>
                </a:srgbClr>
              </a:duotone>
            </a:blip>
            <a:srcRect/>
            <a:tile tx="0" ty="0" sx="100000" sy="100000" flip="none" algn="tl"/>
          </a:blipFill>
        </p:spPr>
      </p:pic>
      <p:sp>
        <p:nvSpPr>
          <p:cNvPr id="50" name="Прямокутник 49">
            <a:extLst>
              <a:ext uri="{FF2B5EF4-FFF2-40B4-BE49-F238E27FC236}">
                <a16:creationId xmlns:a16="http://schemas.microsoft.com/office/drawing/2014/main" xmlns="" id="{5DBEAFF1-D7DE-4549-A8DC-0C85D1D4C2C7}"/>
              </a:ext>
            </a:extLst>
          </p:cNvPr>
          <p:cNvSpPr/>
          <p:nvPr/>
        </p:nvSpPr>
        <p:spPr>
          <a:xfrm>
            <a:off x="0" y="-239746"/>
            <a:ext cx="12192001" cy="6858000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58" name="Групувати 57">
            <a:extLst>
              <a:ext uri="{FF2B5EF4-FFF2-40B4-BE49-F238E27FC236}">
                <a16:creationId xmlns:a16="http://schemas.microsoft.com/office/drawing/2014/main" xmlns="" id="{39A60FAB-8D4E-4B1A-A98C-EF315BFFEFF1}"/>
              </a:ext>
            </a:extLst>
          </p:cNvPr>
          <p:cNvGrpSpPr/>
          <p:nvPr/>
        </p:nvGrpSpPr>
        <p:grpSpPr>
          <a:xfrm>
            <a:off x="-1" y="211452"/>
            <a:ext cx="6908801" cy="638628"/>
            <a:chOff x="-1" y="211452"/>
            <a:chExt cx="6908801" cy="638628"/>
          </a:xfrm>
          <a:solidFill>
            <a:schemeClr val="accent1">
              <a:lumMod val="75000"/>
            </a:schemeClr>
          </a:solidFill>
        </p:grpSpPr>
        <p:sp>
          <p:nvSpPr>
            <p:cNvPr id="5" name="Прямокутник 4">
              <a:extLst>
                <a:ext uri="{FF2B5EF4-FFF2-40B4-BE49-F238E27FC236}">
                  <a16:creationId xmlns:a16="http://schemas.microsoft.com/office/drawing/2014/main" xmlns="" id="{AABC22D3-4C31-4AB6-A5B3-58C41E0D29AF}"/>
                </a:ext>
              </a:extLst>
            </p:cNvPr>
            <p:cNvSpPr/>
            <p:nvPr/>
          </p:nvSpPr>
          <p:spPr>
            <a:xfrm>
              <a:off x="-1" y="211452"/>
              <a:ext cx="6908801" cy="6386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" name="Прямокутник 5">
              <a:extLst>
                <a:ext uri="{FF2B5EF4-FFF2-40B4-BE49-F238E27FC236}">
                  <a16:creationId xmlns:a16="http://schemas.microsoft.com/office/drawing/2014/main" xmlns="" id="{B3D5F5CF-F13F-4271-BC0A-DC7773F2277D}"/>
                </a:ext>
              </a:extLst>
            </p:cNvPr>
            <p:cNvSpPr/>
            <p:nvPr/>
          </p:nvSpPr>
          <p:spPr>
            <a:xfrm>
              <a:off x="402373" y="248520"/>
              <a:ext cx="6104051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2800" dirty="0">
                  <a:solidFill>
                    <a:schemeClr val="bg1"/>
                  </a:solidFill>
                  <a:latin typeface="Myriad Pro Black" panose="020B0803030403020204" pitchFamily="34" charset="0"/>
                </a:rPr>
                <a:t>Результаты затрат по сценариям</a:t>
              </a:r>
              <a:endParaRPr lang="uk-UA" sz="2800" dirty="0">
                <a:solidFill>
                  <a:schemeClr val="bg1"/>
                </a:solidFill>
                <a:latin typeface="Myriad Pro Black" panose="020B0803030403020204" pitchFamily="34" charset="0"/>
              </a:endParaRPr>
            </a:p>
          </p:txBody>
        </p:sp>
      </p:grp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xmlns="" id="{09829610-EAEF-4DD5-B61E-93EC14F572F9}"/>
              </a:ext>
            </a:extLst>
          </p:cNvPr>
          <p:cNvSpPr/>
          <p:nvPr/>
        </p:nvSpPr>
        <p:spPr>
          <a:xfrm>
            <a:off x="587035" y="2534747"/>
            <a:ext cx="35381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Myriad Pro Black" panose="020B0803030403020204" pitchFamily="34" charset="0"/>
              </a:rPr>
              <a:t>СЦЕНАРИЙ 2: ПОДХОД</a:t>
            </a:r>
            <a:br>
              <a:rPr lang="ru-RU" sz="1400" b="1" dirty="0">
                <a:latin typeface="Myriad Pro Black" panose="020B0803030403020204" pitchFamily="34" charset="0"/>
              </a:rPr>
            </a:br>
            <a:r>
              <a:rPr lang="ru-RU" sz="1400" b="1" dirty="0">
                <a:latin typeface="Myriad Pro Black" panose="020B0803030403020204" pitchFamily="34" charset="0"/>
              </a:rPr>
              <a:t>ОБЩЕСТВЕННОГО ЗДРАВООХРАНЕНИЯ</a:t>
            </a:r>
          </a:p>
        </p:txBody>
      </p:sp>
      <p:sp>
        <p:nvSpPr>
          <p:cNvPr id="26" name="Прямокутник 25">
            <a:extLst>
              <a:ext uri="{FF2B5EF4-FFF2-40B4-BE49-F238E27FC236}">
                <a16:creationId xmlns:a16="http://schemas.microsoft.com/office/drawing/2014/main" xmlns="" id="{8339C2E6-4A13-4DC6-8FCD-D755A97EB211}"/>
              </a:ext>
            </a:extLst>
          </p:cNvPr>
          <p:cNvSpPr/>
          <p:nvPr/>
        </p:nvSpPr>
        <p:spPr>
          <a:xfrm>
            <a:off x="587035" y="3174843"/>
            <a:ext cx="3903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Myriad Pro" panose="020B0503030403020204" pitchFamily="34" charset="0"/>
              </a:rPr>
              <a:t>Экономия средств от декриминализации может быть</a:t>
            </a:r>
          </a:p>
          <a:p>
            <a:r>
              <a:rPr lang="ru-RU" sz="1200" dirty="0">
                <a:latin typeface="Myriad Pro" panose="020B0503030403020204" pitchFamily="34" charset="0"/>
              </a:rPr>
              <a:t>н</a:t>
            </a:r>
            <a:r>
              <a:rPr lang="ru-RU" sz="1200" dirty="0" smtClean="0">
                <a:latin typeface="Myriad Pro" panose="020B0503030403020204" pitchFamily="34" charset="0"/>
              </a:rPr>
              <a:t>аправлена на:</a:t>
            </a:r>
            <a:endParaRPr lang="ru-RU" sz="1200" dirty="0">
              <a:latin typeface="Myriad Pro" panose="020B0503030403020204" pitchFamily="34" charset="0"/>
            </a:endParaRPr>
          </a:p>
        </p:txBody>
      </p:sp>
      <p:sp>
        <p:nvSpPr>
          <p:cNvPr id="38" name="Прямокутник 37">
            <a:extLst>
              <a:ext uri="{FF2B5EF4-FFF2-40B4-BE49-F238E27FC236}">
                <a16:creationId xmlns:a16="http://schemas.microsoft.com/office/drawing/2014/main" xmlns="" id="{58A89005-3002-48AD-9D6B-562AF3FF35D9}"/>
              </a:ext>
            </a:extLst>
          </p:cNvPr>
          <p:cNvSpPr/>
          <p:nvPr/>
        </p:nvSpPr>
        <p:spPr>
          <a:xfrm>
            <a:off x="744846" y="3785028"/>
            <a:ext cx="39654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Myriad Pro" panose="020B0503030403020204" pitchFamily="34" charset="0"/>
              </a:rPr>
              <a:t>АРТ для достижения целевых показателей охвата ЮНЭЙДС (81%) во всех странах </a:t>
            </a:r>
            <a:endParaRPr lang="ru-RU" sz="1200" dirty="0" smtClean="0">
              <a:latin typeface="Myriad Pro" panose="020B0503030403020204" pitchFamily="34" charset="0"/>
            </a:endParaRPr>
          </a:p>
          <a:p>
            <a:endParaRPr lang="ru-RU" sz="1200" dirty="0">
              <a:latin typeface="Myriad Pro" panose="020B0503030403020204" pitchFamily="34" charset="0"/>
            </a:endParaRPr>
          </a:p>
          <a:p>
            <a:endParaRPr lang="ru-RU" sz="1200" dirty="0" smtClean="0">
              <a:latin typeface="Myriad Pro" panose="020B0503030403020204" pitchFamily="34" charset="0"/>
            </a:endParaRPr>
          </a:p>
          <a:p>
            <a:r>
              <a:rPr lang="ru-RU" sz="1200" dirty="0" smtClean="0">
                <a:latin typeface="Myriad Pro" panose="020B0503030403020204" pitchFamily="34" charset="0"/>
              </a:rPr>
              <a:t>OAT </a:t>
            </a:r>
            <a:r>
              <a:rPr lang="ru-RU" sz="1200" dirty="0">
                <a:latin typeface="Myriad Pro" panose="020B0503030403020204" pitchFamily="34" charset="0"/>
              </a:rPr>
              <a:t>для достижения целевых показателей охвата ЮНЭЙДС (40%) в Беларуси и </a:t>
            </a:r>
            <a:r>
              <a:rPr lang="ru-RU" sz="1200" dirty="0" smtClean="0">
                <a:latin typeface="Myriad Pro" panose="020B0503030403020204" pitchFamily="34" charset="0"/>
              </a:rPr>
              <a:t>Казахстане и 30% в Кыргызстане</a:t>
            </a:r>
            <a:endParaRPr lang="ru-RU" sz="1200" dirty="0">
              <a:latin typeface="Myriad Pro" panose="020B0503030403020204" pitchFamily="34" charset="0"/>
            </a:endParaRPr>
          </a:p>
          <a:p>
            <a:endParaRPr lang="ru-RU" sz="1200" dirty="0">
              <a:latin typeface="Myriad Pro" panose="020B0503030403020204" pitchFamily="34" charset="0"/>
            </a:endParaRPr>
          </a:p>
        </p:txBody>
      </p: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xmlns="" id="{473E5BB3-1F4C-4615-AA3C-CC55F282515E}"/>
              </a:ext>
            </a:extLst>
          </p:cNvPr>
          <p:cNvGrpSpPr/>
          <p:nvPr/>
        </p:nvGrpSpPr>
        <p:grpSpPr>
          <a:xfrm>
            <a:off x="486456" y="3837404"/>
            <a:ext cx="165100" cy="1940172"/>
            <a:chOff x="663007" y="3096806"/>
            <a:chExt cx="165100" cy="3865309"/>
          </a:xfrm>
        </p:grpSpPr>
        <p:sp>
          <p:nvSpPr>
            <p:cNvPr id="40" name="Прямокутник 39">
              <a:extLst>
                <a:ext uri="{FF2B5EF4-FFF2-40B4-BE49-F238E27FC236}">
                  <a16:creationId xmlns:a16="http://schemas.microsoft.com/office/drawing/2014/main" xmlns="" id="{8E67CFCB-9C3F-4411-B000-2C4FAAECDBCE}"/>
                </a:ext>
              </a:extLst>
            </p:cNvPr>
            <p:cNvSpPr/>
            <p:nvPr/>
          </p:nvSpPr>
          <p:spPr>
            <a:xfrm>
              <a:off x="663007" y="3096806"/>
              <a:ext cx="165100" cy="165100"/>
            </a:xfrm>
            <a:prstGeom prst="rect">
              <a:avLst/>
            </a:prstGeom>
            <a:solidFill>
              <a:srgbClr val="E306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1" name="Прямокутник 40">
              <a:extLst>
                <a:ext uri="{FF2B5EF4-FFF2-40B4-BE49-F238E27FC236}">
                  <a16:creationId xmlns:a16="http://schemas.microsoft.com/office/drawing/2014/main" xmlns="" id="{657DBEF6-89C3-4881-8863-CEF5C2CC10CF}"/>
                </a:ext>
              </a:extLst>
            </p:cNvPr>
            <p:cNvSpPr/>
            <p:nvPr/>
          </p:nvSpPr>
          <p:spPr>
            <a:xfrm>
              <a:off x="663007" y="5038090"/>
              <a:ext cx="165100" cy="165100"/>
            </a:xfrm>
            <a:prstGeom prst="rect">
              <a:avLst/>
            </a:prstGeom>
            <a:solidFill>
              <a:srgbClr val="E306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cxnSp>
          <p:nvCxnSpPr>
            <p:cNvPr id="43" name="Пряма сполучна лінія 42">
              <a:extLst>
                <a:ext uri="{FF2B5EF4-FFF2-40B4-BE49-F238E27FC236}">
                  <a16:creationId xmlns:a16="http://schemas.microsoft.com/office/drawing/2014/main" xmlns="" id="{2F912C0D-F9EC-4DDD-8342-6C34A5EC8BE7}"/>
                </a:ext>
              </a:extLst>
            </p:cNvPr>
            <p:cNvCxnSpPr>
              <a:stCxn id="40" idx="2"/>
              <a:endCxn id="41" idx="0"/>
            </p:cNvCxnSpPr>
            <p:nvPr/>
          </p:nvCxnSpPr>
          <p:spPr>
            <a:xfrm>
              <a:off x="745557" y="3261906"/>
              <a:ext cx="0" cy="1776184"/>
            </a:xfrm>
            <a:prstGeom prst="line">
              <a:avLst/>
            </a:prstGeom>
            <a:ln>
              <a:solidFill>
                <a:srgbClr val="E306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 сполучна лінія 43">
              <a:extLst>
                <a:ext uri="{FF2B5EF4-FFF2-40B4-BE49-F238E27FC236}">
                  <a16:creationId xmlns:a16="http://schemas.microsoft.com/office/drawing/2014/main" xmlns="" id="{C9430BD1-AFFC-455E-8643-C6039D8333EF}"/>
                </a:ext>
              </a:extLst>
            </p:cNvPr>
            <p:cNvCxnSpPr>
              <a:cxnSpLocks/>
              <a:stCxn id="41" idx="2"/>
            </p:cNvCxnSpPr>
            <p:nvPr/>
          </p:nvCxnSpPr>
          <p:spPr>
            <a:xfrm>
              <a:off x="745557" y="5203190"/>
              <a:ext cx="0" cy="1758925"/>
            </a:xfrm>
            <a:prstGeom prst="line">
              <a:avLst/>
            </a:prstGeom>
            <a:ln>
              <a:solidFill>
                <a:srgbClr val="E306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Групувати 58">
            <a:extLst>
              <a:ext uri="{FF2B5EF4-FFF2-40B4-BE49-F238E27FC236}">
                <a16:creationId xmlns:a16="http://schemas.microsoft.com/office/drawing/2014/main" xmlns="" id="{502FD130-DD54-482C-8E82-F8479B159FA5}"/>
              </a:ext>
            </a:extLst>
          </p:cNvPr>
          <p:cNvGrpSpPr/>
          <p:nvPr/>
        </p:nvGrpSpPr>
        <p:grpSpPr>
          <a:xfrm>
            <a:off x="5102248" y="818137"/>
            <a:ext cx="7909663" cy="5568303"/>
            <a:chOff x="5102248" y="1025172"/>
            <a:chExt cx="7909663" cy="5568303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EEA664DC-94BC-4758-A515-C4390FFBB2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62" r="76170" b="9963"/>
            <a:stretch/>
          </p:blipFill>
          <p:spPr>
            <a:xfrm>
              <a:off x="5132675" y="2366521"/>
              <a:ext cx="1623722" cy="3856163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xmlns="" id="{CCDF2196-F999-417D-A4F3-C9A7802B3D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63" b="78038"/>
            <a:stretch/>
          </p:blipFill>
          <p:spPr>
            <a:xfrm>
              <a:off x="5102248" y="1025172"/>
              <a:ext cx="7909663" cy="1341349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xmlns="" id="{88E68230-246D-4DFE-B145-BE990BDD2E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31" t="21962" r="-1564" b="9963"/>
            <a:stretch/>
          </p:blipFill>
          <p:spPr>
            <a:xfrm>
              <a:off x="6756342" y="2366285"/>
              <a:ext cx="4594920" cy="3856163"/>
            </a:xfrm>
            <a:prstGeom prst="rect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xmlns="" id="{A936B04B-0742-4936-9D98-E13B95F347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037" r="17239" b="4514"/>
            <a:stretch/>
          </p:blipFill>
          <p:spPr>
            <a:xfrm>
              <a:off x="5102249" y="6226904"/>
              <a:ext cx="6697864" cy="366571"/>
            </a:xfrm>
            <a:prstGeom prst="rect">
              <a:avLst/>
            </a:prstGeom>
          </p:spPr>
        </p:pic>
      </p:grpSp>
      <p:cxnSp>
        <p:nvCxnSpPr>
          <p:cNvPr id="54" name="Пряма сполучна лінія 53">
            <a:extLst>
              <a:ext uri="{FF2B5EF4-FFF2-40B4-BE49-F238E27FC236}">
                <a16:creationId xmlns:a16="http://schemas.microsoft.com/office/drawing/2014/main" xmlns="" id="{99F1915E-5DC2-4DB5-AD64-8B8AEF628776}"/>
              </a:ext>
            </a:extLst>
          </p:cNvPr>
          <p:cNvCxnSpPr>
            <a:cxnSpLocks/>
          </p:cNvCxnSpPr>
          <p:nvPr/>
        </p:nvCxnSpPr>
        <p:spPr>
          <a:xfrm>
            <a:off x="4906609" y="850080"/>
            <a:ext cx="0" cy="5869896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C4714F9D-FE3E-E148-B0E4-1BE4790F715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78445" r="10217" b="14888"/>
          <a:stretch/>
        </p:blipFill>
        <p:spPr>
          <a:xfrm>
            <a:off x="0" y="6349042"/>
            <a:ext cx="12180764" cy="508958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xmlns="" id="{14B1B692-157C-6448-B181-811EF82D767D}"/>
              </a:ext>
            </a:extLst>
          </p:cNvPr>
          <p:cNvSpPr txBox="1">
            <a:spLocks/>
          </p:cNvSpPr>
          <p:nvPr/>
        </p:nvSpPr>
        <p:spPr>
          <a:xfrm>
            <a:off x="10679866" y="6534510"/>
            <a:ext cx="1817333" cy="4010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1200" dirty="0"/>
              <a:t>www.aph.org.ua</a:t>
            </a:r>
          </a:p>
        </p:txBody>
      </p:sp>
      <p:sp>
        <p:nvSpPr>
          <p:cNvPr id="23" name="Прямокутник 25">
            <a:extLst>
              <a:ext uri="{FF2B5EF4-FFF2-40B4-BE49-F238E27FC236}">
                <a16:creationId xmlns:a16="http://schemas.microsoft.com/office/drawing/2014/main" xmlns="" id="{8339C2E6-4A13-4DC6-8FCD-D755A97EB211}"/>
              </a:ext>
            </a:extLst>
          </p:cNvPr>
          <p:cNvSpPr/>
          <p:nvPr/>
        </p:nvSpPr>
        <p:spPr>
          <a:xfrm>
            <a:off x="504485" y="1415342"/>
            <a:ext cx="43406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Myriad Pro" panose="020B0503030403020204" pitchFamily="34" charset="0"/>
              </a:rPr>
              <a:t>Отмена тюремного заключения из-за уголовных санкций за употребление наркотиков и хранение в личных целях может сократить количество ЛУИН в тюрьме на 25–46%. Это снижает стоимость криминализации существенно</a:t>
            </a:r>
          </a:p>
        </p:txBody>
      </p:sp>
      <p:sp>
        <p:nvSpPr>
          <p:cNvPr id="27" name="Прямокутник 20">
            <a:extLst>
              <a:ext uri="{FF2B5EF4-FFF2-40B4-BE49-F238E27FC236}">
                <a16:creationId xmlns:a16="http://schemas.microsoft.com/office/drawing/2014/main" xmlns="" id="{09829610-EAEF-4DD5-B61E-93EC14F572F9}"/>
              </a:ext>
            </a:extLst>
          </p:cNvPr>
          <p:cNvSpPr/>
          <p:nvPr/>
        </p:nvSpPr>
        <p:spPr>
          <a:xfrm>
            <a:off x="504485" y="971327"/>
            <a:ext cx="32960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Myriad Pro Black" panose="020B0803030403020204" pitchFamily="34" charset="0"/>
              </a:rPr>
              <a:t>СЦЕНАРИЙ </a:t>
            </a:r>
            <a:r>
              <a:rPr lang="en-US" sz="1400" b="1" dirty="0" smtClean="0">
                <a:latin typeface="Myriad Pro Black" panose="020B0803030403020204" pitchFamily="34" charset="0"/>
              </a:rPr>
              <a:t>1</a:t>
            </a:r>
            <a:r>
              <a:rPr lang="ru-RU" sz="1400" b="1" dirty="0" smtClean="0">
                <a:latin typeface="Myriad Pro Black" panose="020B0803030403020204" pitchFamily="34" charset="0"/>
              </a:rPr>
              <a:t>: ДЕКРИМИНАЛИЗАЦИЯ</a:t>
            </a:r>
            <a:endParaRPr lang="ru-RU" sz="1400" b="1" dirty="0">
              <a:latin typeface="Myriad Pro Black" panose="020B0803030403020204" pitchFamily="34" charset="0"/>
            </a:endParaRPr>
          </a:p>
        </p:txBody>
      </p:sp>
      <p:sp>
        <p:nvSpPr>
          <p:cNvPr id="28" name="Прямокутник 25">
            <a:extLst>
              <a:ext uri="{FF2B5EF4-FFF2-40B4-BE49-F238E27FC236}">
                <a16:creationId xmlns:a16="http://schemas.microsoft.com/office/drawing/2014/main" xmlns="" id="{8339C2E6-4A13-4DC6-8FCD-D755A97EB211}"/>
              </a:ext>
            </a:extLst>
          </p:cNvPr>
          <p:cNvSpPr/>
          <p:nvPr/>
        </p:nvSpPr>
        <p:spPr>
          <a:xfrm>
            <a:off x="8708571" y="4188823"/>
            <a:ext cx="30915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Myriad Pro" panose="020B0503030403020204" pitchFamily="34" charset="0"/>
              </a:rPr>
              <a:t>Для сравнения в год: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Myriad Pro" panose="020B0503030403020204" pitchFamily="34" charset="0"/>
              </a:rPr>
              <a:t>Бюджет ГФ – 4 млрд дол США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Myriad Pro" panose="020B0503030403020204" pitchFamily="34" charset="0"/>
              </a:rPr>
              <a:t>Бюджет Кыргызстана – 2 млрд дол США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Myriad Pro" panose="020B0503030403020204" pitchFamily="34" charset="0"/>
              </a:rPr>
              <a:t>Экономия от частичной декриминализации </a:t>
            </a:r>
            <a:r>
              <a:rPr lang="ru-RU" sz="1200" dirty="0" err="1" smtClean="0">
                <a:latin typeface="Myriad Pro" panose="020B0503030403020204" pitchFamily="34" charset="0"/>
              </a:rPr>
              <a:t>наркопотребления</a:t>
            </a:r>
            <a:r>
              <a:rPr lang="ru-RU" sz="1200" dirty="0" smtClean="0">
                <a:latin typeface="Myriad Pro" panose="020B0503030403020204" pitchFamily="34" charset="0"/>
              </a:rPr>
              <a:t> в РФ – 0,65 млрд дол США</a:t>
            </a:r>
            <a:endParaRPr lang="ru-RU" sz="12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60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увати 25">
            <a:extLst>
              <a:ext uri="{FF2B5EF4-FFF2-40B4-BE49-F238E27FC236}">
                <a16:creationId xmlns="" xmlns:a16="http://schemas.microsoft.com/office/drawing/2014/main" id="{A4D5A870-A3A4-48FD-8271-C2F12B4D1206}"/>
              </a:ext>
            </a:extLst>
          </p:cNvPr>
          <p:cNvGrpSpPr/>
          <p:nvPr/>
        </p:nvGrpSpPr>
        <p:grpSpPr>
          <a:xfrm>
            <a:off x="-1" y="349476"/>
            <a:ext cx="6908801" cy="638628"/>
            <a:chOff x="-1" y="349476"/>
            <a:chExt cx="6908801" cy="638628"/>
          </a:xfrm>
          <a:solidFill>
            <a:schemeClr val="accent1">
              <a:lumMod val="75000"/>
            </a:schemeClr>
          </a:solidFill>
        </p:grpSpPr>
        <p:sp>
          <p:nvSpPr>
            <p:cNvPr id="5" name="Прямокутник 4">
              <a:extLst>
                <a:ext uri="{FF2B5EF4-FFF2-40B4-BE49-F238E27FC236}">
                  <a16:creationId xmlns="" xmlns:a16="http://schemas.microsoft.com/office/drawing/2014/main" id="{F3BED35F-0669-4114-85F5-C980168ECF4C}"/>
                </a:ext>
              </a:extLst>
            </p:cNvPr>
            <p:cNvSpPr/>
            <p:nvPr/>
          </p:nvSpPr>
          <p:spPr>
            <a:xfrm>
              <a:off x="-1" y="349476"/>
              <a:ext cx="6908801" cy="6386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" name="Прямокутник 5">
              <a:extLst>
                <a:ext uri="{FF2B5EF4-FFF2-40B4-BE49-F238E27FC236}">
                  <a16:creationId xmlns="" xmlns:a16="http://schemas.microsoft.com/office/drawing/2014/main" id="{EB3BBD0B-152D-4752-BE8B-722485A6BBBF}"/>
                </a:ext>
              </a:extLst>
            </p:cNvPr>
            <p:cNvSpPr/>
            <p:nvPr/>
          </p:nvSpPr>
          <p:spPr>
            <a:xfrm>
              <a:off x="402373" y="386544"/>
              <a:ext cx="6104051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2800" dirty="0">
                  <a:solidFill>
                    <a:schemeClr val="bg1"/>
                  </a:solidFill>
                  <a:latin typeface="Myriad Pro Black" panose="020B0803030403020204" pitchFamily="34" charset="0"/>
                </a:rPr>
                <a:t>Предотвращено заражение ВИЧ</a:t>
              </a:r>
              <a:endParaRPr lang="uk-UA" sz="2800" dirty="0">
                <a:solidFill>
                  <a:schemeClr val="bg1"/>
                </a:solidFill>
                <a:latin typeface="Myriad Pro Black" panose="020B0803030403020204" pitchFamily="34" charset="0"/>
              </a:endParaRPr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68BF295D-A082-6A42-BF79-0F6240DB5B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445" r="10217" b="14888"/>
          <a:stretch/>
        </p:blipFill>
        <p:spPr>
          <a:xfrm>
            <a:off x="0" y="6349042"/>
            <a:ext cx="12180764" cy="508958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762F10B4-33A5-8746-9CF8-6AB96F82EB28}"/>
              </a:ext>
            </a:extLst>
          </p:cNvPr>
          <p:cNvSpPr txBox="1">
            <a:spLocks/>
          </p:cNvSpPr>
          <p:nvPr/>
        </p:nvSpPr>
        <p:spPr>
          <a:xfrm>
            <a:off x="10679866" y="6534510"/>
            <a:ext cx="1817333" cy="4010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1200" dirty="0"/>
              <a:t>www.aph.org.ua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0396" y="905409"/>
            <a:ext cx="5719846" cy="595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1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2C27B969-C1F2-4F8C-843E-E0374CC094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40732" b="1724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4">
              <a:alphaModFix amt="17000"/>
            </a:blip>
            <a:srcRect/>
            <a:tile tx="0" ty="0" sx="100000" sy="100000" flip="none" algn="tl"/>
          </a:blipFill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6C446078-2026-4BB6-9092-EC615DBCBD32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27" name="Групувати 26">
            <a:extLst>
              <a:ext uri="{FF2B5EF4-FFF2-40B4-BE49-F238E27FC236}">
                <a16:creationId xmlns:a16="http://schemas.microsoft.com/office/drawing/2014/main" xmlns="" id="{6732063C-AE81-47B7-9606-CBECD3E8DEDD}"/>
              </a:ext>
            </a:extLst>
          </p:cNvPr>
          <p:cNvGrpSpPr/>
          <p:nvPr/>
        </p:nvGrpSpPr>
        <p:grpSpPr>
          <a:xfrm>
            <a:off x="-1" y="349476"/>
            <a:ext cx="11823757" cy="638628"/>
            <a:chOff x="-1" y="349476"/>
            <a:chExt cx="11823757" cy="638628"/>
          </a:xfrm>
          <a:solidFill>
            <a:schemeClr val="accent1">
              <a:lumMod val="75000"/>
            </a:schemeClr>
          </a:solidFill>
        </p:grpSpPr>
        <p:sp>
          <p:nvSpPr>
            <p:cNvPr id="4" name="Прямокутник 3">
              <a:extLst>
                <a:ext uri="{FF2B5EF4-FFF2-40B4-BE49-F238E27FC236}">
                  <a16:creationId xmlns:a16="http://schemas.microsoft.com/office/drawing/2014/main" xmlns="" id="{226B9AC1-548E-41B0-B237-2BB19AF4A02D}"/>
                </a:ext>
              </a:extLst>
            </p:cNvPr>
            <p:cNvSpPr/>
            <p:nvPr/>
          </p:nvSpPr>
          <p:spPr>
            <a:xfrm>
              <a:off x="-1" y="349476"/>
              <a:ext cx="11823757" cy="6386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" name="Прямокутник 4">
              <a:extLst>
                <a:ext uri="{FF2B5EF4-FFF2-40B4-BE49-F238E27FC236}">
                  <a16:creationId xmlns:a16="http://schemas.microsoft.com/office/drawing/2014/main" xmlns="" id="{73124EB1-8FC2-4D14-9031-1FE5A532D68D}"/>
                </a:ext>
              </a:extLst>
            </p:cNvPr>
            <p:cNvSpPr/>
            <p:nvPr/>
          </p:nvSpPr>
          <p:spPr>
            <a:xfrm>
              <a:off x="402373" y="386544"/>
              <a:ext cx="11332426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2800" dirty="0">
                  <a:solidFill>
                    <a:schemeClr val="bg1"/>
                  </a:solidFill>
                  <a:latin typeface="Myriad Pro Black" panose="020B0803030403020204" pitchFamily="34" charset="0"/>
                </a:rPr>
                <a:t>Более здоровое население со временем сокращает расходы</a:t>
              </a:r>
              <a:endParaRPr lang="uk-UA" sz="2800" dirty="0">
                <a:solidFill>
                  <a:schemeClr val="bg1"/>
                </a:solidFill>
                <a:latin typeface="Myriad Pro Black" panose="020B0803030403020204" pitchFamily="34" charset="0"/>
              </a:endParaRPr>
            </a:p>
          </p:txBody>
        </p:sp>
      </p:grp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A33F145D-8897-4C66-B0F6-B04062BE67D9}"/>
              </a:ext>
            </a:extLst>
          </p:cNvPr>
          <p:cNvSpPr/>
          <p:nvPr/>
        </p:nvSpPr>
        <p:spPr>
          <a:xfrm>
            <a:off x="754605" y="1056946"/>
            <a:ext cx="40767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Мы также проанализировали влияние увеличения масштабов вмешательств на производительность труда населения в каждой стране и вычли эти затраты на производительность</a:t>
            </a:r>
            <a:br>
              <a:rPr lang="ru-RU" dirty="0"/>
            </a:br>
            <a:r>
              <a:rPr lang="ru-RU" dirty="0"/>
              <a:t>из затрат на масштабирование каждого сценария.</a:t>
            </a:r>
          </a:p>
          <a:p>
            <a:endParaRPr lang="ru-RU" dirty="0"/>
          </a:p>
          <a:p>
            <a:r>
              <a:rPr lang="ru-RU" dirty="0"/>
              <a:t>Исходя из этого, мы обнаружили, что</a:t>
            </a:r>
            <a:br>
              <a:rPr lang="ru-RU" dirty="0"/>
            </a:br>
            <a:r>
              <a:rPr lang="ru-RU" dirty="0"/>
              <a:t>с течением времени больше людей могут работать из-за предотвращения или стабилизации ВИЧ-инфекции, поэтому все страны сэкономят деньги за счет расширения масштабов вмешательств.</a:t>
            </a:r>
          </a:p>
        </p:txBody>
      </p:sp>
      <p:cxnSp>
        <p:nvCxnSpPr>
          <p:cNvPr id="15" name="Пряма сполучна лінія 14">
            <a:extLst>
              <a:ext uri="{FF2B5EF4-FFF2-40B4-BE49-F238E27FC236}">
                <a16:creationId xmlns:a16="http://schemas.microsoft.com/office/drawing/2014/main" xmlns="" id="{FDFF98D7-33B1-46FF-B585-318D05ECA10E}"/>
              </a:ext>
            </a:extLst>
          </p:cNvPr>
          <p:cNvCxnSpPr>
            <a:cxnSpLocks/>
          </p:cNvCxnSpPr>
          <p:nvPr/>
        </p:nvCxnSpPr>
        <p:spPr>
          <a:xfrm>
            <a:off x="4906609" y="988104"/>
            <a:ext cx="0" cy="5869896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B1C54B74-CCF4-4F65-8B24-B5C9FA9115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2026" y="1137604"/>
            <a:ext cx="6420753" cy="500604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AD261FD-2538-E74B-AE25-A106AD6FE07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8445" r="10217" b="14888"/>
          <a:stretch/>
        </p:blipFill>
        <p:spPr>
          <a:xfrm>
            <a:off x="0" y="6349042"/>
            <a:ext cx="12180764" cy="508958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xmlns="" id="{810E61C3-F57D-A946-9551-4FD90C4F5D94}"/>
              </a:ext>
            </a:extLst>
          </p:cNvPr>
          <p:cNvSpPr txBox="1">
            <a:spLocks/>
          </p:cNvSpPr>
          <p:nvPr/>
        </p:nvSpPr>
        <p:spPr>
          <a:xfrm>
            <a:off x="10679866" y="6534510"/>
            <a:ext cx="1817333" cy="4010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1200" dirty="0"/>
              <a:t>www.aph.org.ua</a:t>
            </a:r>
          </a:p>
        </p:txBody>
      </p:sp>
    </p:spTree>
    <p:extLst>
      <p:ext uri="{BB962C8B-B14F-4D97-AF65-F5344CB8AC3E}">
        <p14:creationId xmlns:p14="http://schemas.microsoft.com/office/powerpoint/2010/main" val="52782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xmlns="" id="{2C3CD350-7C8C-44F3-8C1C-03566BFB11C6}"/>
              </a:ext>
            </a:extLst>
          </p:cNvPr>
          <p:cNvGrpSpPr/>
          <p:nvPr/>
        </p:nvGrpSpPr>
        <p:grpSpPr>
          <a:xfrm>
            <a:off x="-1" y="349476"/>
            <a:ext cx="7628049" cy="638628"/>
            <a:chOff x="-1" y="349476"/>
            <a:chExt cx="7628049" cy="638628"/>
          </a:xfrm>
          <a:solidFill>
            <a:schemeClr val="accent1">
              <a:lumMod val="75000"/>
            </a:schemeClr>
          </a:solidFill>
        </p:grpSpPr>
        <p:sp>
          <p:nvSpPr>
            <p:cNvPr id="5" name="Прямокутник 4">
              <a:extLst>
                <a:ext uri="{FF2B5EF4-FFF2-40B4-BE49-F238E27FC236}">
                  <a16:creationId xmlns:a16="http://schemas.microsoft.com/office/drawing/2014/main" xmlns="" id="{11B29B82-9E9B-4DA9-9904-3618837981E9}"/>
                </a:ext>
              </a:extLst>
            </p:cNvPr>
            <p:cNvSpPr/>
            <p:nvPr/>
          </p:nvSpPr>
          <p:spPr>
            <a:xfrm>
              <a:off x="-1" y="349476"/>
              <a:ext cx="7628049" cy="6386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" name="Прямокутник 5">
              <a:extLst>
                <a:ext uri="{FF2B5EF4-FFF2-40B4-BE49-F238E27FC236}">
                  <a16:creationId xmlns:a16="http://schemas.microsoft.com/office/drawing/2014/main" xmlns="" id="{7CD5C5F2-5FC9-4099-B693-FE8CDC62385F}"/>
                </a:ext>
              </a:extLst>
            </p:cNvPr>
            <p:cNvSpPr/>
            <p:nvPr/>
          </p:nvSpPr>
          <p:spPr>
            <a:xfrm>
              <a:off x="402373" y="386544"/>
              <a:ext cx="6354027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2800" dirty="0" smtClean="0">
                  <a:solidFill>
                    <a:schemeClr val="bg1"/>
                  </a:solidFill>
                  <a:latin typeface="Myriad Pro Black" panose="020B0803030403020204" pitchFamily="34" charset="0"/>
                </a:rPr>
                <a:t>Что можно сделать?</a:t>
              </a:r>
              <a:endParaRPr lang="uk-UA" sz="2800" dirty="0">
                <a:solidFill>
                  <a:schemeClr val="bg1"/>
                </a:solidFill>
                <a:latin typeface="Myriad Pro Black" panose="020B0803030403020204" pitchFamily="34" charset="0"/>
              </a:endParaRPr>
            </a:p>
          </p:txBody>
        </p:sp>
      </p:grp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70A6D79D-C6A3-4FDD-B741-953E96FB9DEF}"/>
              </a:ext>
            </a:extLst>
          </p:cNvPr>
          <p:cNvSpPr/>
          <p:nvPr/>
        </p:nvSpPr>
        <p:spPr>
          <a:xfrm>
            <a:off x="802751" y="1781680"/>
            <a:ext cx="543029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Инвестирования денег, сэкономленных от декриминализации, в расширение масштабов АРТ</a:t>
            </a:r>
            <a:br>
              <a:rPr lang="ru-RU" dirty="0"/>
            </a:br>
            <a:r>
              <a:rPr lang="ru-RU" dirty="0"/>
              <a:t>и ОАТ могло бы эффективно контролировать текущую эпидемию ВИЧ среди ЛУИН в четырех исследуемых странах без дополнительных затрат.</a:t>
            </a:r>
          </a:p>
          <a:p>
            <a:endParaRPr lang="ru-RU" dirty="0"/>
          </a:p>
          <a:p>
            <a:r>
              <a:rPr lang="ru-RU" dirty="0"/>
              <a:t>Это не только обеспечивает достижение целей ЮНЭЙДС по охвату АРТ во всех условиях, но также увеличивает охват ОАТ до 29,7–41,8% (согласно рекомендациям ВОЗ) и снижает заболеваемость ВИЧ на 79–93% за 20 лет.</a:t>
            </a:r>
          </a:p>
          <a:p>
            <a:endParaRPr lang="ru-RU" dirty="0"/>
          </a:p>
          <a:p>
            <a:r>
              <a:rPr lang="ru-RU" dirty="0" smtClean="0"/>
              <a:t>ВЕЦА </a:t>
            </a:r>
            <a:r>
              <a:rPr lang="ru-RU" dirty="0"/>
              <a:t>становится ближе к достижению целей ВОЗ / ЮНЭЙДС по искоренению ВИЧ в этих условиях к 2030 году.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4FC497B8-DE5B-45E6-AFAB-116167F0822C}"/>
              </a:ext>
            </a:extLst>
          </p:cNvPr>
          <p:cNvSpPr/>
          <p:nvPr/>
        </p:nvSpPr>
        <p:spPr>
          <a:xfrm>
            <a:off x="350801" y="1386872"/>
            <a:ext cx="4273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Myriad Pro Black" panose="020B0803030403020204" pitchFamily="34" charset="0"/>
              </a:rPr>
              <a:t>СДВИГ В РАСПРЕДЕЛЕНИИ РЕСУРСОВ 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E302FD37-FCCA-47CF-A4B1-7B76FFDEE1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" t="1221" r="8474" b="1098"/>
          <a:stretch/>
        </p:blipFill>
        <p:spPr>
          <a:xfrm>
            <a:off x="8059371" y="0"/>
            <a:ext cx="4172065" cy="6858000"/>
          </a:xfrm>
          <a:prstGeom prst="rect">
            <a:avLst/>
          </a:prstGeom>
          <a:ln>
            <a:noFill/>
          </a:ln>
        </p:spPr>
      </p:pic>
      <p:grpSp>
        <p:nvGrpSpPr>
          <p:cNvPr id="19" name="Групувати 18">
            <a:extLst>
              <a:ext uri="{FF2B5EF4-FFF2-40B4-BE49-F238E27FC236}">
                <a16:creationId xmlns:a16="http://schemas.microsoft.com/office/drawing/2014/main" xmlns="" id="{C60EC840-2D8D-48B8-A49C-3EE82FC90C77}"/>
              </a:ext>
            </a:extLst>
          </p:cNvPr>
          <p:cNvGrpSpPr/>
          <p:nvPr/>
        </p:nvGrpSpPr>
        <p:grpSpPr>
          <a:xfrm>
            <a:off x="425859" y="2322634"/>
            <a:ext cx="165100" cy="3442405"/>
            <a:chOff x="663007" y="3096806"/>
            <a:chExt cx="165100" cy="3444697"/>
          </a:xfrm>
        </p:grpSpPr>
        <p:sp>
          <p:nvSpPr>
            <p:cNvPr id="20" name="Прямокутник 19">
              <a:extLst>
                <a:ext uri="{FF2B5EF4-FFF2-40B4-BE49-F238E27FC236}">
                  <a16:creationId xmlns:a16="http://schemas.microsoft.com/office/drawing/2014/main" xmlns="" id="{15E970CF-B984-426D-8372-4D85AF7F5A8E}"/>
                </a:ext>
              </a:extLst>
            </p:cNvPr>
            <p:cNvSpPr/>
            <p:nvPr/>
          </p:nvSpPr>
          <p:spPr>
            <a:xfrm>
              <a:off x="663007" y="3096806"/>
              <a:ext cx="165100" cy="165100"/>
            </a:xfrm>
            <a:prstGeom prst="rect">
              <a:avLst/>
            </a:prstGeom>
            <a:solidFill>
              <a:srgbClr val="E306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1" name="Прямокутник 20">
              <a:extLst>
                <a:ext uri="{FF2B5EF4-FFF2-40B4-BE49-F238E27FC236}">
                  <a16:creationId xmlns:a16="http://schemas.microsoft.com/office/drawing/2014/main" xmlns="" id="{D33FC8AB-FE69-43E6-8312-400396BFF4BA}"/>
                </a:ext>
              </a:extLst>
            </p:cNvPr>
            <p:cNvSpPr/>
            <p:nvPr/>
          </p:nvSpPr>
          <p:spPr>
            <a:xfrm>
              <a:off x="663007" y="4714291"/>
              <a:ext cx="165100" cy="165100"/>
            </a:xfrm>
            <a:prstGeom prst="rect">
              <a:avLst/>
            </a:prstGeom>
            <a:solidFill>
              <a:srgbClr val="E306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cxnSp>
          <p:nvCxnSpPr>
            <p:cNvPr id="22" name="Пряма сполучна лінія 21">
              <a:extLst>
                <a:ext uri="{FF2B5EF4-FFF2-40B4-BE49-F238E27FC236}">
                  <a16:creationId xmlns:a16="http://schemas.microsoft.com/office/drawing/2014/main" xmlns="" id="{CA954DD1-3920-4780-BAF0-78EF2945DD94}"/>
                </a:ext>
              </a:extLst>
            </p:cNvPr>
            <p:cNvCxnSpPr>
              <a:stCxn id="20" idx="2"/>
              <a:endCxn id="21" idx="0"/>
            </p:cNvCxnSpPr>
            <p:nvPr/>
          </p:nvCxnSpPr>
          <p:spPr>
            <a:xfrm>
              <a:off x="745557" y="3261906"/>
              <a:ext cx="0" cy="1452385"/>
            </a:xfrm>
            <a:prstGeom prst="line">
              <a:avLst/>
            </a:prstGeom>
            <a:ln>
              <a:solidFill>
                <a:srgbClr val="E306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 сполучна лінія 22">
              <a:extLst>
                <a:ext uri="{FF2B5EF4-FFF2-40B4-BE49-F238E27FC236}">
                  <a16:creationId xmlns:a16="http://schemas.microsoft.com/office/drawing/2014/main" xmlns="" id="{522972C9-C0C9-4C0D-A64F-C2EF5BD7C93F}"/>
                </a:ext>
              </a:extLst>
            </p:cNvPr>
            <p:cNvCxnSpPr>
              <a:cxnSpLocks/>
              <a:stCxn id="21" idx="2"/>
              <a:endCxn id="26" idx="0"/>
            </p:cNvCxnSpPr>
            <p:nvPr/>
          </p:nvCxnSpPr>
          <p:spPr>
            <a:xfrm>
              <a:off x="745557" y="4879391"/>
              <a:ext cx="0" cy="1497012"/>
            </a:xfrm>
            <a:prstGeom prst="line">
              <a:avLst/>
            </a:prstGeom>
            <a:ln>
              <a:solidFill>
                <a:srgbClr val="E306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Прямокутник 25">
              <a:extLst>
                <a:ext uri="{FF2B5EF4-FFF2-40B4-BE49-F238E27FC236}">
                  <a16:creationId xmlns:a16="http://schemas.microsoft.com/office/drawing/2014/main" xmlns="" id="{AEEAE27F-4923-421F-8C32-E0019E36CDCD}"/>
                </a:ext>
              </a:extLst>
            </p:cNvPr>
            <p:cNvSpPr/>
            <p:nvPr/>
          </p:nvSpPr>
          <p:spPr>
            <a:xfrm>
              <a:off x="663007" y="6376403"/>
              <a:ext cx="165100" cy="165100"/>
            </a:xfrm>
            <a:prstGeom prst="rect">
              <a:avLst/>
            </a:prstGeom>
            <a:solidFill>
              <a:srgbClr val="E306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2B14B614-96E0-3B4A-B9EF-827023AE9C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445" r="10217" b="14888"/>
          <a:stretch/>
        </p:blipFill>
        <p:spPr>
          <a:xfrm>
            <a:off x="0" y="6349042"/>
            <a:ext cx="12180764" cy="508958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xmlns="" id="{0C2907BE-7C8E-6441-AC4D-65DA4A836289}"/>
              </a:ext>
            </a:extLst>
          </p:cNvPr>
          <p:cNvSpPr txBox="1">
            <a:spLocks/>
          </p:cNvSpPr>
          <p:nvPr/>
        </p:nvSpPr>
        <p:spPr>
          <a:xfrm>
            <a:off x="10679866" y="6534510"/>
            <a:ext cx="1817333" cy="4010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1200" dirty="0"/>
              <a:t>www.aph.org.ua</a:t>
            </a:r>
          </a:p>
        </p:txBody>
      </p:sp>
    </p:spTree>
    <p:extLst>
      <p:ext uri="{BB962C8B-B14F-4D97-AF65-F5344CB8AC3E}">
        <p14:creationId xmlns:p14="http://schemas.microsoft.com/office/powerpoint/2010/main" val="34443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ECE2289E-7F0D-4024-A899-93C071A37E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027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40732" b="1724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4">
              <a:alphaModFix amt="17000"/>
              <a:duotone>
                <a:prstClr val="black"/>
                <a:srgbClr val="027FFF">
                  <a:tint val="45000"/>
                  <a:satMod val="400000"/>
                </a:srgbClr>
              </a:duotone>
            </a:blip>
            <a:srcRect/>
            <a:tile tx="0" ty="0" sx="100000" sy="100000" flip="none" algn="tl"/>
          </a:blipFill>
        </p:spPr>
      </p:pic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DB5DE161-E445-4FC0-8DD4-E4BC7666FB94}"/>
              </a:ext>
            </a:extLst>
          </p:cNvPr>
          <p:cNvSpPr/>
          <p:nvPr/>
        </p:nvSpPr>
        <p:spPr>
          <a:xfrm>
            <a:off x="-1" y="-1"/>
            <a:ext cx="12192001" cy="6858000"/>
          </a:xfrm>
          <a:prstGeom prst="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60" name="Групувати 59">
            <a:extLst>
              <a:ext uri="{FF2B5EF4-FFF2-40B4-BE49-F238E27FC236}">
                <a16:creationId xmlns:a16="http://schemas.microsoft.com/office/drawing/2014/main" xmlns="" id="{1ACC39AB-6BDA-4FF2-87D6-8363ACC565D8}"/>
              </a:ext>
            </a:extLst>
          </p:cNvPr>
          <p:cNvGrpSpPr/>
          <p:nvPr/>
        </p:nvGrpSpPr>
        <p:grpSpPr>
          <a:xfrm>
            <a:off x="-1" y="349476"/>
            <a:ext cx="8439151" cy="638628"/>
            <a:chOff x="-1" y="349476"/>
            <a:chExt cx="8439151" cy="638628"/>
          </a:xfrm>
          <a:solidFill>
            <a:schemeClr val="accent1">
              <a:lumMod val="75000"/>
            </a:schemeClr>
          </a:solidFill>
        </p:grpSpPr>
        <p:sp>
          <p:nvSpPr>
            <p:cNvPr id="5" name="Прямокутник 4">
              <a:extLst>
                <a:ext uri="{FF2B5EF4-FFF2-40B4-BE49-F238E27FC236}">
                  <a16:creationId xmlns:a16="http://schemas.microsoft.com/office/drawing/2014/main" xmlns="" id="{AABC22D3-4C31-4AB6-A5B3-58C41E0D29AF}"/>
                </a:ext>
              </a:extLst>
            </p:cNvPr>
            <p:cNvSpPr/>
            <p:nvPr/>
          </p:nvSpPr>
          <p:spPr>
            <a:xfrm>
              <a:off x="-1" y="349476"/>
              <a:ext cx="8439151" cy="6386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" name="Прямокутник 5">
              <a:extLst>
                <a:ext uri="{FF2B5EF4-FFF2-40B4-BE49-F238E27FC236}">
                  <a16:creationId xmlns:a16="http://schemas.microsoft.com/office/drawing/2014/main" xmlns="" id="{B3D5F5CF-F13F-4271-BC0A-DC7773F2277D}"/>
                </a:ext>
              </a:extLst>
            </p:cNvPr>
            <p:cNvSpPr/>
            <p:nvPr/>
          </p:nvSpPr>
          <p:spPr>
            <a:xfrm>
              <a:off x="412807" y="407180"/>
              <a:ext cx="7613534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2800" dirty="0">
                  <a:solidFill>
                    <a:schemeClr val="bg1"/>
                  </a:solidFill>
                  <a:latin typeface="Myriad Pro Black" panose="020B0803030403020204" pitchFamily="34" charset="0"/>
                </a:rPr>
                <a:t>Что показало исследование в Кыргызстане</a:t>
              </a:r>
              <a:endParaRPr lang="uk-UA" sz="2800" dirty="0">
                <a:solidFill>
                  <a:schemeClr val="bg1"/>
                </a:solidFill>
                <a:latin typeface="Myriad Pro Black" panose="020B0803030403020204" pitchFamily="34" charset="0"/>
              </a:endParaRPr>
            </a:p>
          </p:txBody>
        </p:sp>
      </p:grpSp>
      <p:grpSp>
        <p:nvGrpSpPr>
          <p:cNvPr id="47" name="Групувати 46">
            <a:extLst>
              <a:ext uri="{FF2B5EF4-FFF2-40B4-BE49-F238E27FC236}">
                <a16:creationId xmlns:a16="http://schemas.microsoft.com/office/drawing/2014/main" xmlns="" id="{F448ED2D-26A9-44AD-A58B-B2EA09CDB0A0}"/>
              </a:ext>
            </a:extLst>
          </p:cNvPr>
          <p:cNvGrpSpPr/>
          <p:nvPr/>
        </p:nvGrpSpPr>
        <p:grpSpPr>
          <a:xfrm>
            <a:off x="412807" y="1495423"/>
            <a:ext cx="165100" cy="4365445"/>
            <a:chOff x="663007" y="1495425"/>
            <a:chExt cx="165100" cy="3738024"/>
          </a:xfrm>
        </p:grpSpPr>
        <p:sp>
          <p:nvSpPr>
            <p:cNvPr id="10" name="Прямокутник 9">
              <a:extLst>
                <a:ext uri="{FF2B5EF4-FFF2-40B4-BE49-F238E27FC236}">
                  <a16:creationId xmlns:a16="http://schemas.microsoft.com/office/drawing/2014/main" xmlns="" id="{18262059-2567-46B5-99BC-17F7E317C76A}"/>
                </a:ext>
              </a:extLst>
            </p:cNvPr>
            <p:cNvSpPr/>
            <p:nvPr/>
          </p:nvSpPr>
          <p:spPr>
            <a:xfrm>
              <a:off x="663007" y="1495425"/>
              <a:ext cx="165100" cy="165100"/>
            </a:xfrm>
            <a:prstGeom prst="rect">
              <a:avLst/>
            </a:prstGeom>
            <a:solidFill>
              <a:srgbClr val="E306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1" name="Прямокутник 10">
              <a:extLst>
                <a:ext uri="{FF2B5EF4-FFF2-40B4-BE49-F238E27FC236}">
                  <a16:creationId xmlns:a16="http://schemas.microsoft.com/office/drawing/2014/main" xmlns="" id="{15C42827-1B1B-4EB4-B8C3-4389E7472650}"/>
                </a:ext>
              </a:extLst>
            </p:cNvPr>
            <p:cNvSpPr/>
            <p:nvPr/>
          </p:nvSpPr>
          <p:spPr>
            <a:xfrm>
              <a:off x="663007" y="2027068"/>
              <a:ext cx="165100" cy="165100"/>
            </a:xfrm>
            <a:prstGeom prst="rect">
              <a:avLst/>
            </a:prstGeom>
            <a:solidFill>
              <a:srgbClr val="E306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xmlns="" id="{081A4ABC-36B2-4C18-84A0-C974A174A1FA}"/>
                </a:ext>
              </a:extLst>
            </p:cNvPr>
            <p:cNvSpPr/>
            <p:nvPr/>
          </p:nvSpPr>
          <p:spPr>
            <a:xfrm>
              <a:off x="663007" y="3147845"/>
              <a:ext cx="165100" cy="165100"/>
            </a:xfrm>
            <a:prstGeom prst="rect">
              <a:avLst/>
            </a:prstGeom>
            <a:solidFill>
              <a:srgbClr val="E306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13" name="Пряма сполучна лінія 12">
              <a:extLst>
                <a:ext uri="{FF2B5EF4-FFF2-40B4-BE49-F238E27FC236}">
                  <a16:creationId xmlns:a16="http://schemas.microsoft.com/office/drawing/2014/main" xmlns="" id="{6BC2B54A-FF26-4EE3-8CAB-946C3AFB0AFD}"/>
                </a:ext>
              </a:extLst>
            </p:cNvPr>
            <p:cNvCxnSpPr>
              <a:stCxn id="10" idx="2"/>
              <a:endCxn id="11" idx="0"/>
            </p:cNvCxnSpPr>
            <p:nvPr/>
          </p:nvCxnSpPr>
          <p:spPr>
            <a:xfrm>
              <a:off x="745557" y="1660525"/>
              <a:ext cx="0" cy="366543"/>
            </a:xfrm>
            <a:prstGeom prst="line">
              <a:avLst/>
            </a:prstGeom>
            <a:ln>
              <a:solidFill>
                <a:srgbClr val="E306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 сполучна лінія 13">
              <a:extLst>
                <a:ext uri="{FF2B5EF4-FFF2-40B4-BE49-F238E27FC236}">
                  <a16:creationId xmlns:a16="http://schemas.microsoft.com/office/drawing/2014/main" xmlns="" id="{2D05CE4E-1611-4A4E-B714-3034838F2FA3}"/>
                </a:ext>
              </a:extLst>
            </p:cNvPr>
            <p:cNvCxnSpPr>
              <a:stCxn id="11" idx="2"/>
              <a:endCxn id="12" idx="0"/>
            </p:cNvCxnSpPr>
            <p:nvPr/>
          </p:nvCxnSpPr>
          <p:spPr>
            <a:xfrm>
              <a:off x="745557" y="2192168"/>
              <a:ext cx="0" cy="955677"/>
            </a:xfrm>
            <a:prstGeom prst="line">
              <a:avLst/>
            </a:prstGeom>
            <a:ln>
              <a:solidFill>
                <a:srgbClr val="E306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кутник 18">
              <a:extLst>
                <a:ext uri="{FF2B5EF4-FFF2-40B4-BE49-F238E27FC236}">
                  <a16:creationId xmlns:a16="http://schemas.microsoft.com/office/drawing/2014/main" xmlns="" id="{2598037D-383A-4E89-9335-09FFCEC0BE1F}"/>
                </a:ext>
              </a:extLst>
            </p:cNvPr>
            <p:cNvSpPr/>
            <p:nvPr/>
          </p:nvSpPr>
          <p:spPr>
            <a:xfrm>
              <a:off x="663007" y="4212175"/>
              <a:ext cx="165100" cy="165100"/>
            </a:xfrm>
            <a:prstGeom prst="rect">
              <a:avLst/>
            </a:prstGeom>
            <a:solidFill>
              <a:srgbClr val="E306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" name="Прямокутник 19">
              <a:extLst>
                <a:ext uri="{FF2B5EF4-FFF2-40B4-BE49-F238E27FC236}">
                  <a16:creationId xmlns:a16="http://schemas.microsoft.com/office/drawing/2014/main" xmlns="" id="{96598706-D190-4D5A-9E1B-01E6928ACA6D}"/>
                </a:ext>
              </a:extLst>
            </p:cNvPr>
            <p:cNvSpPr/>
            <p:nvPr/>
          </p:nvSpPr>
          <p:spPr>
            <a:xfrm>
              <a:off x="663007" y="5068349"/>
              <a:ext cx="165100" cy="165100"/>
            </a:xfrm>
            <a:prstGeom prst="rect">
              <a:avLst/>
            </a:prstGeom>
            <a:solidFill>
              <a:srgbClr val="E306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22" name="Пряма сполучна лінія 21">
              <a:extLst>
                <a:ext uri="{FF2B5EF4-FFF2-40B4-BE49-F238E27FC236}">
                  <a16:creationId xmlns:a16="http://schemas.microsoft.com/office/drawing/2014/main" xmlns="" id="{8C40149C-DFC5-4CF3-9E0E-44687FB27CA9}"/>
                </a:ext>
              </a:extLst>
            </p:cNvPr>
            <p:cNvCxnSpPr>
              <a:stCxn id="12" idx="2"/>
              <a:endCxn id="19" idx="0"/>
            </p:cNvCxnSpPr>
            <p:nvPr/>
          </p:nvCxnSpPr>
          <p:spPr>
            <a:xfrm>
              <a:off x="745557" y="3312945"/>
              <a:ext cx="0" cy="899230"/>
            </a:xfrm>
            <a:prstGeom prst="line">
              <a:avLst/>
            </a:prstGeom>
            <a:ln>
              <a:solidFill>
                <a:srgbClr val="E306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 сполучна лінія 23">
              <a:extLst>
                <a:ext uri="{FF2B5EF4-FFF2-40B4-BE49-F238E27FC236}">
                  <a16:creationId xmlns:a16="http://schemas.microsoft.com/office/drawing/2014/main" xmlns="" id="{25CE4BF0-A9E4-4523-94E6-F2361BF1EBA2}"/>
                </a:ext>
              </a:extLst>
            </p:cNvPr>
            <p:cNvCxnSpPr>
              <a:stCxn id="19" idx="2"/>
              <a:endCxn id="20" idx="0"/>
            </p:cNvCxnSpPr>
            <p:nvPr/>
          </p:nvCxnSpPr>
          <p:spPr>
            <a:xfrm>
              <a:off x="745557" y="4377275"/>
              <a:ext cx="0" cy="691074"/>
            </a:xfrm>
            <a:prstGeom prst="line">
              <a:avLst/>
            </a:prstGeom>
            <a:ln>
              <a:solidFill>
                <a:srgbClr val="E306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CB81A797-43F3-454A-B31A-D56616D16AC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8445" r="10217" b="14888"/>
          <a:stretch/>
        </p:blipFill>
        <p:spPr>
          <a:xfrm>
            <a:off x="0" y="6349042"/>
            <a:ext cx="12180764" cy="508958"/>
          </a:xfrm>
          <a:prstGeom prst="rect">
            <a:avLst/>
          </a:prstGeom>
        </p:spPr>
      </p:pic>
      <p:sp>
        <p:nvSpPr>
          <p:cNvPr id="23" name="Subtitle 2">
            <a:extLst>
              <a:ext uri="{FF2B5EF4-FFF2-40B4-BE49-F238E27FC236}">
                <a16:creationId xmlns:a16="http://schemas.microsoft.com/office/drawing/2014/main" xmlns="" id="{2C86DAD9-6D39-3B41-8D90-0173003BD329}"/>
              </a:ext>
            </a:extLst>
          </p:cNvPr>
          <p:cNvSpPr txBox="1">
            <a:spLocks/>
          </p:cNvSpPr>
          <p:nvPr/>
        </p:nvSpPr>
        <p:spPr>
          <a:xfrm>
            <a:off x="10679866" y="6534510"/>
            <a:ext cx="1817333" cy="4010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1200" dirty="0"/>
              <a:t>www.aph.org.ua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9EE4ACE3-C217-494E-96F2-E0778BCF6BB0}"/>
              </a:ext>
            </a:extLst>
          </p:cNvPr>
          <p:cNvSpPr/>
          <p:nvPr/>
        </p:nvSpPr>
        <p:spPr>
          <a:xfrm>
            <a:off x="754605" y="1384751"/>
            <a:ext cx="1073888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46% наркозависимых когда-либо в своей жизни содержались в пенитенциарных заведениях</a:t>
            </a:r>
            <a:endParaRPr lang="en-US" dirty="0"/>
          </a:p>
          <a:p>
            <a:endParaRPr lang="ru-RU" dirty="0"/>
          </a:p>
          <a:p>
            <a:r>
              <a:rPr lang="ru-RU" dirty="0"/>
              <a:t>стоимость содержания одного заключенного в год в Кыргызстане составляет 1 259</a:t>
            </a:r>
            <a:r>
              <a:rPr lang="en-US" dirty="0"/>
              <a:t> </a:t>
            </a:r>
            <a:r>
              <a:rPr lang="ru-RU" dirty="0" smtClean="0"/>
              <a:t>евро; </a:t>
            </a:r>
            <a:r>
              <a:rPr lang="ru-RU" dirty="0" err="1" smtClean="0"/>
              <a:t>единоразовые</a:t>
            </a:r>
            <a:r>
              <a:rPr lang="ru-RU" dirty="0" smtClean="0"/>
              <a:t> на предварительное заключение – 2008 евро на человека.</a:t>
            </a:r>
            <a:r>
              <a:rPr lang="en-US" dirty="0" smtClean="0"/>
              <a:t> </a:t>
            </a:r>
            <a:r>
              <a:rPr lang="ru-RU" dirty="0" smtClean="0"/>
              <a:t>На </a:t>
            </a:r>
            <a:r>
              <a:rPr lang="ru-RU" dirty="0"/>
              <a:t>содержание как наркодилеров, так и рядовых граждан, которые борются со своей наркозависимостью, Кыргызстан тратит ежегодно </a:t>
            </a:r>
            <a:r>
              <a:rPr lang="ru-RU" dirty="0" smtClean="0"/>
              <a:t>миллионы </a:t>
            </a:r>
            <a:r>
              <a:rPr lang="ru-RU" dirty="0"/>
              <a:t>евро государственного бюджета. 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ru-RU" dirty="0"/>
              <a:t>прогрессивная практика ведущих экономик Европы показывает, что отказ от содержания</a:t>
            </a:r>
            <a:br>
              <a:rPr lang="ru-RU" dirty="0"/>
            </a:br>
            <a:r>
              <a:rPr lang="ru-RU" dirty="0"/>
              <a:t>под стражей рядовых наркозависимых в пользу их лечения не просто экономит бюджет,</a:t>
            </a:r>
            <a:br>
              <a:rPr lang="ru-RU" dirty="0"/>
            </a:br>
            <a:r>
              <a:rPr lang="ru-RU" dirty="0"/>
              <a:t>но и снижает уровни инфицирования ВИЧ, гепатитами, туберкулезом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ru-RU" dirty="0"/>
              <a:t>Кыргызстану предлагается снизить содержание под стражей наркозависимых, которые</a:t>
            </a:r>
            <a:br>
              <a:rPr lang="ru-RU" dirty="0"/>
            </a:br>
            <a:r>
              <a:rPr lang="ru-RU" dirty="0"/>
              <a:t>не занимаются </a:t>
            </a:r>
            <a:r>
              <a:rPr lang="ru-RU" dirty="0" err="1"/>
              <a:t>наркодилерством</a:t>
            </a:r>
            <a:r>
              <a:rPr lang="ru-RU" dirty="0"/>
              <a:t>, а подлежат лечению, - в общей сложности на 24,8% 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ru-RU" dirty="0"/>
              <a:t>освободившиеся </a:t>
            </a:r>
            <a:r>
              <a:rPr lang="ru-RU" dirty="0" smtClean="0"/>
              <a:t>38 </a:t>
            </a:r>
            <a:r>
              <a:rPr lang="ru-RU" dirty="0"/>
              <a:t>млн евро </a:t>
            </a:r>
            <a:r>
              <a:rPr lang="ru-RU" dirty="0" smtClean="0"/>
              <a:t>за 20 лет предлагается </a:t>
            </a:r>
            <a:r>
              <a:rPr lang="ru-RU" dirty="0"/>
              <a:t>частично перераспределить на программу лечения опиоидной зависимости – терапию опиоидными агонистами для 30% наркозависимых,</a:t>
            </a:r>
            <a:endParaRPr lang="en-US" dirty="0"/>
          </a:p>
          <a:p>
            <a:r>
              <a:rPr lang="ru-RU" dirty="0"/>
              <a:t>и лечение ВИЧ-инфекции для 81% ВИЧ-позитивных.</a:t>
            </a:r>
          </a:p>
        </p:txBody>
      </p:sp>
    </p:spTree>
    <p:extLst>
      <p:ext uri="{BB962C8B-B14F-4D97-AF65-F5344CB8AC3E}">
        <p14:creationId xmlns:p14="http://schemas.microsoft.com/office/powerpoint/2010/main" val="8343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C64F91AA-7623-449C-91C5-190FCC9EE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0782" y="0"/>
            <a:ext cx="6883401" cy="6858000"/>
          </a:xfrm>
          <a:prstGeom prst="rect">
            <a:avLst/>
          </a:prstGeom>
        </p:spPr>
      </p:pic>
      <p:grpSp>
        <p:nvGrpSpPr>
          <p:cNvPr id="50" name="Групувати 49">
            <a:extLst>
              <a:ext uri="{FF2B5EF4-FFF2-40B4-BE49-F238E27FC236}">
                <a16:creationId xmlns:a16="http://schemas.microsoft.com/office/drawing/2014/main" xmlns="" id="{F4259B4B-92F1-4744-8DC6-DA032F08D56D}"/>
              </a:ext>
            </a:extLst>
          </p:cNvPr>
          <p:cNvGrpSpPr/>
          <p:nvPr/>
        </p:nvGrpSpPr>
        <p:grpSpPr>
          <a:xfrm>
            <a:off x="-1" y="349476"/>
            <a:ext cx="3143251" cy="638628"/>
            <a:chOff x="-1" y="349476"/>
            <a:chExt cx="3143251" cy="638628"/>
          </a:xfrm>
          <a:solidFill>
            <a:schemeClr val="accent1">
              <a:lumMod val="75000"/>
            </a:schemeClr>
          </a:solidFill>
        </p:grpSpPr>
        <p:sp>
          <p:nvSpPr>
            <p:cNvPr id="2" name="Прямокутник 1">
              <a:extLst>
                <a:ext uri="{FF2B5EF4-FFF2-40B4-BE49-F238E27FC236}">
                  <a16:creationId xmlns:a16="http://schemas.microsoft.com/office/drawing/2014/main" xmlns="" id="{604839EF-F1D6-4B1A-9E1E-2B624E99BE8E}"/>
                </a:ext>
              </a:extLst>
            </p:cNvPr>
            <p:cNvSpPr/>
            <p:nvPr/>
          </p:nvSpPr>
          <p:spPr>
            <a:xfrm>
              <a:off x="-1" y="349476"/>
              <a:ext cx="3143251" cy="6386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" name="Прямокутник 2">
              <a:extLst>
                <a:ext uri="{FF2B5EF4-FFF2-40B4-BE49-F238E27FC236}">
                  <a16:creationId xmlns:a16="http://schemas.microsoft.com/office/drawing/2014/main" xmlns="" id="{196DE882-6075-41D3-994E-8EFC5F952D54}"/>
                </a:ext>
              </a:extLst>
            </p:cNvPr>
            <p:cNvSpPr/>
            <p:nvPr/>
          </p:nvSpPr>
          <p:spPr>
            <a:xfrm>
              <a:off x="402373" y="386544"/>
              <a:ext cx="2378927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2800" dirty="0">
                  <a:solidFill>
                    <a:schemeClr val="bg1"/>
                  </a:solidFill>
                  <a:latin typeface="Myriad Pro Black" panose="020B0803030403020204" pitchFamily="34" charset="0"/>
                </a:rPr>
                <a:t>Кыргызстан</a:t>
              </a:r>
              <a:endParaRPr lang="uk-UA" sz="2800" dirty="0">
                <a:solidFill>
                  <a:schemeClr val="bg1"/>
                </a:solidFill>
                <a:latin typeface="Myriad Pro Black" panose="020B0803030403020204" pitchFamily="34" charset="0"/>
              </a:endParaRPr>
            </a:p>
          </p:txBody>
        </p:sp>
      </p:grp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63D9168C-6262-4E98-A5CD-AF51F0EC6DC2}"/>
              </a:ext>
            </a:extLst>
          </p:cNvPr>
          <p:cNvSpPr/>
          <p:nvPr/>
        </p:nvSpPr>
        <p:spPr>
          <a:xfrm>
            <a:off x="700829" y="2396224"/>
            <a:ext cx="3336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позволит сэкономить </a:t>
            </a:r>
            <a:r>
              <a:rPr lang="ru-RU" dirty="0">
                <a:latin typeface="+mj-lt"/>
              </a:rPr>
              <a:t>€ 38 млн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D7C85C0F-FBAC-4A02-8E51-C5A6CBE776D3}"/>
              </a:ext>
            </a:extLst>
          </p:cNvPr>
          <p:cNvSpPr/>
          <p:nvPr/>
        </p:nvSpPr>
        <p:spPr>
          <a:xfrm>
            <a:off x="700829" y="3714903"/>
            <a:ext cx="96374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€</a:t>
            </a:r>
            <a:r>
              <a:rPr lang="en-US" dirty="0">
                <a:latin typeface="+mj-lt"/>
              </a:rPr>
              <a:t> </a:t>
            </a:r>
            <a:r>
              <a:rPr lang="ru-RU" dirty="0">
                <a:latin typeface="+mj-lt"/>
              </a:rPr>
              <a:t>38 млн</a:t>
            </a:r>
            <a:r>
              <a:rPr lang="en-US" dirty="0">
                <a:latin typeface="+mj-lt"/>
              </a:rPr>
              <a:t> </a:t>
            </a:r>
            <a:r>
              <a:rPr lang="ru-RU" dirty="0"/>
              <a:t>можно использовать для увеличения АРТ до рекомендованного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ЮНЭЙДС</a:t>
            </a:r>
            <a:r>
              <a:rPr lang="en-US" dirty="0"/>
              <a:t> </a:t>
            </a:r>
            <a:r>
              <a:rPr lang="ru-RU" dirty="0"/>
              <a:t>целевого охвата, а на оставшиеся деньги можно купить ОАТ для 29,70% ЛУН.</a:t>
            </a:r>
          </a:p>
          <a:p>
            <a:endParaRPr lang="ru-RU" dirty="0"/>
          </a:p>
          <a:p>
            <a:r>
              <a:rPr lang="ru-RU" dirty="0"/>
              <a:t>Это приведет к </a:t>
            </a:r>
            <a:r>
              <a:rPr lang="ru-RU" dirty="0">
                <a:latin typeface="+mj-lt"/>
              </a:rPr>
              <a:t>−</a:t>
            </a:r>
            <a:r>
              <a:rPr lang="en-US" dirty="0">
                <a:latin typeface="+mj-lt"/>
              </a:rPr>
              <a:t> </a:t>
            </a:r>
            <a:r>
              <a:rPr lang="ru-RU" dirty="0">
                <a:latin typeface="+mj-lt"/>
              </a:rPr>
              <a:t>69% </a:t>
            </a:r>
            <a:r>
              <a:rPr lang="ru-RU" dirty="0"/>
              <a:t>снижение числа ВИЧ-инфекций у ЛУИН</a:t>
            </a:r>
          </a:p>
          <a:p>
            <a:endParaRPr lang="ru-RU" dirty="0"/>
          </a:p>
          <a:p>
            <a:r>
              <a:rPr lang="ru-RU" dirty="0"/>
              <a:t>Этот также генерирует </a:t>
            </a:r>
            <a:r>
              <a:rPr lang="ru-RU" dirty="0">
                <a:latin typeface="+mj-lt"/>
              </a:rPr>
              <a:t>€ 0.6 </a:t>
            </a:r>
            <a:r>
              <a:rPr lang="ru-RU" dirty="0"/>
              <a:t>млн в производительности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81006CDA-7E08-467A-AD3C-8E1E63719861}"/>
              </a:ext>
            </a:extLst>
          </p:cNvPr>
          <p:cNvSpPr/>
          <p:nvPr/>
        </p:nvSpPr>
        <p:spPr>
          <a:xfrm>
            <a:off x="290824" y="3113275"/>
            <a:ext cx="59264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Myriad Pro Black" panose="020B0803030403020204" pitchFamily="34" charset="0"/>
              </a:rPr>
              <a:t>ПОДХОД ОБЩЕСТВЕННОГО ЗДРАВООХРАНЕНИЯ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25A82E80-FFC4-4B77-A7DD-FB96E0FE0C10}"/>
              </a:ext>
            </a:extLst>
          </p:cNvPr>
          <p:cNvSpPr/>
          <p:nvPr/>
        </p:nvSpPr>
        <p:spPr>
          <a:xfrm>
            <a:off x="290824" y="1794596"/>
            <a:ext cx="2725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Myriad Pro Black" panose="020B0803030403020204" pitchFamily="34" charset="0"/>
              </a:rPr>
              <a:t>ДЕКРИМИНАЛИЗАЦИЯ </a:t>
            </a:r>
            <a:endParaRPr lang="uk-UA" dirty="0"/>
          </a:p>
        </p:txBody>
      </p:sp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xmlns="" id="{4ABDB84B-10D1-4A18-A117-25FBB297760F}"/>
              </a:ext>
            </a:extLst>
          </p:cNvPr>
          <p:cNvGrpSpPr/>
          <p:nvPr/>
        </p:nvGrpSpPr>
        <p:grpSpPr>
          <a:xfrm>
            <a:off x="421935" y="3813389"/>
            <a:ext cx="278894" cy="1530602"/>
            <a:chOff x="663007" y="4770691"/>
            <a:chExt cx="165100" cy="1847063"/>
          </a:xfrm>
        </p:grpSpPr>
        <p:sp>
          <p:nvSpPr>
            <p:cNvPr id="13" name="Прямокутник 12">
              <a:extLst>
                <a:ext uri="{FF2B5EF4-FFF2-40B4-BE49-F238E27FC236}">
                  <a16:creationId xmlns:a16="http://schemas.microsoft.com/office/drawing/2014/main" xmlns="" id="{E78E7AE0-4E27-43EE-96E9-D060929EF4C2}"/>
                </a:ext>
              </a:extLst>
            </p:cNvPr>
            <p:cNvSpPr/>
            <p:nvPr/>
          </p:nvSpPr>
          <p:spPr>
            <a:xfrm>
              <a:off x="663007" y="4770691"/>
              <a:ext cx="165100" cy="165100"/>
            </a:xfrm>
            <a:prstGeom prst="rect">
              <a:avLst/>
            </a:prstGeom>
            <a:solidFill>
              <a:srgbClr val="E306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4" name="Прямокутник 13">
              <a:extLst>
                <a:ext uri="{FF2B5EF4-FFF2-40B4-BE49-F238E27FC236}">
                  <a16:creationId xmlns:a16="http://schemas.microsoft.com/office/drawing/2014/main" xmlns="" id="{40C676E8-424D-4643-8BBC-65DAC45C974C}"/>
                </a:ext>
              </a:extLst>
            </p:cNvPr>
            <p:cNvSpPr/>
            <p:nvPr/>
          </p:nvSpPr>
          <p:spPr>
            <a:xfrm>
              <a:off x="663007" y="5611672"/>
              <a:ext cx="165100" cy="165100"/>
            </a:xfrm>
            <a:prstGeom prst="rect">
              <a:avLst/>
            </a:prstGeom>
            <a:solidFill>
              <a:srgbClr val="E306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cxnSp>
          <p:nvCxnSpPr>
            <p:cNvPr id="15" name="Пряма сполучна лінія 14">
              <a:extLst>
                <a:ext uri="{FF2B5EF4-FFF2-40B4-BE49-F238E27FC236}">
                  <a16:creationId xmlns:a16="http://schemas.microsoft.com/office/drawing/2014/main" xmlns="" id="{CEA2B410-EB73-4F40-A0F4-8E4E72FD42D8}"/>
                </a:ext>
              </a:extLst>
            </p:cNvPr>
            <p:cNvCxnSpPr>
              <a:stCxn id="13" idx="2"/>
              <a:endCxn id="14" idx="0"/>
            </p:cNvCxnSpPr>
            <p:nvPr/>
          </p:nvCxnSpPr>
          <p:spPr>
            <a:xfrm>
              <a:off x="745557" y="4935791"/>
              <a:ext cx="0" cy="675882"/>
            </a:xfrm>
            <a:prstGeom prst="line">
              <a:avLst/>
            </a:prstGeom>
            <a:ln>
              <a:solidFill>
                <a:srgbClr val="E306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 сполучна лінія 15">
              <a:extLst>
                <a:ext uri="{FF2B5EF4-FFF2-40B4-BE49-F238E27FC236}">
                  <a16:creationId xmlns:a16="http://schemas.microsoft.com/office/drawing/2014/main" xmlns="" id="{EB3F0C6A-ACCC-482A-AA1A-BEC55178ED29}"/>
                </a:ext>
              </a:extLst>
            </p:cNvPr>
            <p:cNvCxnSpPr>
              <a:cxnSpLocks/>
              <a:stCxn id="14" idx="2"/>
              <a:endCxn id="17" idx="0"/>
            </p:cNvCxnSpPr>
            <p:nvPr/>
          </p:nvCxnSpPr>
          <p:spPr>
            <a:xfrm>
              <a:off x="745557" y="5776772"/>
              <a:ext cx="0" cy="675882"/>
            </a:xfrm>
            <a:prstGeom prst="line">
              <a:avLst/>
            </a:prstGeom>
            <a:ln>
              <a:solidFill>
                <a:srgbClr val="E306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Прямокутник 16">
              <a:extLst>
                <a:ext uri="{FF2B5EF4-FFF2-40B4-BE49-F238E27FC236}">
                  <a16:creationId xmlns:a16="http://schemas.microsoft.com/office/drawing/2014/main" xmlns="" id="{66E150FB-0221-45D9-842E-690FEF9D10F8}"/>
                </a:ext>
              </a:extLst>
            </p:cNvPr>
            <p:cNvSpPr/>
            <p:nvPr/>
          </p:nvSpPr>
          <p:spPr>
            <a:xfrm>
              <a:off x="663007" y="6452654"/>
              <a:ext cx="165100" cy="165100"/>
            </a:xfrm>
            <a:prstGeom prst="rect">
              <a:avLst/>
            </a:prstGeom>
            <a:solidFill>
              <a:srgbClr val="E306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sp>
        <p:nvSpPr>
          <p:cNvPr id="33" name="Прямокутник 32">
            <a:extLst>
              <a:ext uri="{FF2B5EF4-FFF2-40B4-BE49-F238E27FC236}">
                <a16:creationId xmlns:a16="http://schemas.microsoft.com/office/drawing/2014/main" xmlns="" id="{0E248449-B177-4958-9A27-1A7979AF59CD}"/>
              </a:ext>
            </a:extLst>
          </p:cNvPr>
          <p:cNvSpPr/>
          <p:nvPr/>
        </p:nvSpPr>
        <p:spPr>
          <a:xfrm>
            <a:off x="421935" y="2511647"/>
            <a:ext cx="165100" cy="16499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D8A1915A-A818-D545-99C4-B6EF5B745C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445" r="10217" b="14888"/>
          <a:stretch/>
        </p:blipFill>
        <p:spPr>
          <a:xfrm>
            <a:off x="0" y="6349042"/>
            <a:ext cx="12180764" cy="508958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xmlns="" id="{2A93DF25-A110-5B4E-9D4D-F921ED001EF2}"/>
              </a:ext>
            </a:extLst>
          </p:cNvPr>
          <p:cNvSpPr txBox="1">
            <a:spLocks/>
          </p:cNvSpPr>
          <p:nvPr/>
        </p:nvSpPr>
        <p:spPr>
          <a:xfrm>
            <a:off x="10679866" y="6534510"/>
            <a:ext cx="1817333" cy="4010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1200" dirty="0"/>
              <a:t>www.aph.org.ua</a:t>
            </a:r>
          </a:p>
        </p:txBody>
      </p:sp>
    </p:spTree>
    <p:extLst>
      <p:ext uri="{BB962C8B-B14F-4D97-AF65-F5344CB8AC3E}">
        <p14:creationId xmlns:p14="http://schemas.microsoft.com/office/powerpoint/2010/main" val="217494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5">
      <a:majorFont>
        <a:latin typeface="Myriad Pro Black"/>
        <a:ea typeface=""/>
        <a:cs typeface=""/>
      </a:majorFont>
      <a:minorFont>
        <a:latin typeface="Myriad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7140</TotalTime>
  <Words>375</Words>
  <Application>Microsoft Office PowerPoint</Application>
  <PresentationFormat>Произвольный</PresentationFormat>
  <Paragraphs>73</Paragraphs>
  <Slides>11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Myriad Pro Black</vt:lpstr>
      <vt:lpstr>Myriad Pro Light</vt:lpstr>
      <vt:lpstr>Myriad Pro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Hrebenkov Yevheniy</dc:creator>
  <cp:lastModifiedBy>Deshko</cp:lastModifiedBy>
  <cp:revision>45</cp:revision>
  <dcterms:created xsi:type="dcterms:W3CDTF">2021-09-17T10:03:54Z</dcterms:created>
  <dcterms:modified xsi:type="dcterms:W3CDTF">2021-09-27T20:49:19Z</dcterms:modified>
</cp:coreProperties>
</file>