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5"/>
    <p:sldMasterId id="2147483793" r:id="rId6"/>
    <p:sldMasterId id="2147483826" r:id="rId7"/>
    <p:sldMasterId id="2147483828" r:id="rId8"/>
  </p:sldMasterIdLst>
  <p:notesMasterIdLst>
    <p:notesMasterId r:id="rId19"/>
  </p:notesMasterIdLst>
  <p:sldIdLst>
    <p:sldId id="257" r:id="rId9"/>
    <p:sldId id="287" r:id="rId10"/>
    <p:sldId id="260" r:id="rId11"/>
    <p:sldId id="261" r:id="rId12"/>
    <p:sldId id="284" r:id="rId13"/>
    <p:sldId id="281" r:id="rId14"/>
    <p:sldId id="285" r:id="rId15"/>
    <p:sldId id="262" r:id="rId16"/>
    <p:sldId id="266" r:id="rId17"/>
    <p:sldId id="272" r:id="rId1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4075">
          <p15:clr>
            <a:srgbClr val="A4A3A4"/>
          </p15:clr>
        </p15:guide>
        <p15:guide id="3" pos="2880">
          <p15:clr>
            <a:srgbClr val="A4A3A4"/>
          </p15:clr>
        </p15:guide>
        <p15:guide id="4" pos="2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YOTULA, Sanelisiwe" initials="SS" lastIdx="2" clrIdx="0">
    <p:extLst>
      <p:ext uri="{19B8F6BF-5375-455C-9EA6-DF929625EA0E}">
        <p15:presenceInfo xmlns:p15="http://schemas.microsoft.com/office/powerpoint/2012/main" userId="S::siyotulas@unaids.org::ba03ff98-f790-4bbc-8264-72300ac97651" providerId="AD"/>
      </p:ext>
    </p:extLst>
  </p:cmAuthor>
  <p:cmAuthor id="2" name="SALDANHA, Vinay" initials="SV" lastIdx="1" clrIdx="1">
    <p:extLst>
      <p:ext uri="{19B8F6BF-5375-455C-9EA6-DF929625EA0E}">
        <p15:presenceInfo xmlns:p15="http://schemas.microsoft.com/office/powerpoint/2012/main" userId="S::saldanhavp@unaids.org::2fbeb2d2-a695-4666-ac97-6e800893be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B40"/>
    <a:srgbClr val="2CADE4"/>
    <a:srgbClr val="F3AB9C"/>
    <a:srgbClr val="B5D9F3"/>
    <a:srgbClr val="EDE6F0"/>
    <a:srgbClr val="B2499B"/>
    <a:srgbClr val="78BCC1"/>
    <a:srgbClr val="DBB3D5"/>
    <a:srgbClr val="E71736"/>
    <a:srgbClr val="63C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EE887-6B6F-4F65-B265-876FBA81AD99}" v="25" dt="2021-09-24T08:22:40.24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1935" autoAdjust="0"/>
  </p:normalViewPr>
  <p:slideViewPr>
    <p:cSldViewPr snapToGrid="0">
      <p:cViewPr varScale="1">
        <p:scale>
          <a:sx n="72" d="100"/>
          <a:sy n="72" d="100"/>
        </p:scale>
        <p:origin x="1050" y="60"/>
      </p:cViewPr>
      <p:guideLst>
        <p:guide orient="horz" pos="2161"/>
        <p:guide orient="horz" pos="4075"/>
        <p:guide pos="2880"/>
        <p:guide pos="267"/>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OMIIETS, Snizhana" userId="e6d9aa1b-65e3-4916-9ff2-d416199c43fe" providerId="ADAL" clId="{14EEE887-6B6F-4F65-B265-876FBA81AD99}"/>
    <pc:docChg chg="undo custSel addSld delSld modSld">
      <pc:chgData name="KOLOMIIETS, Snizhana" userId="e6d9aa1b-65e3-4916-9ff2-d416199c43fe" providerId="ADAL" clId="{14EEE887-6B6F-4F65-B265-876FBA81AD99}" dt="2021-09-24T08:23:19.979" v="410" actId="20577"/>
      <pc:docMkLst>
        <pc:docMk/>
      </pc:docMkLst>
      <pc:sldChg chg="addSp delSp modSp mod">
        <pc:chgData name="KOLOMIIETS, Snizhana" userId="e6d9aa1b-65e3-4916-9ff2-d416199c43fe" providerId="ADAL" clId="{14EEE887-6B6F-4F65-B265-876FBA81AD99}" dt="2021-09-24T08:23:19.979" v="410" actId="20577"/>
        <pc:sldMkLst>
          <pc:docMk/>
          <pc:sldMk cId="0" sldId="257"/>
        </pc:sldMkLst>
        <pc:spChg chg="mod">
          <ac:chgData name="KOLOMIIETS, Snizhana" userId="e6d9aa1b-65e3-4916-9ff2-d416199c43fe" providerId="ADAL" clId="{14EEE887-6B6F-4F65-B265-876FBA81AD99}" dt="2021-09-24T08:22:07.408" v="394" actId="1076"/>
          <ac:spMkLst>
            <pc:docMk/>
            <pc:sldMk cId="0" sldId="257"/>
            <ac:spMk id="6146" creationId="{00000000-0000-0000-0000-000000000000}"/>
          </ac:spMkLst>
        </pc:spChg>
        <pc:spChg chg="mod">
          <ac:chgData name="KOLOMIIETS, Snizhana" userId="e6d9aa1b-65e3-4916-9ff2-d416199c43fe" providerId="ADAL" clId="{14EEE887-6B6F-4F65-B265-876FBA81AD99}" dt="2021-09-24T08:23:19.979" v="410" actId="20577"/>
          <ac:spMkLst>
            <pc:docMk/>
            <pc:sldMk cId="0" sldId="257"/>
            <ac:spMk id="6149" creationId="{00000000-0000-0000-0000-000000000000}"/>
          </ac:spMkLst>
        </pc:spChg>
        <pc:picChg chg="del">
          <ac:chgData name="KOLOMIIETS, Snizhana" userId="e6d9aa1b-65e3-4916-9ff2-d416199c43fe" providerId="ADAL" clId="{14EEE887-6B6F-4F65-B265-876FBA81AD99}" dt="2021-09-24T07:54:26.585" v="10" actId="21"/>
          <ac:picMkLst>
            <pc:docMk/>
            <pc:sldMk cId="0" sldId="257"/>
            <ac:picMk id="2" creationId="{00000000-0000-0000-0000-000000000000}"/>
          </ac:picMkLst>
        </pc:picChg>
        <pc:picChg chg="add del mod modCrop">
          <ac:chgData name="KOLOMIIETS, Snizhana" userId="e6d9aa1b-65e3-4916-9ff2-d416199c43fe" providerId="ADAL" clId="{14EEE887-6B6F-4F65-B265-876FBA81AD99}" dt="2021-09-24T08:09:32.427" v="66" actId="478"/>
          <ac:picMkLst>
            <pc:docMk/>
            <pc:sldMk cId="0" sldId="257"/>
            <ac:picMk id="3" creationId="{F9E5A52B-C516-48EE-A253-69F3CC9BFDFF}"/>
          </ac:picMkLst>
        </pc:picChg>
        <pc:picChg chg="add del mod">
          <ac:chgData name="KOLOMIIETS, Snizhana" userId="e6d9aa1b-65e3-4916-9ff2-d416199c43fe" providerId="ADAL" clId="{14EEE887-6B6F-4F65-B265-876FBA81AD99}" dt="2021-09-24T08:12:12.247" v="250" actId="21"/>
          <ac:picMkLst>
            <pc:docMk/>
            <pc:sldMk cId="0" sldId="257"/>
            <ac:picMk id="4" creationId="{33E2F51C-6ACD-493B-86AA-5DE3AE87F120}"/>
          </ac:picMkLst>
        </pc:picChg>
        <pc:picChg chg="del">
          <ac:chgData name="KOLOMIIETS, Snizhana" userId="e6d9aa1b-65e3-4916-9ff2-d416199c43fe" providerId="ADAL" clId="{14EEE887-6B6F-4F65-B265-876FBA81AD99}" dt="2021-09-24T08:19:33.356" v="371" actId="478"/>
          <ac:picMkLst>
            <pc:docMk/>
            <pc:sldMk cId="0" sldId="257"/>
            <ac:picMk id="7" creationId="{C4DB18D2-53D0-4653-A2FB-39C33A76C780}"/>
          </ac:picMkLst>
        </pc:picChg>
        <pc:picChg chg="del">
          <ac:chgData name="KOLOMIIETS, Snizhana" userId="e6d9aa1b-65e3-4916-9ff2-d416199c43fe" providerId="ADAL" clId="{14EEE887-6B6F-4F65-B265-876FBA81AD99}" dt="2021-09-24T08:19:19.342" v="370" actId="478"/>
          <ac:picMkLst>
            <pc:docMk/>
            <pc:sldMk cId="0" sldId="257"/>
            <ac:picMk id="8" creationId="{29EDC9AE-FAEC-4FAF-9610-FCEFD5B32727}"/>
          </ac:picMkLst>
        </pc:picChg>
        <pc:picChg chg="add mod">
          <ac:chgData name="KOLOMIIETS, Snizhana" userId="e6d9aa1b-65e3-4916-9ff2-d416199c43fe" providerId="ADAL" clId="{14EEE887-6B6F-4F65-B265-876FBA81AD99}" dt="2021-09-24T08:19:57.136" v="373" actId="1076"/>
          <ac:picMkLst>
            <pc:docMk/>
            <pc:sldMk cId="0" sldId="257"/>
            <ac:picMk id="9" creationId="{5C618879-F96C-4977-9071-52E6FD577533}"/>
          </ac:picMkLst>
        </pc:picChg>
        <pc:picChg chg="add mod modCrop">
          <ac:chgData name="KOLOMIIETS, Snizhana" userId="e6d9aa1b-65e3-4916-9ff2-d416199c43fe" providerId="ADAL" clId="{14EEE887-6B6F-4F65-B265-876FBA81AD99}" dt="2021-09-24T08:21:40.826" v="390" actId="14100"/>
          <ac:picMkLst>
            <pc:docMk/>
            <pc:sldMk cId="0" sldId="257"/>
            <ac:picMk id="10" creationId="{F8D562AC-15DC-4FCB-9F81-F95C86FCE693}"/>
          </ac:picMkLst>
        </pc:picChg>
        <pc:cxnChg chg="mod">
          <ac:chgData name="KOLOMIIETS, Snizhana" userId="e6d9aa1b-65e3-4916-9ff2-d416199c43fe" providerId="ADAL" clId="{14EEE887-6B6F-4F65-B265-876FBA81AD99}" dt="2021-09-24T08:21:46.997" v="391" actId="1076"/>
          <ac:cxnSpMkLst>
            <pc:docMk/>
            <pc:sldMk cId="0" sldId="257"/>
            <ac:cxnSpMk id="5" creationId="{00000000-0000-0000-0000-000000000000}"/>
          </ac:cxnSpMkLst>
        </pc:cxnChg>
      </pc:sldChg>
      <pc:sldChg chg="del">
        <pc:chgData name="KOLOMIIETS, Snizhana" userId="e6d9aa1b-65e3-4916-9ff2-d416199c43fe" providerId="ADAL" clId="{14EEE887-6B6F-4F65-B265-876FBA81AD99}" dt="2021-09-24T07:57:51.182" v="23" actId="47"/>
        <pc:sldMkLst>
          <pc:docMk/>
          <pc:sldMk cId="1603168342" sldId="267"/>
        </pc:sldMkLst>
      </pc:sldChg>
      <pc:sldChg chg="del">
        <pc:chgData name="KOLOMIIETS, Snizhana" userId="e6d9aa1b-65e3-4916-9ff2-d416199c43fe" providerId="ADAL" clId="{14EEE887-6B6F-4F65-B265-876FBA81AD99}" dt="2021-09-24T07:57:37.117" v="22" actId="47"/>
        <pc:sldMkLst>
          <pc:docMk/>
          <pc:sldMk cId="3880449585" sldId="275"/>
        </pc:sldMkLst>
      </pc:sldChg>
      <pc:sldChg chg="del">
        <pc:chgData name="KOLOMIIETS, Snizhana" userId="e6d9aa1b-65e3-4916-9ff2-d416199c43fe" providerId="ADAL" clId="{14EEE887-6B6F-4F65-B265-876FBA81AD99}" dt="2021-09-24T07:56:56.706" v="21" actId="47"/>
        <pc:sldMkLst>
          <pc:docMk/>
          <pc:sldMk cId="2789285130" sldId="276"/>
        </pc:sldMkLst>
      </pc:sldChg>
      <pc:sldChg chg="modSp">
        <pc:chgData name="KOLOMIIETS, Snizhana" userId="e6d9aa1b-65e3-4916-9ff2-d416199c43fe" providerId="ADAL" clId="{14EEE887-6B6F-4F65-B265-876FBA81AD99}" dt="2021-09-24T07:14:31.591" v="5" actId="1076"/>
        <pc:sldMkLst>
          <pc:docMk/>
          <pc:sldMk cId="3734988685" sldId="281"/>
        </pc:sldMkLst>
        <pc:spChg chg="mod">
          <ac:chgData name="KOLOMIIETS, Snizhana" userId="e6d9aa1b-65e3-4916-9ff2-d416199c43fe" providerId="ADAL" clId="{14EEE887-6B6F-4F65-B265-876FBA81AD99}" dt="2021-09-24T07:14:31.591" v="5" actId="1076"/>
          <ac:spMkLst>
            <pc:docMk/>
            <pc:sldMk cId="3734988685" sldId="281"/>
            <ac:spMk id="4" creationId="{00000000-0000-0000-0000-000000000000}"/>
          </ac:spMkLst>
        </pc:spChg>
      </pc:sldChg>
      <pc:sldChg chg="del">
        <pc:chgData name="KOLOMIIETS, Snizhana" userId="e6d9aa1b-65e3-4916-9ff2-d416199c43fe" providerId="ADAL" clId="{14EEE887-6B6F-4F65-B265-876FBA81AD99}" dt="2021-09-24T07:57:56.058" v="24" actId="47"/>
        <pc:sldMkLst>
          <pc:docMk/>
          <pc:sldMk cId="3344539444" sldId="286"/>
        </pc:sldMkLst>
      </pc:sldChg>
      <pc:sldChg chg="addSp delSp modSp new mod">
        <pc:chgData name="KOLOMIIETS, Snizhana" userId="e6d9aa1b-65e3-4916-9ff2-d416199c43fe" providerId="ADAL" clId="{14EEE887-6B6F-4F65-B265-876FBA81AD99}" dt="2021-09-24T07:54:42.933" v="15" actId="21"/>
        <pc:sldMkLst>
          <pc:docMk/>
          <pc:sldMk cId="3538920237" sldId="287"/>
        </pc:sldMkLst>
        <pc:picChg chg="add mod modCrop">
          <ac:chgData name="KOLOMIIETS, Snizhana" userId="e6d9aa1b-65e3-4916-9ff2-d416199c43fe" providerId="ADAL" clId="{14EEE887-6B6F-4F65-B265-876FBA81AD99}" dt="2021-09-24T05:08:17.692" v="4" actId="1076"/>
          <ac:picMkLst>
            <pc:docMk/>
            <pc:sldMk cId="3538920237" sldId="287"/>
            <ac:picMk id="3" creationId="{9259707A-D4E6-4034-B58E-9B14CDE13E1D}"/>
          </ac:picMkLst>
        </pc:picChg>
        <pc:picChg chg="add del mod modCrop">
          <ac:chgData name="KOLOMIIETS, Snizhana" userId="e6d9aa1b-65e3-4916-9ff2-d416199c43fe" providerId="ADAL" clId="{14EEE887-6B6F-4F65-B265-876FBA81AD99}" dt="2021-09-24T07:54:42.933" v="15" actId="21"/>
          <ac:picMkLst>
            <pc:docMk/>
            <pc:sldMk cId="3538920237" sldId="287"/>
            <ac:picMk id="5" creationId="{6A738925-EBCC-4251-A11C-58F64C7AE7C1}"/>
          </ac:picMkLst>
        </pc:picChg>
        <pc:picChg chg="add mod">
          <ac:chgData name="KOLOMIIETS, Snizhana" userId="e6d9aa1b-65e3-4916-9ff2-d416199c43fe" providerId="ADAL" clId="{14EEE887-6B6F-4F65-B265-876FBA81AD99}" dt="2021-09-24T07:54:36.397" v="13" actId="1076"/>
          <ac:picMkLst>
            <pc:docMk/>
            <pc:sldMk cId="3538920237" sldId="287"/>
            <ac:picMk id="6" creationId="{A98EED31-21C0-4BD7-86DE-D501259C72E8}"/>
          </ac:picMkLst>
        </pc:picChg>
      </pc:sldChg>
      <pc:sldChg chg="addSp delSp modSp new del mod">
        <pc:chgData name="KOLOMIIETS, Snizhana" userId="e6d9aa1b-65e3-4916-9ff2-d416199c43fe" providerId="ADAL" clId="{14EEE887-6B6F-4F65-B265-876FBA81AD99}" dt="2021-09-24T08:22:21.846" v="397" actId="47"/>
        <pc:sldMkLst>
          <pc:docMk/>
          <pc:sldMk cId="1888321965" sldId="288"/>
        </pc:sldMkLst>
        <pc:spChg chg="add del mod">
          <ac:chgData name="KOLOMIIETS, Snizhana" userId="e6d9aa1b-65e3-4916-9ff2-d416199c43fe" providerId="ADAL" clId="{14EEE887-6B6F-4F65-B265-876FBA81AD99}" dt="2021-09-24T08:08:44.706" v="61" actId="478"/>
          <ac:spMkLst>
            <pc:docMk/>
            <pc:sldMk cId="1888321965" sldId="288"/>
            <ac:spMk id="8" creationId="{F3796D71-876D-4396-9C7F-F7D3F0A189F8}"/>
          </ac:spMkLst>
        </pc:spChg>
        <pc:spChg chg="add mod">
          <ac:chgData name="KOLOMIIETS, Snizhana" userId="e6d9aa1b-65e3-4916-9ff2-d416199c43fe" providerId="ADAL" clId="{14EEE887-6B6F-4F65-B265-876FBA81AD99}" dt="2021-09-24T08:18:24.493" v="368" actId="1076"/>
          <ac:spMkLst>
            <pc:docMk/>
            <pc:sldMk cId="1888321965" sldId="288"/>
            <ac:spMk id="10" creationId="{71016375-2BF9-4ECA-929C-EE46E414CD5D}"/>
          </ac:spMkLst>
        </pc:spChg>
        <pc:spChg chg="add del mod">
          <ac:chgData name="KOLOMIIETS, Snizhana" userId="e6d9aa1b-65e3-4916-9ff2-d416199c43fe" providerId="ADAL" clId="{14EEE887-6B6F-4F65-B265-876FBA81AD99}" dt="2021-09-24T08:16:14.196" v="322" actId="22"/>
          <ac:spMkLst>
            <pc:docMk/>
            <pc:sldMk cId="1888321965" sldId="288"/>
            <ac:spMk id="13" creationId="{A823CC41-8E44-448E-B787-62106810864B}"/>
          </ac:spMkLst>
        </pc:spChg>
        <pc:spChg chg="add del mod">
          <ac:chgData name="KOLOMIIETS, Snizhana" userId="e6d9aa1b-65e3-4916-9ff2-d416199c43fe" providerId="ADAL" clId="{14EEE887-6B6F-4F65-B265-876FBA81AD99}" dt="2021-09-24T08:16:13.162" v="317" actId="767"/>
          <ac:spMkLst>
            <pc:docMk/>
            <pc:sldMk cId="1888321965" sldId="288"/>
            <ac:spMk id="14" creationId="{9591ABBC-4A5C-427F-82B7-3C33F00C3153}"/>
          </ac:spMkLst>
        </pc:spChg>
        <pc:picChg chg="add del">
          <ac:chgData name="KOLOMIIETS, Snizhana" userId="e6d9aa1b-65e3-4916-9ff2-d416199c43fe" providerId="ADAL" clId="{14EEE887-6B6F-4F65-B265-876FBA81AD99}" dt="2021-09-24T08:00:02.350" v="30" actId="478"/>
          <ac:picMkLst>
            <pc:docMk/>
            <pc:sldMk cId="1888321965" sldId="288"/>
            <ac:picMk id="2" creationId="{A3727C5C-B65F-41FD-A9C3-6FB9E0E89D5C}"/>
          </ac:picMkLst>
        </pc:picChg>
        <pc:picChg chg="add del mod">
          <ac:chgData name="KOLOMIIETS, Snizhana" userId="e6d9aa1b-65e3-4916-9ff2-d416199c43fe" providerId="ADAL" clId="{14EEE887-6B6F-4F65-B265-876FBA81AD99}" dt="2021-09-24T08:01:57.353" v="38" actId="478"/>
          <ac:picMkLst>
            <pc:docMk/>
            <pc:sldMk cId="1888321965" sldId="288"/>
            <ac:picMk id="3" creationId="{84911A74-C1FC-4A7C-A907-8AB1B13973B9}"/>
          </ac:picMkLst>
        </pc:picChg>
        <pc:picChg chg="add del mod modCrop">
          <ac:chgData name="KOLOMIIETS, Snizhana" userId="e6d9aa1b-65e3-4916-9ff2-d416199c43fe" providerId="ADAL" clId="{14EEE887-6B6F-4F65-B265-876FBA81AD99}" dt="2021-09-24T08:06:40.945" v="46" actId="478"/>
          <ac:picMkLst>
            <pc:docMk/>
            <pc:sldMk cId="1888321965" sldId="288"/>
            <ac:picMk id="4" creationId="{66BAAC57-144F-49E2-AE53-70E6D833DC18}"/>
          </ac:picMkLst>
        </pc:picChg>
        <pc:picChg chg="add del mod">
          <ac:chgData name="KOLOMIIETS, Snizhana" userId="e6d9aa1b-65e3-4916-9ff2-d416199c43fe" providerId="ADAL" clId="{14EEE887-6B6F-4F65-B265-876FBA81AD99}" dt="2021-09-24T08:09:37.800" v="67" actId="21"/>
          <ac:picMkLst>
            <pc:docMk/>
            <pc:sldMk cId="1888321965" sldId="288"/>
            <ac:picMk id="6" creationId="{6ADC6D12-A1BD-4963-B095-C4E972232616}"/>
          </ac:picMkLst>
        </pc:picChg>
        <pc:picChg chg="add del mod modCrop">
          <ac:chgData name="KOLOMIIETS, Snizhana" userId="e6d9aa1b-65e3-4916-9ff2-d416199c43fe" providerId="ADAL" clId="{14EEE887-6B6F-4F65-B265-876FBA81AD99}" dt="2021-09-24T08:20:03.058" v="374" actId="21"/>
          <ac:picMkLst>
            <pc:docMk/>
            <pc:sldMk cId="1888321965" sldId="288"/>
            <ac:picMk id="11" creationId="{92EBBC2E-D95A-413A-8499-F2846897A1FA}"/>
          </ac:picMkLst>
        </pc:picChg>
      </pc:sldChg>
      <pc:sldMasterChg chg="delSldLayout">
        <pc:chgData name="KOLOMIIETS, Snizhana" userId="e6d9aa1b-65e3-4916-9ff2-d416199c43fe" providerId="ADAL" clId="{14EEE887-6B6F-4F65-B265-876FBA81AD99}" dt="2021-09-24T07:57:37.117" v="22" actId="47"/>
        <pc:sldMasterMkLst>
          <pc:docMk/>
          <pc:sldMasterMk cId="0" sldId="2147483797"/>
        </pc:sldMasterMkLst>
        <pc:sldLayoutChg chg="del">
          <pc:chgData name="KOLOMIIETS, Snizhana" userId="e6d9aa1b-65e3-4916-9ff2-d416199c43fe" providerId="ADAL" clId="{14EEE887-6B6F-4F65-B265-876FBA81AD99}" dt="2021-09-24T07:56:56.706" v="21" actId="47"/>
          <pc:sldLayoutMkLst>
            <pc:docMk/>
            <pc:sldMasterMk cId="0" sldId="2147483797"/>
            <pc:sldLayoutMk cId="4093275118" sldId="2147483879"/>
          </pc:sldLayoutMkLst>
        </pc:sldLayoutChg>
        <pc:sldLayoutChg chg="del">
          <pc:chgData name="KOLOMIIETS, Snizhana" userId="e6d9aa1b-65e3-4916-9ff2-d416199c43fe" providerId="ADAL" clId="{14EEE887-6B6F-4F65-B265-876FBA81AD99}" dt="2021-09-24T07:57:37.117" v="22" actId="47"/>
          <pc:sldLayoutMkLst>
            <pc:docMk/>
            <pc:sldMasterMk cId="0" sldId="2147483797"/>
            <pc:sldLayoutMk cId="5209961" sldId="21474838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58DB4-C734-484D-8A84-AD6004B58A63}" type="datetimeFigureOut">
              <a:rPr lang="en-GB" smtClean="0"/>
              <a:t>24/09/2021</a:t>
            </a:fld>
            <a:endParaRPr lang="en-GB"/>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E44E-8F0B-4301-9E88-64FB1AE50A51}" type="slidenum">
              <a:rPr lang="en-GB" smtClean="0"/>
              <a:t>‹#›</a:t>
            </a:fld>
            <a:endParaRPr lang="en-GB"/>
          </a:p>
        </p:txBody>
      </p:sp>
    </p:spTree>
    <p:extLst>
      <p:ext uri="{BB962C8B-B14F-4D97-AF65-F5344CB8AC3E}">
        <p14:creationId xmlns:p14="http://schemas.microsoft.com/office/powerpoint/2010/main" val="104445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Madame Chair &amp; </a:t>
            </a:r>
            <a:r>
              <a:rPr lang="en-US" dirty="0" err="1"/>
              <a:t>Honourable</a:t>
            </a:r>
            <a:r>
              <a:rPr lang="en-US" dirty="0"/>
              <a:t> Members of the PCB, Observers and Friends,</a:t>
            </a:r>
          </a:p>
          <a:p>
            <a:r>
              <a:rPr lang="en-US" dirty="0"/>
              <a:t>I am Vinay </a:t>
            </a:r>
            <a:r>
              <a:rPr lang="en-US" dirty="0" err="1"/>
              <a:t>Saldanha,</a:t>
            </a:r>
            <a:r>
              <a:rPr lang="en-US" dirty="0"/>
              <a:t> Special Adviser to the Executive Director and part of an amazing team that has had the </a:t>
            </a:r>
            <a:r>
              <a:rPr lang="en-US" dirty="0" err="1"/>
              <a:t>honour</a:t>
            </a:r>
            <a:r>
              <a:rPr lang="en-US" dirty="0"/>
              <a:t> of working with all of you to develop the Global AIDS Strategy.</a:t>
            </a:r>
          </a:p>
          <a:p>
            <a:r>
              <a:rPr lang="en-US" dirty="0"/>
              <a:t>As highlighted by Dr. Shannon Hader, this is a Global AIDS Strategy that reflects the best collection of evidence, recommendations and ambition ever collected in 40-year history of the AIDS pandemic and in the 25-year history of UNAIDS.</a:t>
            </a:r>
          </a:p>
          <a:p>
            <a:pPr algn="l"/>
            <a:r>
              <a:rPr lang="en-US" dirty="0"/>
              <a:t>And while it was developed by UNAIDS, fully within our mandate from ECOSOC to provide global leadership in response to AIDS, it is bigger than the Joint </a:t>
            </a:r>
            <a:r>
              <a:rPr lang="en-US" dirty="0" err="1"/>
              <a:t>Programme</a:t>
            </a:r>
            <a:r>
              <a:rPr lang="en-US" dirty="0"/>
              <a:t>. It is a Global AIDS Strategy that is to be implemented in every country. And for it to be a success, it will require the mobilization of </a:t>
            </a:r>
            <a:r>
              <a:rPr lang="en-US" sz="1800" b="0" i="0" u="none" strike="noStrike" baseline="0" dirty="0">
                <a:solidFill>
                  <a:srgbClr val="000000"/>
                </a:solidFill>
                <a:latin typeface="Arial" panose="020B0604020202020204" pitchFamily="34" charset="0"/>
              </a:rPr>
              <a:t>all partners, and  leverage and accelerate partnerships between the HIV response and other global and local movements.</a:t>
            </a:r>
            <a:endParaRPr lang="en-US" dirty="0"/>
          </a:p>
        </p:txBody>
      </p:sp>
      <p:sp>
        <p:nvSpPr>
          <p:cNvPr id="4" name="Slide Number Placeholder 3"/>
          <p:cNvSpPr>
            <a:spLocks noGrp="1"/>
          </p:cNvSpPr>
          <p:nvPr>
            <p:ph type="sldNum" sz="quarter" idx="5"/>
          </p:nvPr>
        </p:nvSpPr>
        <p:spPr/>
        <p:txBody>
          <a:bodyPr/>
          <a:lstStyle/>
          <a:p>
            <a:fld id="{359CE44E-8F0B-4301-9E88-64FB1AE50A51}" type="slidenum">
              <a:rPr lang="en-GB" smtClean="0"/>
              <a:t>1</a:t>
            </a:fld>
            <a:endParaRPr lang="en-GB"/>
          </a:p>
        </p:txBody>
      </p:sp>
    </p:spTree>
    <p:extLst>
      <p:ext uri="{BB962C8B-B14F-4D97-AF65-F5344CB8AC3E}">
        <p14:creationId xmlns:p14="http://schemas.microsoft.com/office/powerpoint/2010/main" val="4990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taking you through a brief overview of the Strategy, let me start with the elevator pitch.</a:t>
            </a:r>
          </a:p>
          <a:p>
            <a:r>
              <a:rPr lang="en-US" dirty="0"/>
              <a:t>While it still doesn’t quite fit in a tweet, we continue to refine it since we presented the zero draft to you last month.</a:t>
            </a:r>
          </a:p>
        </p:txBody>
      </p:sp>
      <p:sp>
        <p:nvSpPr>
          <p:cNvPr id="4" name="Slide Number Placeholder 3"/>
          <p:cNvSpPr>
            <a:spLocks noGrp="1"/>
          </p:cNvSpPr>
          <p:nvPr>
            <p:ph type="sldNum" sz="quarter" idx="5"/>
          </p:nvPr>
        </p:nvSpPr>
        <p:spPr/>
        <p:txBody>
          <a:bodyPr/>
          <a:lstStyle/>
          <a:p>
            <a:fld id="{359CE44E-8F0B-4301-9E88-64FB1AE50A51}" type="slidenum">
              <a:rPr lang="en-GB" smtClean="0"/>
              <a:t>3</a:t>
            </a:fld>
            <a:endParaRPr lang="en-GB"/>
          </a:p>
        </p:txBody>
      </p:sp>
    </p:spTree>
    <p:extLst>
      <p:ext uri="{BB962C8B-B14F-4D97-AF65-F5344CB8AC3E}">
        <p14:creationId xmlns:p14="http://schemas.microsoft.com/office/powerpoint/2010/main" val="1038273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 Strategy is designed to be implemented as a package, with its components, priorities and result areas as equally important and mutually reinforcing. The Framework shows all these components and how everything comes together. Guided by and contributing to 10 SDGs and the vision of the three zeros, the strategy aims to get the world, every country and every community </a:t>
            </a:r>
            <a:r>
              <a:rPr lang="en-US" dirty="0" err="1"/>
              <a:t>ontrack</a:t>
            </a:r>
            <a:r>
              <a:rPr lang="en-US" dirty="0"/>
              <a:t> to end AIDS as a public health threat by 2030. I will not explain the links with the 10 SDGs here, but they are described in Table 1 in the Strategy. The Strategy framework is focused on three, interdependent SPs, each with a set of distinct RAs and targets to be achieved by the end of 2025. </a:t>
            </a:r>
            <a:r>
              <a:rPr lang="en-US" sz="1800" b="0" i="0" u="none" strike="noStrike" baseline="0" dirty="0">
                <a:solidFill>
                  <a:srgbClr val="000000"/>
                </a:solidFill>
                <a:latin typeface="Arial" panose="020B0604020202020204" pitchFamily="34" charset="0"/>
              </a:rPr>
              <a:t>Across all these SPs and RAs, the Strategy uses an inequalities lens to identify, reduce and end inequalities that represent barriers to people living with and affected by HIV, countries and communities from ending AIDS. The Strategy also features 5 CCIs that are to be reinforced and advanced across all areas.</a:t>
            </a:r>
          </a:p>
          <a:p>
            <a:pPr algn="l"/>
            <a:endParaRPr lang="en-US"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59CE44E-8F0B-4301-9E88-64FB1AE50A51}" type="slidenum">
              <a:rPr lang="en-GB" smtClean="0"/>
              <a:t>4</a:t>
            </a:fld>
            <a:endParaRPr lang="en-GB"/>
          </a:p>
        </p:txBody>
      </p:sp>
    </p:spTree>
    <p:extLst>
      <p:ext uri="{BB962C8B-B14F-4D97-AF65-F5344CB8AC3E}">
        <p14:creationId xmlns:p14="http://schemas.microsoft.com/office/powerpoint/2010/main" val="133565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b="0" dirty="0"/>
              <a:t>I will provide a quick overview of the 3 Strategic Priorities and their Result Areas, beginning with SP1: </a:t>
            </a:r>
            <a:r>
              <a:rPr lang="en-US" altLang="en-US" sz="1000" b="0" dirty="0">
                <a:solidFill>
                  <a:srgbClr val="7030A0"/>
                </a:solidFill>
                <a:latin typeface="Arial"/>
                <a:ea typeface="ＭＳ Ｐゴシック"/>
                <a:cs typeface="Arial"/>
              </a:rPr>
              <a:t>Maximize equitable and equal access to HIV services and solutions. This SP highlighted that </a:t>
            </a:r>
            <a:r>
              <a:rPr lang="en-US" sz="1000" b="0" i="0" u="none" strike="noStrike" baseline="0" dirty="0">
                <a:solidFill>
                  <a:srgbClr val="000000"/>
                </a:solidFill>
                <a:latin typeface="Arial" panose="020B0604020202020204" pitchFamily="34" charset="0"/>
              </a:rPr>
              <a:t>HIV services are not always designed or tailored for the populations or age groups who are most affected by HIV, and they often fail to meet the needs of those populations. This SP includes a new, prioritized RA1 on HIV prevention, and two high level targets ensure 95% of people at risk for HIV access and use HIV prevention, and 95% of women of RA have their needs for SRH services met and 90% of PLHW receive. This is critically important for KPs and young people in locations with high HIV incidence, such as AGYW in SSA. Annex 1 with disaggregated targets and commitments.</a:t>
            </a:r>
          </a:p>
          <a:p>
            <a:r>
              <a:rPr lang="en-US" altLang="en-US" sz="1000" b="0" i="0" u="none" strike="noStrike" baseline="0" dirty="0">
                <a:solidFill>
                  <a:srgbClr val="000000"/>
                </a:solidFill>
                <a:latin typeface="Arial" panose="020B0604020202020204" pitchFamily="34" charset="0"/>
                <a:ea typeface="ＭＳ Ｐゴシック"/>
                <a:cs typeface="Arial"/>
              </a:rPr>
              <a:t>RA2 features the range of services in the HIV cascade, with 95s to be reached in all subpopulations, age groups and settings, and </a:t>
            </a:r>
            <a:r>
              <a:rPr lang="en-US" sz="1000" b="0" i="0" u="none" strike="noStrike" baseline="0" dirty="0">
                <a:solidFill>
                  <a:srgbClr val="000000"/>
                </a:solidFill>
                <a:latin typeface="Arial" panose="020B0604020202020204" pitchFamily="34" charset="0"/>
              </a:rPr>
              <a:t>90% of PLHW to receive preventive treatment for TB. </a:t>
            </a:r>
            <a:r>
              <a:rPr lang="en-US" altLang="en-US" sz="1000" b="0" i="0" u="none" strike="noStrike" baseline="0" dirty="0">
                <a:solidFill>
                  <a:srgbClr val="000000"/>
                </a:solidFill>
                <a:latin typeface="Arial" panose="020B0604020202020204" pitchFamily="34" charset="0"/>
                <a:ea typeface="ＭＳ Ｐゴシック"/>
                <a:cs typeface="Arial"/>
              </a:rPr>
              <a:t>This RA also aims to ensure that </a:t>
            </a:r>
            <a:r>
              <a:rPr lang="en-US" sz="1000" b="0" i="0" u="none" strike="noStrike" baseline="0" dirty="0">
                <a:solidFill>
                  <a:srgbClr val="000000"/>
                </a:solidFill>
                <a:latin typeface="Arial" panose="020B0604020202020204" pitchFamily="34" charset="0"/>
              </a:rPr>
              <a:t>comprehensive, integrated health and social services are provided for </a:t>
            </a:r>
            <a:r>
              <a:rPr lang="en-US" altLang="en-US" sz="1000" b="0" i="0" u="none" strike="noStrike" baseline="0" dirty="0">
                <a:solidFill>
                  <a:srgbClr val="000000"/>
                </a:solidFill>
                <a:latin typeface="Arial" panose="020B0604020202020204" pitchFamily="34" charset="0"/>
                <a:ea typeface="ＭＳ Ｐゴシック"/>
                <a:cs typeface="Arial"/>
              </a:rPr>
              <a:t>PLHW </a:t>
            </a:r>
            <a:r>
              <a:rPr lang="en-US" sz="1000" b="0" i="0" u="none" strike="noStrike" baseline="0" dirty="0">
                <a:solidFill>
                  <a:srgbClr val="000000"/>
                </a:solidFill>
                <a:latin typeface="Arial" panose="020B0604020202020204" pitchFamily="34" charset="0"/>
              </a:rPr>
              <a:t>and at risk of HIV across the life course.</a:t>
            </a:r>
          </a:p>
          <a:p>
            <a:pPr algn="l"/>
            <a:r>
              <a:rPr lang="en-US" sz="1000" b="0" i="0" u="none" strike="noStrike" baseline="0" dirty="0">
                <a:solidFill>
                  <a:srgbClr val="000000"/>
                </a:solidFill>
                <a:latin typeface="Arial" panose="020B0604020202020204" pitchFamily="34" charset="0"/>
                <a:ea typeface="ＭＳ Ｐゴシック"/>
                <a:cs typeface="Arial"/>
              </a:rPr>
              <a:t>RA3 is focused on </a:t>
            </a:r>
            <a:r>
              <a:rPr lang="en-US" sz="1000" b="0" i="0" u="none" strike="noStrike" baseline="0" dirty="0">
                <a:solidFill>
                  <a:srgbClr val="000000"/>
                </a:solidFill>
                <a:latin typeface="Arial" panose="020B0604020202020204" pitchFamily="34" charset="0"/>
              </a:rPr>
              <a:t>of the most glaring disparities in the HIV response: the failure to meet the needs of children living with or at risk of HIV. The Strategy prioritizes smarter programming to end vertical transmission and to reduce the inequalities that worsen outcomes for HIV-exposed infants and children living with HIV, with specific targets for testing, TX, VS for pregnant and BF women, and an interim target for UVLs among all children with HIV by 2023 </a:t>
            </a:r>
          </a:p>
        </p:txBody>
      </p:sp>
      <p:sp>
        <p:nvSpPr>
          <p:cNvPr id="4" name="Slide Number Placeholder 3"/>
          <p:cNvSpPr>
            <a:spLocks noGrp="1"/>
          </p:cNvSpPr>
          <p:nvPr>
            <p:ph type="sldNum" sz="quarter" idx="5"/>
          </p:nvPr>
        </p:nvSpPr>
        <p:spPr/>
        <p:txBody>
          <a:bodyPr/>
          <a:lstStyle/>
          <a:p>
            <a:fld id="{359CE44E-8F0B-4301-9E88-64FB1AE50A51}" type="slidenum">
              <a:rPr lang="en-GB" smtClean="0"/>
              <a:t>5</a:t>
            </a:fld>
            <a:endParaRPr lang="en-GB"/>
          </a:p>
        </p:txBody>
      </p:sp>
    </p:spTree>
    <p:extLst>
      <p:ext uri="{BB962C8B-B14F-4D97-AF65-F5344CB8AC3E}">
        <p14:creationId xmlns:p14="http://schemas.microsoft.com/office/powerpoint/2010/main" val="287163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rial" panose="020B0604020202020204" pitchFamily="34" charset="0"/>
              </a:rPr>
              <a:t>SP2 aims to </a:t>
            </a:r>
            <a:r>
              <a:rPr lang="en-US" altLang="en-US" sz="1800" b="1" dirty="0">
                <a:solidFill>
                  <a:srgbClr val="2CADE4"/>
                </a:solidFill>
                <a:latin typeface="Arial"/>
                <a:ea typeface="ＭＳ Ｐゴシック"/>
                <a:cs typeface="Arial"/>
              </a:rPr>
              <a:t>Break down barriers to achieving HIV outcomes and specifically address the </a:t>
            </a:r>
            <a:r>
              <a:rPr lang="en-US" sz="1800" b="0" i="0" u="none" strike="noStrike" baseline="0" dirty="0">
                <a:solidFill>
                  <a:srgbClr val="000000"/>
                </a:solidFill>
                <a:latin typeface="Arial" panose="020B0604020202020204" pitchFamily="34" charset="0"/>
              </a:rPr>
              <a:t>effects of criminalization, stigma, discrimination, gender inequalities, gender-based violence and other human rights violations in the context of HIV. This SP includes 4 RAs, including RA4: support for community-led responses, and RA5: human rights, stigma and discrimination and PLHW , KP and people at risk for HIV. Across this SP, critically important are the 10-10-10 targets, whereby by 2025 less than 10% of countries have punitive legal and policy environments, less than 10% of people living with HIV and key populations experience stigma and discrimination, and less than 10% of women, girls, people living with HIV and key populations experience gender inequality and violence. These are critically important targets that have been shown in the modelling to be essential to achieve if we are to end AIDS by 2025. This RA also features RA6 on gender inequality as a key driver of the AIDS epidemic, and a new RA on young people leadership and engagement.</a:t>
            </a:r>
          </a:p>
        </p:txBody>
      </p:sp>
      <p:sp>
        <p:nvSpPr>
          <p:cNvPr id="4" name="Slide Number Placeholder 3"/>
          <p:cNvSpPr>
            <a:spLocks noGrp="1"/>
          </p:cNvSpPr>
          <p:nvPr>
            <p:ph type="sldNum" sz="quarter" idx="5"/>
          </p:nvPr>
        </p:nvSpPr>
        <p:spPr/>
        <p:txBody>
          <a:bodyPr/>
          <a:lstStyle/>
          <a:p>
            <a:fld id="{359CE44E-8F0B-4301-9E88-64FB1AE50A51}" type="slidenum">
              <a:rPr lang="en-GB" smtClean="0"/>
              <a:t>6</a:t>
            </a:fld>
            <a:endParaRPr lang="en-GB"/>
          </a:p>
        </p:txBody>
      </p:sp>
    </p:spTree>
    <p:extLst>
      <p:ext uri="{BB962C8B-B14F-4D97-AF65-F5344CB8AC3E}">
        <p14:creationId xmlns:p14="http://schemas.microsoft.com/office/powerpoint/2010/main" val="218153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Finally, SP3: </a:t>
            </a:r>
            <a:r>
              <a:rPr lang="en-US" altLang="en-US" sz="1200" b="0" i="0" dirty="0">
                <a:solidFill>
                  <a:srgbClr val="FF0000"/>
                </a:solidFill>
                <a:latin typeface="Arial"/>
                <a:ea typeface="ＭＳ Ｐゴシック"/>
                <a:cs typeface="Arial"/>
              </a:rPr>
              <a:t>Fully resource and sustain efficient HIV responses and integrate into systems for health, social protection, humanitarian settings and pandemic responses. </a:t>
            </a:r>
            <a:r>
              <a:rPr lang="en-US" b="0" i="0" dirty="0"/>
              <a:t> </a:t>
            </a:r>
          </a:p>
          <a:p>
            <a:pPr algn="l"/>
            <a:r>
              <a:rPr lang="en-US" b="0" i="0" dirty="0"/>
              <a:t>These include RA8 to ensure a fully resourced, fully funded HIV response, with total annual resource needs of $28.5B by 2025. RA9 focused on how to integrate HIV into systems for health and social protection, and the target to ensure 45% of people living with and at risk and affected by HIV have access to 1 or more social protection benefits. RA10 aims to ensure </a:t>
            </a:r>
            <a:r>
              <a:rPr lang="en-US" sz="1200" b="0" i="0" dirty="0">
                <a:solidFill>
                  <a:schemeClr val="tx1"/>
                </a:solidFill>
              </a:rPr>
              <a:t>HIV responses protects people living with, at risk of, and affected by HIV in humanitarian settings and from the adverse impacts of current and future pandemics and other shocks, including COVID-19. Please note that the this includes the priority action to </a:t>
            </a:r>
            <a:r>
              <a:rPr lang="en-US" sz="1800" b="0" i="0" u="none" strike="noStrike" baseline="0" dirty="0">
                <a:solidFill>
                  <a:srgbClr val="000000"/>
                </a:solidFill>
                <a:latin typeface="Arial" panose="020B0604020202020204" pitchFamily="34" charset="0"/>
              </a:rPr>
              <a:t>include all people living with in the category of high-risk medical conditions when developing priority population groups for vaccines against COVID-19.</a:t>
            </a:r>
          </a:p>
        </p:txBody>
      </p:sp>
      <p:sp>
        <p:nvSpPr>
          <p:cNvPr id="4" name="Slide Number Placeholder 3"/>
          <p:cNvSpPr>
            <a:spLocks noGrp="1"/>
          </p:cNvSpPr>
          <p:nvPr>
            <p:ph type="sldNum" sz="quarter" idx="5"/>
          </p:nvPr>
        </p:nvSpPr>
        <p:spPr/>
        <p:txBody>
          <a:bodyPr/>
          <a:lstStyle/>
          <a:p>
            <a:fld id="{359CE44E-8F0B-4301-9E88-64FB1AE50A51}" type="slidenum">
              <a:rPr lang="en-GB" smtClean="0"/>
              <a:t>7</a:t>
            </a:fld>
            <a:endParaRPr lang="en-GB"/>
          </a:p>
        </p:txBody>
      </p:sp>
    </p:spTree>
    <p:extLst>
      <p:ext uri="{BB962C8B-B14F-4D97-AF65-F5344CB8AC3E}">
        <p14:creationId xmlns:p14="http://schemas.microsoft.com/office/powerpoint/2010/main" val="209326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One of the changes in GAS is the inclusion of 5 groups of CCIs. These include: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FFFFFF"/>
                </a:solidFill>
                <a:latin typeface="+mj-lt"/>
                <a:cs typeface="Arial" panose="020B0604020202020204" pitchFamily="34" charset="0"/>
              </a:rPr>
              <a:t>Leadership, country ownership and advocacy (including work with the media and social media)</a:t>
            </a:r>
          </a:p>
          <a:p>
            <a:pPr algn="l"/>
            <a:r>
              <a:rPr lang="en-US" sz="1200" b="0" dirty="0">
                <a:solidFill>
                  <a:srgbClr val="FFFFFF"/>
                </a:solidFill>
                <a:latin typeface="+mj-lt"/>
                <a:cs typeface="Arial" panose="020B0604020202020204" pitchFamily="34" charset="0"/>
              </a:rPr>
              <a:t>2. Partnerships, </a:t>
            </a:r>
            <a:r>
              <a:rPr lang="en-US" sz="1200" b="0" dirty="0" err="1">
                <a:solidFill>
                  <a:srgbClr val="FFFFFF"/>
                </a:solidFill>
                <a:latin typeface="+mj-lt"/>
                <a:cs typeface="Arial" panose="020B0604020202020204" pitchFamily="34" charset="0"/>
              </a:rPr>
              <a:t>multisectorality</a:t>
            </a:r>
            <a:r>
              <a:rPr lang="en-US" sz="1200" b="0" dirty="0">
                <a:solidFill>
                  <a:srgbClr val="FFFFFF"/>
                </a:solidFill>
                <a:latin typeface="+mj-lt"/>
                <a:cs typeface="Arial" panose="020B0604020202020204" pitchFamily="34" charset="0"/>
              </a:rPr>
              <a:t> and collaboration, including </a:t>
            </a:r>
            <a:r>
              <a:rPr lang="en-US" sz="1800" b="0" i="0" u="none" strike="noStrike" baseline="0" dirty="0">
                <a:solidFill>
                  <a:srgbClr val="000000"/>
                </a:solidFill>
                <a:latin typeface="Arial" panose="020B0604020202020204" pitchFamily="34" charset="0"/>
                <a:cs typeface="Arial" panose="020B0604020202020204" pitchFamily="34" charset="0"/>
              </a:rPr>
              <a:t>global partners such as </a:t>
            </a:r>
            <a:r>
              <a:rPr lang="en-US" sz="1800" b="0" i="0" u="none" strike="noStrike" baseline="0" dirty="0">
                <a:solidFill>
                  <a:srgbClr val="000000"/>
                </a:solidFill>
                <a:latin typeface="Arial" panose="020B0604020202020204" pitchFamily="34" charset="0"/>
              </a:rPr>
              <a:t>Global Fund, PEPFAR, </a:t>
            </a:r>
            <a:r>
              <a:rPr lang="en-US" sz="1800" b="0" i="0" u="none" strike="noStrike" baseline="0" dirty="0" err="1">
                <a:solidFill>
                  <a:srgbClr val="000000"/>
                </a:solidFill>
                <a:latin typeface="Arial" panose="020B0604020202020204" pitchFamily="34" charset="0"/>
              </a:rPr>
              <a:t>Unitaid</a:t>
            </a:r>
            <a:r>
              <a:rPr lang="en-US" sz="1800" b="0" i="0" u="none" strike="noStrike" baseline="0" dirty="0">
                <a:solidFill>
                  <a:srgbClr val="000000"/>
                </a:solidFill>
                <a:latin typeface="Arial" panose="020B0604020202020204" pitchFamily="34" charset="0"/>
              </a:rPr>
              <a:t>, the </a:t>
            </a:r>
            <a:r>
              <a:rPr lang="en-US" sz="1800" b="0" i="0" u="none" strike="noStrike" baseline="0" dirty="0" err="1">
                <a:solidFill>
                  <a:srgbClr val="000000"/>
                </a:solidFill>
                <a:latin typeface="Arial" panose="020B0604020202020204" pitchFamily="34" charset="0"/>
              </a:rPr>
              <a:t>StopTB</a:t>
            </a:r>
            <a:r>
              <a:rPr lang="en-US" sz="1800" b="0" i="0" u="none" strike="noStrike" baseline="0" dirty="0">
                <a:solidFill>
                  <a:srgbClr val="000000"/>
                </a:solidFill>
                <a:latin typeface="Arial" panose="020B0604020202020204" pitchFamily="34" charset="0"/>
              </a:rPr>
              <a:t>, the Medicines Patent Pool and a longer list of </a:t>
            </a:r>
            <a:r>
              <a:rPr lang="en-US" sz="1200" b="0" dirty="0">
                <a:solidFill>
                  <a:srgbClr val="FFFFFF"/>
                </a:solidFill>
                <a:latin typeface="+mj-lt"/>
                <a:cs typeface="Arial" panose="020B0604020202020204" pitchFamily="34" charset="0"/>
              </a:rPr>
              <a:t>partners in the HIV response which must be reengaged in the HIV response at the global, regional and national levels.</a:t>
            </a:r>
          </a:p>
          <a:p>
            <a:pPr algn="l"/>
            <a:r>
              <a:rPr lang="en-GB" sz="1200" b="0" dirty="0">
                <a:solidFill>
                  <a:srgbClr val="FFFFFF"/>
                </a:solidFill>
                <a:latin typeface="Calibri"/>
                <a:cs typeface="Calibri"/>
              </a:rPr>
              <a:t>3. Data, science, research and innovation </a:t>
            </a:r>
            <a:r>
              <a:rPr lang="en-US" sz="1800" b="0" i="0" u="none" strike="noStrike" baseline="0" dirty="0">
                <a:solidFill>
                  <a:srgbClr val="000000"/>
                </a:solidFill>
                <a:latin typeface="Arial" panose="020B0604020202020204" pitchFamily="34" charset="0"/>
              </a:rPr>
              <a:t>to guide the HIV response to identify how and why the HIV response is working for some but failing others, inform strategic actions to reduce inequalities, and guide and accelerate implementation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Arial" panose="020B0604020202020204" pitchFamily="34" charset="0"/>
              </a:rPr>
              <a:t>4. </a:t>
            </a:r>
            <a:r>
              <a:rPr lang="en-GB" sz="1800" b="0" dirty="0">
                <a:solidFill>
                  <a:srgbClr val="FFFFFF"/>
                </a:solidFill>
                <a:latin typeface="+mj-lt"/>
                <a:cs typeface="Arial" panose="020B0604020202020204" pitchFamily="34" charset="0"/>
              </a:rPr>
              <a:t>Stigma, discrimination, human rights and gender equality, to ensure that </a:t>
            </a:r>
            <a:r>
              <a:rPr lang="en-US" sz="1800" b="0" i="0" u="none" strike="noStrike" baseline="0" dirty="0">
                <a:solidFill>
                  <a:srgbClr val="000000"/>
                </a:solidFill>
                <a:latin typeface="Arial" panose="020B0604020202020204" pitchFamily="34" charset="0"/>
              </a:rPr>
              <a:t>human rights and gender approach are reflected across all areas of the strategy as essential to create enabling environments for successful HIV responses and to affirm the dignity of people living with, or vulnerable to, HIV, and </a:t>
            </a:r>
          </a:p>
          <a:p>
            <a:pPr algn="l"/>
            <a:r>
              <a:rPr lang="en-US" sz="1800" b="0" i="0" u="none" strike="noStrike" baseline="0" dirty="0">
                <a:solidFill>
                  <a:srgbClr val="000000"/>
                </a:solidFill>
                <a:latin typeface="Arial" panose="020B0604020202020204" pitchFamily="34" charset="0"/>
              </a:rPr>
              <a:t>5. </a:t>
            </a:r>
            <a:r>
              <a:rPr lang="en-GB" sz="1800" b="0" dirty="0">
                <a:solidFill>
                  <a:schemeClr val="bg1"/>
                </a:solidFill>
                <a:latin typeface="+mj-lt"/>
              </a:rPr>
              <a:t>Cities, urbanization and human settlements, </a:t>
            </a:r>
            <a:r>
              <a:rPr lang="en-US" sz="1800" b="0" i="0" u="none" strike="noStrike" baseline="0" dirty="0">
                <a:solidFill>
                  <a:srgbClr val="000000"/>
                </a:solidFill>
                <a:latin typeface="Arial" panose="020B0604020202020204" pitchFamily="34" charset="0"/>
              </a:rPr>
              <a:t>where cities account for a large and growing proportion of the national HIV burden and also building on the momentum of FTC to ensure that the Strategy leverages the role of cities and human settlements in ending AIDS. </a:t>
            </a:r>
          </a:p>
          <a:p>
            <a:pPr algn="l"/>
            <a:r>
              <a:rPr lang="en-US" sz="1800" b="0" i="0" u="none" strike="noStrike" baseline="0" dirty="0">
                <a:solidFill>
                  <a:srgbClr val="000000"/>
                </a:solidFill>
                <a:latin typeface="Arial" panose="020B0604020202020204" pitchFamily="34" charset="0"/>
              </a:rPr>
              <a:t>Today I will not be present the profiles for 7 regions featured in the Strategy, but I encourage you to give them special attention, as they represent a critical synthesis of the status, strategic priorities and priority actions targeted to each region.</a:t>
            </a:r>
            <a:endParaRPr lang="en-GB" sz="1800" b="1" i="0" u="none" strike="noStrike" baseline="0" dirty="0">
              <a:solidFill>
                <a:schemeClr val="bg1"/>
              </a:solidFill>
              <a:latin typeface="+mj-lt"/>
            </a:endParaRPr>
          </a:p>
        </p:txBody>
      </p:sp>
      <p:sp>
        <p:nvSpPr>
          <p:cNvPr id="4" name="Slide Number Placeholder 3"/>
          <p:cNvSpPr>
            <a:spLocks noGrp="1"/>
          </p:cNvSpPr>
          <p:nvPr>
            <p:ph type="sldNum" sz="quarter" idx="5"/>
          </p:nvPr>
        </p:nvSpPr>
        <p:spPr/>
        <p:txBody>
          <a:bodyPr/>
          <a:lstStyle/>
          <a:p>
            <a:fld id="{359CE44E-8F0B-4301-9E88-64FB1AE50A51}" type="slidenum">
              <a:rPr lang="en-GB" smtClean="0"/>
              <a:t>8</a:t>
            </a:fld>
            <a:endParaRPr lang="en-GB"/>
          </a:p>
        </p:txBody>
      </p:sp>
    </p:spTree>
    <p:extLst>
      <p:ext uri="{BB962C8B-B14F-4D97-AF65-F5344CB8AC3E}">
        <p14:creationId xmlns:p14="http://schemas.microsoft.com/office/powerpoint/2010/main" val="390706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The targets, outcomes and projected impact of the strategy have been modelled and quantified. If the targets and commitments in the Strategy are achieved, the number of people who newly acquire HIV will decrease from 1.7 million in 2019 to less than 370 000 by 2025, and the number of people dying from AIDS-related illnesses will decrease from 690 000 in 2019 to less than 250 000 in 2025. This would put the world </a:t>
            </a:r>
            <a:r>
              <a:rPr lang="en-US" sz="1800" b="0" i="0" u="none" strike="noStrike" baseline="0" dirty="0" err="1">
                <a:solidFill>
                  <a:srgbClr val="000000"/>
                </a:solidFill>
                <a:latin typeface="Arial" panose="020B0604020202020204" pitchFamily="34" charset="0"/>
              </a:rPr>
              <a:t>ontrack</a:t>
            </a:r>
            <a:r>
              <a:rPr lang="en-US" sz="1800" b="0" i="0" u="none" strike="noStrike" baseline="0" dirty="0">
                <a:solidFill>
                  <a:srgbClr val="000000"/>
                </a:solidFill>
                <a:latin typeface="Arial" panose="020B0604020202020204" pitchFamily="34" charset="0"/>
              </a:rPr>
              <a:t> to reach the 2030 target of ending AIDS by 2030, defined as ….</a:t>
            </a:r>
          </a:p>
          <a:p>
            <a:endParaRPr lang="en-US" sz="1800" b="0" i="0" u="none" strike="noStrike" baseline="0"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59CE44E-8F0B-4301-9E88-64FB1AE50A51}" type="slidenum">
              <a:rPr lang="en-GB" smtClean="0"/>
              <a:t>9</a:t>
            </a:fld>
            <a:endParaRPr lang="en-GB"/>
          </a:p>
        </p:txBody>
      </p:sp>
    </p:spTree>
    <p:extLst>
      <p:ext uri="{BB962C8B-B14F-4D97-AF65-F5344CB8AC3E}">
        <p14:creationId xmlns:p14="http://schemas.microsoft.com/office/powerpoint/2010/main" val="134378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ffectLst/>
              </a:rPr>
              <a:t>I conclude with repeating our thanks to the PCB members and observers that contributed to cocreating the strategy and helped us to reach today’s milestone.</a:t>
            </a:r>
            <a:r>
              <a:rPr lang="en-US" dirty="0"/>
              <a:t> </a:t>
            </a:r>
            <a:endParaRPr lang="en-US" dirty="0">
              <a:effectLst/>
            </a:endParaRPr>
          </a:p>
          <a:p>
            <a:pPr>
              <a:defRPr/>
            </a:pPr>
            <a:r>
              <a:rPr lang="en-US" dirty="0">
                <a:effectLst/>
              </a:rPr>
              <a:t>We look forward to hear your comments today and work with you to advance the strategy for your adoption at the special session.</a:t>
            </a:r>
            <a:r>
              <a:rPr lang="en-US" dirty="0"/>
              <a:t> </a:t>
            </a:r>
          </a:p>
          <a:p>
            <a:pPr>
              <a:defRPr/>
            </a:pPr>
            <a:r>
              <a:rPr lang="en-US" dirty="0">
                <a:effectLst/>
              </a:rPr>
              <a:t>I leave you on a personal note. Last night I got sad news about a young friend and activist living with EECA. Diana was 19 and for the last 3 years she was leading other young people with HIV to fight for their rights. At a time when the best treatment options were available, she died of AIDS-related causes. She was killed by a range of inequalities.</a:t>
            </a:r>
          </a:p>
          <a:p>
            <a:pPr>
              <a:defRPr/>
            </a:pPr>
            <a:r>
              <a:rPr lang="en-US" dirty="0">
                <a:effectLst/>
              </a:rPr>
              <a:t>For Diana this GAS is coming to late. But for the millions of people living with HIV and the tens of millions of people around the world at risk for HIV, they are counting on this the PCB and this GAS to get the world </a:t>
            </a:r>
            <a:r>
              <a:rPr lang="en-US" dirty="0" err="1">
                <a:effectLst/>
              </a:rPr>
              <a:t>ontrack</a:t>
            </a:r>
            <a:r>
              <a:rPr lang="en-US" dirty="0">
                <a:effectLst/>
              </a:rPr>
              <a:t> to end AIDS.</a:t>
            </a:r>
          </a:p>
          <a:p>
            <a:pPr marL="0" marR="0" lvl="0" indent="0" algn="l" defTabSz="914400">
              <a:lnSpc>
                <a:spcPct val="100000"/>
              </a:lnSpc>
              <a:spcBef>
                <a:spcPts val="0"/>
              </a:spcBef>
              <a:spcAft>
                <a:spcPts val="0"/>
              </a:spcAft>
              <a:buNone/>
              <a:tabLst/>
              <a:defRPr/>
            </a:pPr>
            <a:r>
              <a:rPr lang="en-US" dirty="0">
                <a:effectLst/>
              </a:rPr>
              <a:t>Thank you.</a:t>
            </a:r>
            <a:endParaRPr lang="en-US" dirty="0"/>
          </a:p>
        </p:txBody>
      </p:sp>
      <p:sp>
        <p:nvSpPr>
          <p:cNvPr id="4" name="Slide Number Placeholder 3"/>
          <p:cNvSpPr>
            <a:spLocks noGrp="1"/>
          </p:cNvSpPr>
          <p:nvPr>
            <p:ph type="sldNum" sz="quarter" idx="5"/>
          </p:nvPr>
        </p:nvSpPr>
        <p:spPr/>
        <p:txBody>
          <a:bodyPr/>
          <a:lstStyle/>
          <a:p>
            <a:fld id="{359CE44E-8F0B-4301-9E88-64FB1AE50A51}" type="slidenum">
              <a:rPr lang="en-GB" smtClean="0"/>
              <a:t>10</a:t>
            </a:fld>
            <a:endParaRPr lang="en-GB"/>
          </a:p>
        </p:txBody>
      </p:sp>
    </p:spTree>
    <p:extLst>
      <p:ext uri="{BB962C8B-B14F-4D97-AF65-F5344CB8AC3E}">
        <p14:creationId xmlns:p14="http://schemas.microsoft.com/office/powerpoint/2010/main" val="1352340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7"/>
          <p:cNvSpPr/>
          <p:nvPr userDrawn="1"/>
        </p:nvSpPr>
        <p:spPr>
          <a:xfrm>
            <a:off x="0" y="0"/>
            <a:ext cx="9144000" cy="5767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77960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71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33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55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7089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896AFE44-2D7E-4DF5-B9A4-9CBB27DFE828}" type="datetimeFigureOut">
              <a:rPr lang="en-US"/>
              <a:pPr>
                <a:defRPr/>
              </a:pPr>
              <a:t>24/09/2021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72A0E88-D0F6-4C3A-9C75-5B257C473F0E}" type="slidenum">
              <a:rPr lang="en-US" altLang="aa-ET"/>
              <a:pPr/>
              <a:t>‹#›</a:t>
            </a:fld>
            <a:endParaRPr lang="en-US" altLang="aa-ET"/>
          </a:p>
        </p:txBody>
      </p:sp>
      <p:pic>
        <p:nvPicPr>
          <p:cNvPr id="1031"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7" r:id="rId1"/>
    <p:sldLayoutId id="2147483878"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a:t>                              </a:t>
            </a:r>
            <a:endParaRPr lang="en-US"/>
          </a:p>
        </p:txBody>
      </p:sp>
    </p:spTree>
  </p:cSld>
  <p:clrMap bg1="lt1" tx1="dk1" bg2="lt2" tx2="dk2" accent1="accent1" accent2="accent2" accent3="accent3" accent4="accent4" accent5="accent5" accent6="accent6" hlink="hlink" folHlink="folHlink"/>
  <p:sldLayoutIdLst>
    <p:sldLayoutId id="214748387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7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861326" y="3100568"/>
            <a:ext cx="3498999" cy="205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ru-RU" altLang="en-US" sz="2800" dirty="0">
                <a:solidFill>
                  <a:schemeClr val="bg1"/>
                </a:solidFill>
                <a:cs typeface="Arial" panose="020B0604020202020204" pitchFamily="34" charset="0"/>
              </a:rPr>
              <a:t>Круглый стол</a:t>
            </a:r>
          </a:p>
          <a:p>
            <a:pPr eaLnBrk="1" hangingPunct="1">
              <a:lnSpc>
                <a:spcPct val="90000"/>
              </a:lnSpc>
            </a:pPr>
            <a:endParaRPr lang="ru-RU" altLang="en-US" sz="3200" dirty="0">
              <a:solidFill>
                <a:schemeClr val="bg1"/>
              </a:solidFill>
              <a:cs typeface="Arial" panose="020B0604020202020204" pitchFamily="34" charset="0"/>
            </a:endParaRPr>
          </a:p>
          <a:p>
            <a:pPr eaLnBrk="1" hangingPunct="1">
              <a:lnSpc>
                <a:spcPct val="90000"/>
              </a:lnSpc>
            </a:pPr>
            <a:r>
              <a:rPr lang="ru-RU" sz="2000" dirty="0">
                <a:solidFill>
                  <a:schemeClr val="bg1"/>
                </a:solidFill>
                <a:cs typeface="Arial" panose="020B0604020202020204" pitchFamily="34" charset="0"/>
              </a:rPr>
              <a:t>Прогресс в борьбе с ВИЧ/СПИДом и национальный ответ по ликвидации всех форм стигмы и дискриминации в связи с ВИЧ-инфекцией</a:t>
            </a:r>
            <a:endParaRPr lang="ru-RU" altLang="en-US" sz="2000" dirty="0">
              <a:solidFill>
                <a:schemeClr val="bg1"/>
              </a:solidFill>
              <a:cs typeface="Arial" panose="020B0604020202020204" pitchFamily="34" charset="0"/>
            </a:endParaRPr>
          </a:p>
          <a:p>
            <a:pPr eaLnBrk="1" hangingPunct="1">
              <a:lnSpc>
                <a:spcPct val="90000"/>
              </a:lnSpc>
            </a:pPr>
            <a:endParaRPr lang="en-US" altLang="en-US" sz="3600" dirty="0">
              <a:solidFill>
                <a:schemeClr val="bg1"/>
              </a:solidFill>
              <a:cs typeface="Arial" panose="020B0604020202020204" pitchFamily="34" charset="0"/>
            </a:endParaRPr>
          </a:p>
        </p:txBody>
      </p:sp>
      <p:cxnSp>
        <p:nvCxnSpPr>
          <p:cNvPr id="5" name="Straight Connector 4"/>
          <p:cNvCxnSpPr/>
          <p:nvPr/>
        </p:nvCxnSpPr>
        <p:spPr>
          <a:xfrm>
            <a:off x="-1600955" y="636933"/>
            <a:ext cx="301625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838200" y="4708980"/>
            <a:ext cx="301625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6149" name="Text Placeholder 6"/>
          <p:cNvSpPr txBox="1">
            <a:spLocks/>
          </p:cNvSpPr>
          <p:nvPr/>
        </p:nvSpPr>
        <p:spPr bwMode="auto">
          <a:xfrm>
            <a:off x="861326" y="4797990"/>
            <a:ext cx="32702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ru-RU" altLang="en-US" sz="1400" b="1" dirty="0">
                <a:solidFill>
                  <a:schemeClr val="bg1"/>
                </a:solidFill>
                <a:cs typeface="Arial" panose="020B0604020202020204" pitchFamily="34" charset="0"/>
              </a:rPr>
              <a:t>Бишкек, 28 сентября</a:t>
            </a:r>
            <a:r>
              <a:rPr lang="en-US" altLang="en-US" sz="1400" b="1" dirty="0">
                <a:solidFill>
                  <a:schemeClr val="bg1"/>
                </a:solidFill>
                <a:cs typeface="Arial" panose="020B0604020202020204" pitchFamily="34" charset="0"/>
              </a:rPr>
              <a:t> 2021</a:t>
            </a:r>
            <a:r>
              <a:rPr lang="ru-RU" altLang="en-US" sz="1400" b="1" dirty="0">
                <a:solidFill>
                  <a:schemeClr val="bg1"/>
                </a:solidFill>
                <a:cs typeface="Arial" panose="020B0604020202020204" pitchFamily="34" charset="0"/>
              </a:rPr>
              <a:t>г.</a:t>
            </a:r>
            <a:endParaRPr lang="en-US" altLang="en-US" sz="1400" b="1" dirty="0">
              <a:solidFill>
                <a:schemeClr val="bg1"/>
              </a:solidFill>
              <a:cs typeface="Arial" panose="020B0604020202020204" pitchFamily="34" charset="0"/>
            </a:endParaRPr>
          </a:p>
          <a:p>
            <a:pPr eaLnBrk="1" hangingPunct="1">
              <a:lnSpc>
                <a:spcPct val="120000"/>
              </a:lnSpc>
              <a:spcBef>
                <a:spcPct val="20000"/>
              </a:spcBef>
              <a:buFont typeface="Arial" panose="020B0604020202020204" pitchFamily="34" charset="0"/>
              <a:buNone/>
            </a:pPr>
            <a:endParaRPr lang="ru-RU" altLang="en-US" sz="1400" dirty="0">
              <a:solidFill>
                <a:schemeClr val="bg1"/>
              </a:solidFill>
              <a:cs typeface="Arial" panose="020B0604020202020204" pitchFamily="34" charset="0"/>
            </a:endParaRPr>
          </a:p>
          <a:p>
            <a:pPr eaLnBrk="1" hangingPunct="1">
              <a:lnSpc>
                <a:spcPct val="120000"/>
              </a:lnSpc>
              <a:spcBef>
                <a:spcPct val="20000"/>
              </a:spcBef>
              <a:buFont typeface="Arial" panose="020B0604020202020204" pitchFamily="34" charset="0"/>
              <a:buNone/>
            </a:pPr>
            <a:r>
              <a:rPr lang="ru-RU" altLang="en-US" sz="1400" dirty="0" err="1">
                <a:solidFill>
                  <a:schemeClr val="bg1"/>
                </a:solidFill>
                <a:cs typeface="Arial" panose="020B0604020202020204" pitchFamily="34" charset="0"/>
              </a:rPr>
              <a:t>Александо</a:t>
            </a:r>
            <a:r>
              <a:rPr lang="ru-RU" altLang="en-US" sz="1400" dirty="0">
                <a:solidFill>
                  <a:schemeClr val="bg1"/>
                </a:solidFill>
                <a:cs typeface="Arial" panose="020B0604020202020204" pitchFamily="34" charset="0"/>
              </a:rPr>
              <a:t> </a:t>
            </a:r>
            <a:r>
              <a:rPr lang="ru-RU" altLang="en-US" sz="1400" dirty="0" err="1">
                <a:solidFill>
                  <a:schemeClr val="bg1"/>
                </a:solidFill>
                <a:cs typeface="Arial" panose="020B0604020202020204" pitchFamily="34" charset="0"/>
              </a:rPr>
              <a:t>Голиусов</a:t>
            </a:r>
            <a:r>
              <a:rPr lang="ru-RU" altLang="en-US" sz="1400" dirty="0">
                <a:solidFill>
                  <a:schemeClr val="bg1"/>
                </a:solidFill>
                <a:cs typeface="Arial" panose="020B0604020202020204" pitchFamily="34" charset="0"/>
              </a:rPr>
              <a:t>, Директор,</a:t>
            </a:r>
          </a:p>
          <a:p>
            <a:pPr eaLnBrk="1" hangingPunct="1">
              <a:lnSpc>
                <a:spcPct val="120000"/>
              </a:lnSpc>
              <a:spcBef>
                <a:spcPct val="20000"/>
              </a:spcBef>
              <a:buFont typeface="Arial" panose="020B0604020202020204" pitchFamily="34" charset="0"/>
              <a:buNone/>
            </a:pPr>
            <a:r>
              <a:rPr lang="ru-RU" altLang="en-US" sz="1400" dirty="0">
                <a:solidFill>
                  <a:schemeClr val="bg1"/>
                </a:solidFill>
                <a:cs typeface="Arial" panose="020B0604020202020204" pitchFamily="34" charset="0"/>
              </a:rPr>
              <a:t>Группа Региональной поддержки для стран Восточной Европы и Центральной Азии, ЮНЭЙДС</a:t>
            </a:r>
            <a:endParaRPr lang="en-US" altLang="en-US" sz="1400" dirty="0">
              <a:solidFill>
                <a:schemeClr val="bg1"/>
              </a:solidFill>
              <a:cs typeface="Arial" panose="020B0604020202020204" pitchFamily="34" charset="0"/>
            </a:endParaRPr>
          </a:p>
          <a:p>
            <a:pPr eaLnBrk="1" hangingPunct="1">
              <a:lnSpc>
                <a:spcPct val="120000"/>
              </a:lnSpc>
              <a:spcBef>
                <a:spcPct val="20000"/>
              </a:spcBef>
              <a:buFont typeface="Arial" panose="020B0604020202020204" pitchFamily="34" charset="0"/>
              <a:buNone/>
            </a:pPr>
            <a:endParaRPr lang="en-US" altLang="en-US" sz="1100" b="1" dirty="0">
              <a:solidFill>
                <a:schemeClr val="bg1"/>
              </a:solidFill>
              <a:cs typeface="Arial" panose="020B0604020202020204" pitchFamily="34" charset="0"/>
            </a:endParaRPr>
          </a:p>
        </p:txBody>
      </p:sp>
      <p:pic>
        <p:nvPicPr>
          <p:cNvPr id="9" name="Picture 8">
            <a:extLst>
              <a:ext uri="{FF2B5EF4-FFF2-40B4-BE49-F238E27FC236}">
                <a16:creationId xmlns:a16="http://schemas.microsoft.com/office/drawing/2014/main" id="{5C618879-F96C-4977-9071-52E6FD577533}"/>
              </a:ext>
            </a:extLst>
          </p:cNvPr>
          <p:cNvPicPr>
            <a:picLocks noChangeAspect="1"/>
          </p:cNvPicPr>
          <p:nvPr/>
        </p:nvPicPr>
        <p:blipFill>
          <a:blip r:embed="rId3"/>
          <a:stretch>
            <a:fillRect/>
          </a:stretch>
        </p:blipFill>
        <p:spPr>
          <a:xfrm>
            <a:off x="4572000" y="-16996"/>
            <a:ext cx="4632961" cy="6858000"/>
          </a:xfrm>
          <a:prstGeom prst="rect">
            <a:avLst/>
          </a:prstGeom>
        </p:spPr>
      </p:pic>
      <p:pic>
        <p:nvPicPr>
          <p:cNvPr id="10" name="Picture 9">
            <a:extLst>
              <a:ext uri="{FF2B5EF4-FFF2-40B4-BE49-F238E27FC236}">
                <a16:creationId xmlns:a16="http://schemas.microsoft.com/office/drawing/2014/main" id="{F8D562AC-15DC-4FCB-9F81-F95C86FCE693}"/>
              </a:ext>
            </a:extLst>
          </p:cNvPr>
          <p:cNvPicPr>
            <a:picLocks noChangeAspect="1"/>
          </p:cNvPicPr>
          <p:nvPr/>
        </p:nvPicPr>
        <p:blipFill rotWithShape="1">
          <a:blip r:embed="rId4"/>
          <a:srcRect r="6441"/>
          <a:stretch/>
        </p:blipFill>
        <p:spPr>
          <a:xfrm>
            <a:off x="4558901" y="2472309"/>
            <a:ext cx="4632959" cy="33072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23875"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ru-RU" altLang="en-US" sz="2400" dirty="0">
                <a:solidFill>
                  <a:schemeClr val="bg1"/>
                </a:solidFill>
                <a:cs typeface="Arial" panose="020B0604020202020204" pitchFamily="34" charset="0"/>
              </a:rPr>
              <a:t>Спасибо</a:t>
            </a:r>
            <a:r>
              <a:rPr lang="en-US" altLang="en-US" sz="2400" dirty="0">
                <a:solidFill>
                  <a:schemeClr val="bg1"/>
                </a:solidFill>
                <a:cs typeface="Arial" panose="020B0604020202020204" pitchFamily="34" charset="0"/>
              </a:rPr>
              <a:t>!</a:t>
            </a:r>
          </a:p>
        </p:txBody>
      </p:sp>
    </p:spTree>
    <p:extLst>
      <p:ext uri="{BB962C8B-B14F-4D97-AF65-F5344CB8AC3E}">
        <p14:creationId xmlns:p14="http://schemas.microsoft.com/office/powerpoint/2010/main" val="86440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59707A-D4E6-4034-B58E-9B14CDE13E1D}"/>
              </a:ext>
            </a:extLst>
          </p:cNvPr>
          <p:cNvPicPr>
            <a:picLocks noChangeAspect="1"/>
          </p:cNvPicPr>
          <p:nvPr/>
        </p:nvPicPr>
        <p:blipFill rotWithShape="1">
          <a:blip r:embed="rId2"/>
          <a:srcRect l="39855" t="22997" r="19275" b="5857"/>
          <a:stretch/>
        </p:blipFill>
        <p:spPr>
          <a:xfrm>
            <a:off x="609600" y="596348"/>
            <a:ext cx="3737113" cy="3657600"/>
          </a:xfrm>
          <a:prstGeom prst="rect">
            <a:avLst/>
          </a:prstGeom>
        </p:spPr>
      </p:pic>
      <p:pic>
        <p:nvPicPr>
          <p:cNvPr id="6" name="Picture 5">
            <a:extLst>
              <a:ext uri="{FF2B5EF4-FFF2-40B4-BE49-F238E27FC236}">
                <a16:creationId xmlns:a16="http://schemas.microsoft.com/office/drawing/2014/main" id="{A98EED31-21C0-4BD7-86DE-D501259C72E8}"/>
              </a:ext>
            </a:extLst>
          </p:cNvPr>
          <p:cNvPicPr>
            <a:picLocks noChangeAspect="1"/>
          </p:cNvPicPr>
          <p:nvPr/>
        </p:nvPicPr>
        <p:blipFill>
          <a:blip r:embed="rId3"/>
          <a:stretch>
            <a:fillRect/>
          </a:stretch>
        </p:blipFill>
        <p:spPr>
          <a:xfrm>
            <a:off x="5234608" y="609600"/>
            <a:ext cx="3177872" cy="4704086"/>
          </a:xfrm>
          <a:prstGeom prst="rect">
            <a:avLst/>
          </a:prstGeom>
        </p:spPr>
      </p:pic>
    </p:spTree>
    <p:extLst>
      <p:ext uri="{BB962C8B-B14F-4D97-AF65-F5344CB8AC3E}">
        <p14:creationId xmlns:p14="http://schemas.microsoft.com/office/powerpoint/2010/main" val="353892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363537" y="312738"/>
            <a:ext cx="84394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en-US" sz="2400" b="1" dirty="0">
                <a:solidFill>
                  <a:schemeClr val="accent2"/>
                </a:solidFill>
                <a:latin typeface="Arial" panose="020B0604020202020204" pitchFamily="34" charset="0"/>
                <a:cs typeface="Arial" panose="020B0604020202020204" pitchFamily="34" charset="0"/>
              </a:rPr>
              <a:t>Ликвидировать неравенство</a:t>
            </a:r>
            <a:r>
              <a:rPr lang="en-US" altLang="en-US" sz="2400" b="1" dirty="0">
                <a:solidFill>
                  <a:schemeClr val="accent2"/>
                </a:solidFill>
                <a:latin typeface="Arial" panose="020B0604020202020204" pitchFamily="34" charset="0"/>
                <a:cs typeface="Arial" panose="020B0604020202020204" pitchFamily="34" charset="0"/>
              </a:rPr>
              <a:t>. </a:t>
            </a:r>
            <a:r>
              <a:rPr lang="ru-RU" altLang="en-US" sz="2400" b="1" dirty="0">
                <a:solidFill>
                  <a:schemeClr val="accent2"/>
                </a:solidFill>
                <a:latin typeface="Arial" panose="020B0604020202020204" pitchFamily="34" charset="0"/>
                <a:cs typeface="Arial" panose="020B0604020202020204" pitchFamily="34" charset="0"/>
              </a:rPr>
              <a:t>Покончить со СПИДом. </a:t>
            </a:r>
            <a:r>
              <a:rPr lang="en-US" altLang="en-US" sz="2400" b="1" dirty="0">
                <a:solidFill>
                  <a:schemeClr val="accent2"/>
                </a:solidFill>
                <a:latin typeface="Arial" panose="020B0604020202020204" pitchFamily="34" charset="0"/>
                <a:cs typeface="Arial" panose="020B0604020202020204" pitchFamily="34" charset="0"/>
              </a:rPr>
              <a:t> </a:t>
            </a:r>
          </a:p>
          <a:p>
            <a:pPr eaLnBrk="1" hangingPunct="1">
              <a:spcBef>
                <a:spcPct val="0"/>
              </a:spcBef>
              <a:buFontTx/>
              <a:buNone/>
            </a:pPr>
            <a:r>
              <a:rPr lang="ru-RU" altLang="en-US" sz="2400" b="1" dirty="0">
                <a:solidFill>
                  <a:schemeClr val="accent2"/>
                </a:solidFill>
                <a:latin typeface="Arial" panose="020B0604020202020204" pitchFamily="34" charset="0"/>
                <a:cs typeface="Arial" panose="020B0604020202020204" pitchFamily="34" charset="0"/>
              </a:rPr>
              <a:t>Глобальная стратегия</a:t>
            </a:r>
            <a:r>
              <a:rPr lang="en-US" altLang="en-US" sz="2400" b="1" dirty="0">
                <a:solidFill>
                  <a:schemeClr val="accent2"/>
                </a:solidFill>
                <a:latin typeface="Arial" panose="020B0604020202020204" pitchFamily="34" charset="0"/>
                <a:cs typeface="Arial" panose="020B0604020202020204" pitchFamily="34" charset="0"/>
              </a:rPr>
              <a:t> 2021-2026</a:t>
            </a:r>
          </a:p>
        </p:txBody>
      </p:sp>
      <p:sp>
        <p:nvSpPr>
          <p:cNvPr id="6" name="Rechteck 85">
            <a:extLst>
              <a:ext uri="{FF2B5EF4-FFF2-40B4-BE49-F238E27FC236}">
                <a16:creationId xmlns:a16="http://schemas.microsoft.com/office/drawing/2014/main" id="{664C0F8A-57F8-4119-A6C1-AD6468FCE755}"/>
              </a:ext>
            </a:extLst>
          </p:cNvPr>
          <p:cNvSpPr>
            <a:spLocks noChangeArrowheads="1"/>
          </p:cNvSpPr>
          <p:nvPr/>
        </p:nvSpPr>
        <p:spPr bwMode="auto">
          <a:xfrm>
            <a:off x="426349" y="1198753"/>
            <a:ext cx="5584722" cy="4650504"/>
          </a:xfrm>
          <a:prstGeom prst="rect">
            <a:avLst/>
          </a:prstGeom>
          <a:solidFill>
            <a:schemeClr val="accent2">
              <a:lumMod val="20000"/>
              <a:lumOff val="80000"/>
            </a:schemeClr>
          </a:solidFill>
          <a:ln w="38100">
            <a:solidFill>
              <a:schemeClr val="bg1"/>
            </a:solidFill>
            <a:miter lim="800000"/>
            <a:headEnd/>
            <a:tailEnd/>
          </a:ln>
        </p:spPr>
        <p:txBody>
          <a:bodyPr wrap="square" lIns="135000" tIns="108000" rIns="135000" bIns="135000" anchor="t">
            <a:no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defTabSz="914400"/>
            <a:r>
              <a:rPr lang="ru-RU" sz="1400" dirty="0">
                <a:latin typeface="Century Gothic" panose="020B0502020202020204" pitchFamily="34" charset="0"/>
                <a:ea typeface="Calibri" panose="020F0502020204030204" pitchFamily="34" charset="0"/>
                <a:cs typeface="Arial" panose="020B0604020202020204" pitchFamily="34" charset="0"/>
              </a:rPr>
              <a:t>Глобальная стратегия по СПИДу направлена на сокращение и ликвидацию неравенства, которое способствует развитию эпидемии</a:t>
            </a:r>
          </a:p>
          <a:p>
            <a:pPr defTabSz="914400"/>
            <a:r>
              <a:rPr lang="ru-RU" sz="1400" dirty="0">
                <a:latin typeface="Century Gothic" panose="020B0502020202020204" pitchFamily="34" charset="0"/>
                <a:ea typeface="Calibri" panose="020F0502020204030204" pitchFamily="34" charset="0"/>
                <a:cs typeface="Arial" panose="020B0604020202020204" pitchFamily="34" charset="0"/>
              </a:rPr>
              <a:t>СПИДа, </a:t>
            </a:r>
            <a:r>
              <a:rPr lang="ru-RU" sz="1400" b="1" dirty="0">
                <a:latin typeface="Century Gothic" panose="020B0502020202020204" pitchFamily="34" charset="0"/>
                <a:ea typeface="Calibri" panose="020F0502020204030204" pitchFamily="34" charset="0"/>
                <a:cs typeface="Arial" panose="020B0604020202020204" pitchFamily="34" charset="0"/>
              </a:rPr>
              <a:t>центром</a:t>
            </a:r>
            <a:r>
              <a:rPr lang="ru-RU" sz="1400" dirty="0">
                <a:latin typeface="Century Gothic" panose="020B0502020202020204" pitchFamily="34" charset="0"/>
                <a:ea typeface="Calibri" panose="020F0502020204030204" pitchFamily="34" charset="0"/>
                <a:cs typeface="Arial" panose="020B0604020202020204" pitchFamily="34" charset="0"/>
              </a:rPr>
              <a:t> всех действий в этой Стратегии</a:t>
            </a:r>
            <a:r>
              <a:rPr lang="en-US" sz="1400" dirty="0">
                <a:latin typeface="Century Gothic" panose="020B0502020202020204" pitchFamily="34" charset="0"/>
                <a:ea typeface="Calibri" panose="020F0502020204030204" pitchFamily="34" charset="0"/>
                <a:cs typeface="Arial" panose="020B0604020202020204" pitchFamily="34" charset="0"/>
              </a:rPr>
              <a:t> </a:t>
            </a:r>
            <a:r>
              <a:rPr lang="ru-RU" sz="1400" dirty="0">
                <a:latin typeface="Century Gothic" panose="020B0502020202020204" pitchFamily="34" charset="0"/>
                <a:ea typeface="Calibri" panose="020F0502020204030204" pitchFamily="34" charset="0"/>
                <a:cs typeface="Arial" panose="020B0604020202020204" pitchFamily="34" charset="0"/>
              </a:rPr>
              <a:t>являются </a:t>
            </a:r>
            <a:r>
              <a:rPr lang="ru-RU" sz="1400" b="1" dirty="0">
                <a:latin typeface="Century Gothic" panose="020B0502020202020204" pitchFamily="34" charset="0"/>
                <a:ea typeface="Calibri" panose="020F0502020204030204" pitchFamily="34" charset="0"/>
                <a:cs typeface="Arial" panose="020B0604020202020204" pitchFamily="34" charset="0"/>
              </a:rPr>
              <a:t>люди</a:t>
            </a:r>
            <a:r>
              <a:rPr lang="ru-RU" sz="1400" dirty="0">
                <a:latin typeface="Century Gothic" panose="020B0502020202020204" pitchFamily="34" charset="0"/>
                <a:ea typeface="Calibri" panose="020F0502020204030204" pitchFamily="34" charset="0"/>
                <a:cs typeface="Arial" panose="020B0604020202020204" pitchFamily="34" charset="0"/>
              </a:rPr>
              <a:t> с тем, чтобы к 2030 году мир смог покончить с эпидемией СПИДа как угрозой</a:t>
            </a:r>
            <a:r>
              <a:rPr lang="en-US" sz="1400" dirty="0">
                <a:latin typeface="Century Gothic" panose="020B0502020202020204" pitchFamily="34" charset="0"/>
                <a:ea typeface="Calibri" panose="020F0502020204030204" pitchFamily="34" charset="0"/>
                <a:cs typeface="Arial" panose="020B0604020202020204" pitchFamily="34" charset="0"/>
              </a:rPr>
              <a:t> </a:t>
            </a:r>
            <a:r>
              <a:rPr lang="ru-RU" sz="1400" dirty="0">
                <a:latin typeface="Century Gothic" panose="020B0502020202020204" pitchFamily="34" charset="0"/>
                <a:ea typeface="Calibri" panose="020F0502020204030204" pitchFamily="34" charset="0"/>
                <a:cs typeface="Arial" panose="020B0604020202020204" pitchFamily="34" charset="0"/>
              </a:rPr>
              <a:t>общественному здравоохранению. </a:t>
            </a:r>
            <a:endParaRPr lang="en-US" sz="1400" dirty="0">
              <a:latin typeface="Century Gothic" panose="020B0502020202020204" pitchFamily="34" charset="0"/>
              <a:ea typeface="Calibri" panose="020F0502020204030204" pitchFamily="34" charset="0"/>
              <a:cs typeface="Arial" panose="020B0604020202020204" pitchFamily="34" charset="0"/>
            </a:endParaRPr>
          </a:p>
          <a:p>
            <a:pPr defTabSz="914400"/>
            <a:endParaRPr lang="en-US" sz="1400" dirty="0">
              <a:latin typeface="Century Gothic" panose="020B0502020202020204" pitchFamily="34" charset="0"/>
              <a:ea typeface="Calibri" panose="020F0502020204030204" pitchFamily="34" charset="0"/>
              <a:cs typeface="Arial" panose="020B0604020202020204" pitchFamily="34" charset="0"/>
            </a:endParaRPr>
          </a:p>
          <a:p>
            <a:pPr defTabSz="914400"/>
            <a:r>
              <a:rPr lang="ru-RU" sz="1400" dirty="0">
                <a:latin typeface="Century Gothic" panose="020B0502020202020204" pitchFamily="34" charset="0"/>
                <a:ea typeface="Calibri" panose="020F0502020204030204" pitchFamily="34" charset="0"/>
                <a:cs typeface="Arial" panose="020B0604020202020204" pitchFamily="34" charset="0"/>
              </a:rPr>
              <a:t>Стратегия основана на многолетнем опыте и фактических данных, которые показывают, как </a:t>
            </a:r>
            <a:r>
              <a:rPr lang="ru-RU" sz="1400" b="1" dirty="0">
                <a:latin typeface="Century Gothic" panose="020B0502020202020204" pitchFamily="34" charset="0"/>
                <a:ea typeface="Calibri" panose="020F0502020204030204" pitchFamily="34" charset="0"/>
                <a:cs typeface="Arial" panose="020B0604020202020204" pitchFamily="34" charset="0"/>
              </a:rPr>
              <a:t>неравенство, проявляющееся в разных взаимосвязанных сферах, препятствует прогрессу </a:t>
            </a:r>
            <a:r>
              <a:rPr lang="ru-RU" sz="1400" dirty="0">
                <a:latin typeface="Century Gothic" panose="020B0502020202020204" pitchFamily="34" charset="0"/>
                <a:ea typeface="Calibri" panose="020F0502020204030204" pitchFamily="34" charset="0"/>
                <a:cs typeface="Arial" panose="020B0604020202020204" pitchFamily="34" charset="0"/>
              </a:rPr>
              <a:t>в достижении цели по</a:t>
            </a:r>
          </a:p>
          <a:p>
            <a:pPr defTabSz="914400"/>
            <a:r>
              <a:rPr lang="ru-RU" sz="1400" dirty="0">
                <a:latin typeface="Century Gothic" panose="020B0502020202020204" pitchFamily="34" charset="0"/>
                <a:ea typeface="Calibri" panose="020F0502020204030204" pitchFamily="34" charset="0"/>
                <a:cs typeface="Arial" panose="020B0604020202020204" pitchFamily="34" charset="0"/>
              </a:rPr>
              <a:t>прекращению эпидемии СПИДа. </a:t>
            </a:r>
          </a:p>
          <a:p>
            <a:pPr defTabSz="914400"/>
            <a:endParaRPr lang="ru-RU" sz="1400" dirty="0">
              <a:latin typeface="Century Gothic" panose="020B0502020202020204" pitchFamily="34" charset="0"/>
              <a:ea typeface="Calibri" panose="020F0502020204030204" pitchFamily="34" charset="0"/>
              <a:cs typeface="Arial" panose="020B0604020202020204" pitchFamily="34" charset="0"/>
            </a:endParaRPr>
          </a:p>
          <a:p>
            <a:pPr defTabSz="914400"/>
            <a:r>
              <a:rPr lang="ru-RU" sz="1400" dirty="0">
                <a:latin typeface="Century Gothic" panose="020B0502020202020204" pitchFamily="34" charset="0"/>
                <a:ea typeface="Calibri" panose="020F0502020204030204" pitchFamily="34" charset="0"/>
                <a:cs typeface="Arial" panose="020B0604020202020204" pitchFamily="34" charset="0"/>
              </a:rPr>
              <a:t>Эта Стратегия устанавливает рамки для </a:t>
            </a:r>
            <a:r>
              <a:rPr lang="ru-RU" sz="1400" b="1" dirty="0">
                <a:latin typeface="Century Gothic" panose="020B0502020202020204" pitchFamily="34" charset="0"/>
                <a:ea typeface="Calibri" panose="020F0502020204030204" pitchFamily="34" charset="0"/>
                <a:cs typeface="Arial" panose="020B0604020202020204" pitchFamily="34" charset="0"/>
              </a:rPr>
              <a:t>преобразующих действий</a:t>
            </a:r>
            <a:r>
              <a:rPr lang="ru-RU" sz="1400" dirty="0">
                <a:latin typeface="Century Gothic" panose="020B0502020202020204" pitchFamily="34" charset="0"/>
                <a:ea typeface="Calibri" panose="020F0502020204030204" pitchFamily="34" charset="0"/>
                <a:cs typeface="Arial" panose="020B0604020202020204" pitchFamily="34" charset="0"/>
              </a:rPr>
              <a:t>, направленных на преодоление этого неравенства к 2025 году с тем, чтобы каждая страна и сообщество встало на путь прекращения СПИДа к 2030 году.</a:t>
            </a:r>
            <a:endParaRPr lang="en-GB" sz="1400" dirty="0">
              <a:latin typeface="Century Gothic" panose="020B0502020202020204" pitchFamily="34" charset="0"/>
              <a:ea typeface="Calibri" panose="020F0502020204030204" pitchFamily="34" charset="0"/>
              <a:cs typeface="Arial" panose="020B0604020202020204" pitchFamily="34" charset="0"/>
            </a:endParaRPr>
          </a:p>
        </p:txBody>
      </p:sp>
      <p:sp>
        <p:nvSpPr>
          <p:cNvPr id="7" name="Rechteck 85">
            <a:extLst>
              <a:ext uri="{FF2B5EF4-FFF2-40B4-BE49-F238E27FC236}">
                <a16:creationId xmlns:a16="http://schemas.microsoft.com/office/drawing/2014/main" id="{D39BDE95-6F26-4855-B34D-DB199F0C118E}"/>
              </a:ext>
            </a:extLst>
          </p:cNvPr>
          <p:cNvSpPr>
            <a:spLocks noChangeArrowheads="1"/>
          </p:cNvSpPr>
          <p:nvPr/>
        </p:nvSpPr>
        <p:spPr bwMode="auto">
          <a:xfrm>
            <a:off x="6245621" y="1936701"/>
            <a:ext cx="2685385" cy="2774254"/>
          </a:xfrm>
          <a:prstGeom prst="rect">
            <a:avLst/>
          </a:prstGeom>
          <a:solidFill>
            <a:schemeClr val="bg1"/>
          </a:solidFill>
          <a:ln w="31750">
            <a:solidFill>
              <a:schemeClr val="accent2"/>
            </a:solidFill>
            <a:miter lim="800000"/>
            <a:headEnd/>
            <a:tailEnd/>
          </a:ln>
        </p:spPr>
        <p:txBody>
          <a:bodyPr wrap="square" lIns="54000" tIns="108000" rIns="54000" bIns="135000" anchor="ctr">
            <a:no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algn="ctr" fontAlgn="base">
              <a:lnSpc>
                <a:spcPct val="114000"/>
              </a:lnSpc>
              <a:buClr>
                <a:srgbClr val="5F5F5F"/>
              </a:buClr>
              <a:buSzPct val="100000"/>
            </a:pPr>
            <a:endParaRPr lang="en-US" altLang="de-DE" sz="1200" b="1">
              <a:solidFill>
                <a:srgbClr val="0B2545"/>
              </a:solidFill>
              <a:latin typeface="Noto Sans" panose="020B0502040504020204" pitchFamily="34" charset="0"/>
              <a:ea typeface="Noto Sans" panose="020B0502040504020204" pitchFamily="34" charset="0"/>
              <a:cs typeface="Noto Sans" panose="020B0502040504020204" pitchFamily="34" charset="0"/>
            </a:endParaRPr>
          </a:p>
        </p:txBody>
      </p:sp>
      <p:sp>
        <p:nvSpPr>
          <p:cNvPr id="8" name="Rechteck 7"/>
          <p:cNvSpPr/>
          <p:nvPr/>
        </p:nvSpPr>
        <p:spPr>
          <a:xfrm>
            <a:off x="6584589" y="2297129"/>
            <a:ext cx="1902499" cy="335589"/>
          </a:xfrm>
          <a:prstGeom prst="rect">
            <a:avLst/>
          </a:prstGeom>
          <a:solidFill>
            <a:srgbClr val="E6E9EC"/>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000000"/>
                </a:solidFill>
                <a:latin typeface="Arial"/>
                <a:ea typeface="Calibri" panose="020F0502020204030204" pitchFamily="34" charset="0"/>
                <a:cs typeface="Arial"/>
              </a:rPr>
              <a:t>#GlobalAIDSStrategy</a:t>
            </a:r>
          </a:p>
        </p:txBody>
      </p:sp>
      <p:sp>
        <p:nvSpPr>
          <p:cNvPr id="9" name="Rechteck 8"/>
          <p:cNvSpPr/>
          <p:nvPr/>
        </p:nvSpPr>
        <p:spPr>
          <a:xfrm>
            <a:off x="6584589" y="2864265"/>
            <a:ext cx="1902499" cy="333109"/>
          </a:xfrm>
          <a:prstGeom prst="rect">
            <a:avLst/>
          </a:prstGeom>
          <a:solidFill>
            <a:srgbClr val="E6E9EC"/>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000000"/>
                </a:solidFill>
                <a:latin typeface="Arial"/>
                <a:ea typeface="Calibri" panose="020F0502020204030204" pitchFamily="34" charset="0"/>
                <a:cs typeface="Arial"/>
              </a:rPr>
              <a:t>#EndInequalities </a:t>
            </a:r>
            <a:r>
              <a:rPr lang="de-DE" sz="1400" b="1" i="1">
                <a:solidFill>
                  <a:srgbClr val="000000"/>
                </a:solidFill>
                <a:latin typeface="Arial"/>
                <a:cs typeface="Arial"/>
              </a:rPr>
              <a:t> </a:t>
            </a:r>
            <a:endParaRPr lang="en-GB" sz="1400" b="1" i="1">
              <a:solidFill>
                <a:srgbClr val="000000"/>
              </a:solidFill>
              <a:latin typeface="Arial"/>
              <a:cs typeface="Arial"/>
            </a:endParaRPr>
          </a:p>
        </p:txBody>
      </p:sp>
      <p:sp>
        <p:nvSpPr>
          <p:cNvPr id="10" name="Rechteck 9"/>
          <p:cNvSpPr/>
          <p:nvPr/>
        </p:nvSpPr>
        <p:spPr>
          <a:xfrm>
            <a:off x="6559728" y="3431928"/>
            <a:ext cx="1998263" cy="353878"/>
          </a:xfrm>
          <a:prstGeom prst="rect">
            <a:avLst/>
          </a:prstGeom>
          <a:solidFill>
            <a:srgbClr val="E6E9EC"/>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000000"/>
                </a:solidFill>
                <a:latin typeface="Arial"/>
                <a:ea typeface="Calibri" panose="020F0502020204030204" pitchFamily="34" charset="0"/>
                <a:cs typeface="Arial"/>
              </a:rPr>
              <a:t>#TransformativeAction</a:t>
            </a:r>
          </a:p>
        </p:txBody>
      </p:sp>
      <p:sp>
        <p:nvSpPr>
          <p:cNvPr id="11" name="Rechteck 10"/>
          <p:cNvSpPr/>
          <p:nvPr/>
        </p:nvSpPr>
        <p:spPr>
          <a:xfrm>
            <a:off x="6384086" y="4035577"/>
            <a:ext cx="2418890" cy="377042"/>
          </a:xfrm>
          <a:prstGeom prst="rect">
            <a:avLst/>
          </a:prstGeom>
          <a:solidFill>
            <a:srgbClr val="E6E9EC"/>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rgbClr val="000000"/>
                </a:solidFill>
                <a:latin typeface="Arial"/>
                <a:ea typeface="Calibri" panose="020F0502020204030204" pitchFamily="34" charset="0"/>
                <a:cs typeface="Arial"/>
              </a:rPr>
              <a:t>#OntracktoEndAIDSby2030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01488" y="129389"/>
            <a:ext cx="777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en-US" sz="2000" b="1" dirty="0">
                <a:solidFill>
                  <a:schemeClr val="accent2"/>
                </a:solidFill>
                <a:latin typeface="Arial" panose="020B0604020202020204" pitchFamily="34" charset="0"/>
                <a:cs typeface="Arial" panose="020B0604020202020204" pitchFamily="34" charset="0"/>
              </a:rPr>
              <a:t>Глобальная стратегия по СПИДу</a:t>
            </a:r>
            <a:r>
              <a:rPr lang="en-US" altLang="en-US" sz="2000" b="1" dirty="0">
                <a:solidFill>
                  <a:schemeClr val="accent2"/>
                </a:solidFill>
                <a:latin typeface="Arial" panose="020B0604020202020204" pitchFamily="34" charset="0"/>
                <a:cs typeface="Arial" panose="020B0604020202020204" pitchFamily="34" charset="0"/>
              </a:rPr>
              <a:t> 2021-2026: </a:t>
            </a:r>
            <a:r>
              <a:rPr lang="ru-RU" altLang="en-US" sz="2000" b="1" dirty="0">
                <a:solidFill>
                  <a:schemeClr val="accent2"/>
                </a:solidFill>
                <a:latin typeface="Arial" panose="020B0604020202020204" pitchFamily="34" charset="0"/>
                <a:cs typeface="Arial" panose="020B0604020202020204" pitchFamily="34" charset="0"/>
              </a:rPr>
              <a:t>рамки</a:t>
            </a:r>
            <a:endParaRPr lang="en-US" altLang="en-US" sz="2000" b="1" dirty="0">
              <a:solidFill>
                <a:schemeClr val="accent2"/>
              </a:solidFill>
              <a:latin typeface="Arial" panose="020B0604020202020204" pitchFamily="34" charset="0"/>
              <a:cs typeface="Arial" panose="020B0604020202020204" pitchFamily="34" charset="0"/>
            </a:endParaRPr>
          </a:p>
        </p:txBody>
      </p:sp>
      <p:sp>
        <p:nvSpPr>
          <p:cNvPr id="7" name="Rechteck 6"/>
          <p:cNvSpPr/>
          <p:nvPr/>
        </p:nvSpPr>
        <p:spPr>
          <a:xfrm>
            <a:off x="4760688" y="1035657"/>
            <a:ext cx="3851521" cy="5053885"/>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feld 7"/>
          <p:cNvSpPr txBox="1"/>
          <p:nvPr/>
        </p:nvSpPr>
        <p:spPr>
          <a:xfrm>
            <a:off x="4785553" y="1018572"/>
            <a:ext cx="3826656" cy="738664"/>
          </a:xfrm>
          <a:prstGeom prst="rect">
            <a:avLst/>
          </a:prstGeom>
          <a:noFill/>
        </p:spPr>
        <p:txBody>
          <a:bodyPr wrap="square" rtlCol="0">
            <a:spAutoFit/>
          </a:bodyPr>
          <a:lstStyle/>
          <a:p>
            <a:pPr algn="ctr"/>
            <a:r>
              <a:rPr lang="ru-RU" sz="1400" b="1" dirty="0">
                <a:solidFill>
                  <a:schemeClr val="accent2"/>
                </a:solidFill>
              </a:rPr>
              <a:t>Применение линзы неравенства к стратегическим приоритетам</a:t>
            </a:r>
          </a:p>
          <a:p>
            <a:pPr algn="ctr"/>
            <a:r>
              <a:rPr lang="ru-RU" sz="1400" b="1" dirty="0">
                <a:solidFill>
                  <a:schemeClr val="accent2"/>
                </a:solidFill>
              </a:rPr>
              <a:t>дает возможность</a:t>
            </a:r>
            <a:endParaRPr lang="en-GB" sz="1400" b="1" dirty="0">
              <a:solidFill>
                <a:schemeClr val="accent2"/>
              </a:solidFill>
            </a:endParaRPr>
          </a:p>
        </p:txBody>
      </p:sp>
      <p:sp>
        <p:nvSpPr>
          <p:cNvPr id="9" name="Textfeld 8"/>
          <p:cNvSpPr txBox="1"/>
          <p:nvPr/>
        </p:nvSpPr>
        <p:spPr>
          <a:xfrm>
            <a:off x="4875868" y="1757236"/>
            <a:ext cx="3621160" cy="429348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ru-RU" sz="1300" b="1" dirty="0">
                <a:solidFill>
                  <a:schemeClr val="tx1">
                    <a:lumMod val="75000"/>
                    <a:lumOff val="25000"/>
                  </a:schemeClr>
                </a:solidFill>
              </a:rPr>
              <a:t>Признать существующие  проблемы и возможности, а также необходимость ключевых изменений для прекращения СПИДа.</a:t>
            </a:r>
          </a:p>
          <a:p>
            <a:pPr marL="285750" indent="-285750">
              <a:buFont typeface="Arial" panose="020B0604020202020204" pitchFamily="34" charset="0"/>
              <a:buChar char="•"/>
            </a:pPr>
            <a:endParaRPr lang="en-US" sz="1300" b="1" dirty="0">
              <a:solidFill>
                <a:schemeClr val="tx1">
                  <a:lumMod val="75000"/>
                  <a:lumOff val="25000"/>
                </a:schemeClr>
              </a:solidFill>
            </a:endParaRPr>
          </a:p>
          <a:p>
            <a:pPr marL="285750" indent="-285750">
              <a:buFont typeface="Arial" panose="020B0604020202020204" pitchFamily="34" charset="0"/>
              <a:buChar char="•"/>
            </a:pPr>
            <a:r>
              <a:rPr lang="ru-RU" sz="1300" b="1" dirty="0">
                <a:solidFill>
                  <a:schemeClr val="tx1">
                    <a:lumMod val="75000"/>
                    <a:lumOff val="25000"/>
                  </a:schemeClr>
                </a:solidFill>
              </a:rPr>
              <a:t>Соответствовать Десятилетию действий и вносить вклад в достижение целей и задач по 10 ЦУР</a:t>
            </a:r>
          </a:p>
          <a:p>
            <a:pPr marL="285750" indent="-285750">
              <a:buFont typeface="Arial" panose="020B0604020202020204" pitchFamily="34" charset="0"/>
              <a:buChar char="•"/>
            </a:pPr>
            <a:endParaRPr lang="en-US" sz="1300" b="1" dirty="0">
              <a:solidFill>
                <a:schemeClr val="tx1">
                  <a:lumMod val="75000"/>
                  <a:lumOff val="25000"/>
                </a:schemeClr>
              </a:solidFill>
            </a:endParaRPr>
          </a:p>
          <a:p>
            <a:pPr marL="285750" indent="-285750">
              <a:buFont typeface="Arial" panose="020B0604020202020204" pitchFamily="34" charset="0"/>
              <a:buChar char="•"/>
            </a:pPr>
            <a:r>
              <a:rPr lang="ru-RU" sz="1300" b="1" dirty="0">
                <a:solidFill>
                  <a:schemeClr val="tx1">
                    <a:lumMod val="75000"/>
                    <a:lumOff val="25000"/>
                  </a:schemeClr>
                </a:solidFill>
              </a:rPr>
              <a:t>Ставить людей в центр внимания, чтобы они могли получать пользу от услуг, устраняя социальные и структурные барьеры, мешающие получить доступ к услугам в связи с ВИЧ.</a:t>
            </a:r>
          </a:p>
          <a:p>
            <a:pPr marL="285750" indent="-285750">
              <a:buFont typeface="Arial" panose="020B0604020202020204" pitchFamily="34" charset="0"/>
              <a:buChar char="•"/>
            </a:pPr>
            <a:endParaRPr lang="en-US" sz="1300" b="1" dirty="0">
              <a:solidFill>
                <a:schemeClr val="tx1">
                  <a:lumMod val="75000"/>
                  <a:lumOff val="25000"/>
                </a:schemeClr>
              </a:solidFill>
            </a:endParaRPr>
          </a:p>
          <a:p>
            <a:pPr marL="285750" indent="-285750">
              <a:buFont typeface="Arial" panose="020B0604020202020204" pitchFamily="34" charset="0"/>
              <a:buChar char="•"/>
            </a:pPr>
            <a:r>
              <a:rPr lang="ru-RU" sz="1300" b="1" dirty="0">
                <a:solidFill>
                  <a:schemeClr val="tx1">
                    <a:lumMod val="75000"/>
                    <a:lumOff val="25000"/>
                  </a:schemeClr>
                </a:solidFill>
              </a:rPr>
              <a:t>Призывать правительства, партнеров по развитию</a:t>
            </a:r>
            <a:r>
              <a:rPr lang="en-US" sz="1300" b="1" dirty="0">
                <a:solidFill>
                  <a:schemeClr val="tx1">
                    <a:lumMod val="75000"/>
                    <a:lumOff val="25000"/>
                  </a:schemeClr>
                </a:solidFill>
              </a:rPr>
              <a:t>&amp;</a:t>
            </a:r>
            <a:r>
              <a:rPr lang="ru-RU" sz="1300" b="1" dirty="0">
                <a:solidFill>
                  <a:schemeClr val="tx1">
                    <a:lumMod val="75000"/>
                    <a:lumOff val="25000"/>
                  </a:schemeClr>
                </a:solidFill>
              </a:rPr>
              <a:t> финансированию, сообщества</a:t>
            </a:r>
            <a:r>
              <a:rPr lang="en-US" sz="1300" b="1" dirty="0">
                <a:solidFill>
                  <a:schemeClr val="tx1">
                    <a:lumMod val="75000"/>
                    <a:lumOff val="25000"/>
                  </a:schemeClr>
                </a:solidFill>
              </a:rPr>
              <a:t>&amp;</a:t>
            </a:r>
            <a:r>
              <a:rPr lang="ru-RU" sz="1300" b="1" dirty="0">
                <a:solidFill>
                  <a:schemeClr val="tx1">
                    <a:lumMod val="75000"/>
                    <a:lumOff val="25000"/>
                  </a:schemeClr>
                </a:solidFill>
              </a:rPr>
              <a:t> ЮНЭЙДС выявлять и устранять это неравенство.</a:t>
            </a:r>
            <a:endParaRPr lang="de-DE" sz="1300" b="1" dirty="0">
              <a:solidFill>
                <a:schemeClr val="tx1">
                  <a:lumMod val="75000"/>
                  <a:lumOff val="25000"/>
                </a:schemeClr>
              </a:solidFill>
            </a:endParaRPr>
          </a:p>
        </p:txBody>
      </p:sp>
      <p:pic>
        <p:nvPicPr>
          <p:cNvPr id="11" name="Picture 10" descr="Chart, diagram, bubble chart&#10;&#10;Description automatically generated">
            <a:extLst>
              <a:ext uri="{FF2B5EF4-FFF2-40B4-BE49-F238E27FC236}">
                <a16:creationId xmlns:a16="http://schemas.microsoft.com/office/drawing/2014/main" id="{A3C0F964-5690-4F41-AD07-1A7657A6D854}"/>
              </a:ext>
            </a:extLst>
          </p:cNvPr>
          <p:cNvPicPr>
            <a:picLocks noChangeAspect="1"/>
          </p:cNvPicPr>
          <p:nvPr/>
        </p:nvPicPr>
        <p:blipFill>
          <a:blip r:embed="rId3"/>
          <a:stretch>
            <a:fillRect/>
          </a:stretch>
        </p:blipFill>
        <p:spPr>
          <a:xfrm>
            <a:off x="326244" y="692185"/>
            <a:ext cx="3951412" cy="5655232"/>
          </a:xfrm>
          <a:prstGeom prst="rect">
            <a:avLst/>
          </a:prstGeom>
        </p:spPr>
      </p:pic>
    </p:spTree>
    <p:extLst>
      <p:ext uri="{BB962C8B-B14F-4D97-AF65-F5344CB8AC3E}">
        <p14:creationId xmlns:p14="http://schemas.microsoft.com/office/powerpoint/2010/main" val="1560725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41659" y="103499"/>
            <a:ext cx="1583063" cy="1596901"/>
          </a:xfrm>
          <a:prstGeom prst="ellipse">
            <a:avLst/>
          </a:prstGeom>
          <a:solidFill>
            <a:srgbClr val="DBB3D5"/>
          </a:solidFill>
          <a:ln>
            <a:solidFill>
              <a:srgbClr val="DB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kkord 2"/>
          <p:cNvSpPr/>
          <p:nvPr/>
        </p:nvSpPr>
        <p:spPr>
          <a:xfrm rot="7707812">
            <a:off x="298974" y="129682"/>
            <a:ext cx="1633228" cy="1508934"/>
          </a:xfrm>
          <a:prstGeom prst="chord">
            <a:avLst>
              <a:gd name="adj1" fmla="val 3470173"/>
              <a:gd name="adj2" fmla="val 13489783"/>
            </a:avLst>
          </a:prstGeom>
          <a:solidFill>
            <a:srgbClr val="B2499B"/>
          </a:solidFill>
          <a:ln>
            <a:solidFill>
              <a:srgbClr val="B24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p:nvSpPr>
        <p:spPr bwMode="auto">
          <a:xfrm>
            <a:off x="2039560" y="460119"/>
            <a:ext cx="57682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ru-RU" altLang="en-US" sz="2400" b="1" dirty="0">
                <a:solidFill>
                  <a:srgbClr val="7030A0"/>
                </a:solidFill>
                <a:latin typeface="Arial"/>
                <a:ea typeface="ＭＳ Ｐゴシック"/>
                <a:cs typeface="Arial"/>
              </a:rPr>
              <a:t>Максимизировать равный доступ к услугам в связи с ВИЧ и решениям</a:t>
            </a:r>
            <a:endParaRPr lang="en-US" altLang="en-US" sz="2400" b="1" dirty="0">
              <a:solidFill>
                <a:srgbClr val="7030A0"/>
              </a:solidFill>
              <a:latin typeface="Arial"/>
              <a:ea typeface="ＭＳ Ｐゴシック"/>
              <a:cs typeface="Arial"/>
            </a:endParaRPr>
          </a:p>
        </p:txBody>
      </p:sp>
      <p:sp>
        <p:nvSpPr>
          <p:cNvPr id="5" name="Textfeld 4"/>
          <p:cNvSpPr txBox="1"/>
          <p:nvPr/>
        </p:nvSpPr>
        <p:spPr>
          <a:xfrm>
            <a:off x="341658" y="302082"/>
            <a:ext cx="1583063" cy="430887"/>
          </a:xfrm>
          <a:prstGeom prst="rect">
            <a:avLst/>
          </a:prstGeom>
          <a:noFill/>
        </p:spPr>
        <p:txBody>
          <a:bodyPr wrap="square" lIns="91440" tIns="45720" rIns="91440" bIns="45720" rtlCol="0" anchor="t">
            <a:spAutoFit/>
          </a:bodyPr>
          <a:lstStyle/>
          <a:p>
            <a:pPr algn="ctr"/>
            <a:r>
              <a:rPr lang="ru-RU" sz="1100" b="1" dirty="0">
                <a:solidFill>
                  <a:schemeClr val="bg1"/>
                </a:solidFill>
                <a:latin typeface="Arial"/>
                <a:ea typeface="ＭＳ Ｐゴシック"/>
                <a:cs typeface="Arial"/>
              </a:rPr>
              <a:t>СТРАТЕГИЧЕСКИЙ ПРИОРИТЕТ</a:t>
            </a:r>
            <a:r>
              <a:rPr lang="de-DE" sz="1100" b="1" dirty="0">
                <a:solidFill>
                  <a:schemeClr val="bg1"/>
                </a:solidFill>
                <a:latin typeface="Arial"/>
                <a:ea typeface="ＭＳ Ｐゴシック"/>
                <a:cs typeface="Arial"/>
              </a:rPr>
              <a:t> 1</a:t>
            </a:r>
            <a:endParaRPr lang="de-DE" sz="1100" b="1" dirty="0">
              <a:solidFill>
                <a:schemeClr val="bg1"/>
              </a:solidFill>
              <a:cs typeface="Arial"/>
            </a:endParaRPr>
          </a:p>
        </p:txBody>
      </p:sp>
      <p:graphicFrame>
        <p:nvGraphicFramePr>
          <p:cNvPr id="6" name="Table 10">
            <a:extLst>
              <a:ext uri="{FF2B5EF4-FFF2-40B4-BE49-F238E27FC236}">
                <a16:creationId xmlns:a16="http://schemas.microsoft.com/office/drawing/2014/main" id="{1012726B-3B0C-4FEB-8626-1059C8ADDDE2}"/>
              </a:ext>
            </a:extLst>
          </p:cNvPr>
          <p:cNvGraphicFramePr>
            <a:graphicFrameLocks noGrp="1"/>
          </p:cNvGraphicFramePr>
          <p:nvPr>
            <p:extLst>
              <p:ext uri="{D42A27DB-BD31-4B8C-83A1-F6EECF244321}">
                <p14:modId xmlns:p14="http://schemas.microsoft.com/office/powerpoint/2010/main" val="836904200"/>
              </p:ext>
            </p:extLst>
          </p:nvPr>
        </p:nvGraphicFramePr>
        <p:xfrm>
          <a:off x="5805379" y="1762657"/>
          <a:ext cx="2985499" cy="4906111"/>
        </p:xfrm>
        <a:graphic>
          <a:graphicData uri="http://schemas.openxmlformats.org/drawingml/2006/table">
            <a:tbl>
              <a:tblPr firstRow="1" bandRow="1">
                <a:tableStyleId>{72833802-FEF1-4C79-8D5D-14CF1EAF98D9}</a:tableStyleId>
              </a:tblPr>
              <a:tblGrid>
                <a:gridCol w="2985499">
                  <a:extLst>
                    <a:ext uri="{9D8B030D-6E8A-4147-A177-3AD203B41FA5}">
                      <a16:colId xmlns:a16="http://schemas.microsoft.com/office/drawing/2014/main" val="4343247"/>
                    </a:ext>
                  </a:extLst>
                </a:gridCol>
              </a:tblGrid>
              <a:tr h="833515">
                <a:tc>
                  <a:txBody>
                    <a:bodyPr/>
                    <a:lstStyle/>
                    <a:p>
                      <a:pPr lvl="0">
                        <a:buNone/>
                      </a:pPr>
                      <a:r>
                        <a:rPr lang="ru-RU" sz="1200" b="0" dirty="0">
                          <a:solidFill>
                            <a:schemeClr val="tx1"/>
                          </a:solidFill>
                        </a:rPr>
                        <a:t>95 % людей, подверженных риску передачи ВИЧ, применяют комбинированную</a:t>
                      </a:r>
                    </a:p>
                    <a:p>
                      <a:pPr lvl="0">
                        <a:buNone/>
                      </a:pPr>
                      <a:r>
                        <a:rPr lang="ru-RU" sz="1200" b="0" dirty="0">
                          <a:solidFill>
                            <a:schemeClr val="tx1"/>
                          </a:solidFill>
                        </a:rPr>
                        <a:t>профилактику</a:t>
                      </a:r>
                      <a:endParaRPr lang="en-US" sz="1200" b="0" dirty="0">
                        <a:solidFill>
                          <a:schemeClr val="tx1"/>
                        </a:solidFill>
                      </a:endParaRPr>
                    </a:p>
                  </a:txBody>
                  <a:tcPr>
                    <a:solidFill>
                      <a:srgbClr val="EDE6F0"/>
                    </a:solidFill>
                  </a:tcPr>
                </a:tc>
                <a:extLst>
                  <a:ext uri="{0D108BD9-81ED-4DB2-BD59-A6C34878D82A}">
                    <a16:rowId xmlns:a16="http://schemas.microsoft.com/office/drawing/2014/main" val="1782636918"/>
                  </a:ext>
                </a:extLst>
              </a:tr>
              <a:tr h="833515">
                <a:tc>
                  <a:txBody>
                    <a:bodyPr/>
                    <a:lstStyle/>
                    <a:p>
                      <a:pPr lvl="0">
                        <a:buNone/>
                      </a:pPr>
                      <a:r>
                        <a:rPr lang="ru-RU" sz="1200" dirty="0"/>
                        <a:t>95 % женщин репродуктивного возраста имеют доступ к услугам в области сексуального и репродуктивного</a:t>
                      </a:r>
                    </a:p>
                    <a:p>
                      <a:pPr lvl="0">
                        <a:buNone/>
                      </a:pPr>
                      <a:r>
                        <a:rPr lang="ru-RU" sz="1200" dirty="0"/>
                        <a:t>здоровья</a:t>
                      </a:r>
                      <a:endParaRPr lang="en-US" sz="1200" dirty="0"/>
                    </a:p>
                  </a:txBody>
                  <a:tcPr>
                    <a:solidFill>
                      <a:srgbClr val="EDE6F0"/>
                    </a:solidFill>
                  </a:tcPr>
                </a:tc>
                <a:extLst>
                  <a:ext uri="{0D108BD9-81ED-4DB2-BD59-A6C34878D82A}">
                    <a16:rowId xmlns:a16="http://schemas.microsoft.com/office/drawing/2014/main" val="624649591"/>
                  </a:ext>
                </a:extLst>
              </a:tr>
              <a:tr h="831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95–95–95% в показателях тестирования на ВИЧ, лечения и подавления вирусной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нагрузки среди взрослых и детей</a:t>
                      </a:r>
                      <a:endParaRPr lang="en-US" sz="1200" dirty="0"/>
                    </a:p>
                  </a:txBody>
                  <a:tcPr>
                    <a:solidFill>
                      <a:srgbClr val="EDE6F0"/>
                    </a:solidFill>
                  </a:tcPr>
                </a:tc>
                <a:extLst>
                  <a:ext uri="{0D108BD9-81ED-4DB2-BD59-A6C34878D82A}">
                    <a16:rowId xmlns:a16="http://schemas.microsoft.com/office/drawing/2014/main" val="2207349488"/>
                  </a:ext>
                </a:extLst>
              </a:tr>
              <a:tr h="463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90 % людей, живущих с ВИЧ, получают профилактическое лечение от туберкулеза</a:t>
                      </a:r>
                      <a:endParaRPr lang="en-US" sz="1200" dirty="0"/>
                    </a:p>
                  </a:txBody>
                  <a:tcPr>
                    <a:solidFill>
                      <a:srgbClr val="EDE6F0"/>
                    </a:solidFill>
                  </a:tcPr>
                </a:tc>
                <a:extLst>
                  <a:ext uri="{0D108BD9-81ED-4DB2-BD59-A6C34878D82A}">
                    <a16:rowId xmlns:a16="http://schemas.microsoft.com/office/drawing/2014/main" val="3428024325"/>
                  </a:ext>
                </a:extLst>
              </a:tr>
              <a:tr h="648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noProof="0" dirty="0"/>
                        <a:t>95% </a:t>
                      </a:r>
                      <a:r>
                        <a:rPr lang="ru-RU" sz="1200" u="none" strike="noStrike" noProof="0" dirty="0"/>
                        <a:t> беременных и кормящих женщин, живущих с ВИЧ, имеют подавленную  вирусную нагрузку</a:t>
                      </a:r>
                      <a:endParaRPr lang="en-US" sz="1200" dirty="0"/>
                    </a:p>
                  </a:txBody>
                  <a:tcPr>
                    <a:solidFill>
                      <a:srgbClr val="EDE6F0"/>
                    </a:solidFill>
                  </a:tcPr>
                </a:tc>
                <a:extLst>
                  <a:ext uri="{0D108BD9-81ED-4DB2-BD59-A6C34878D82A}">
                    <a16:rowId xmlns:a16="http://schemas.microsoft.com/office/drawing/2014/main" val="306369519"/>
                  </a:ext>
                </a:extLst>
              </a:tr>
              <a:tr h="648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noProof="0" dirty="0"/>
                        <a:t>95% </a:t>
                      </a:r>
                      <a:r>
                        <a:rPr lang="ru-RU" sz="1200" u="none" strike="noStrike" noProof="0" dirty="0"/>
                        <a:t>детей подверженных риску ВИЧ, тестируются в возрасте 2 месяцев и после прекращения грудного вскармливания</a:t>
                      </a:r>
                      <a:endParaRPr lang="en-US" sz="1200" dirty="0"/>
                    </a:p>
                  </a:txBody>
                  <a:tcPr>
                    <a:solidFill>
                      <a:srgbClr val="EDE6F0"/>
                    </a:solidFill>
                  </a:tcPr>
                </a:tc>
                <a:extLst>
                  <a:ext uri="{0D108BD9-81ED-4DB2-BD59-A6C34878D82A}">
                    <a16:rowId xmlns:a16="http://schemas.microsoft.com/office/drawing/2014/main" val="698415909"/>
                  </a:ext>
                </a:extLst>
              </a:tr>
              <a:tr h="648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noProof="0" dirty="0"/>
                        <a:t>75%</a:t>
                      </a:r>
                      <a:r>
                        <a:rPr lang="ru-RU" sz="1200" u="none" strike="noStrike" noProof="0" dirty="0"/>
                        <a:t> детей,  живущих с ВИЧ имеют подавленную вирусную нагрузку к 2023 году </a:t>
                      </a:r>
                      <a:r>
                        <a:rPr lang="en-US" sz="1200" u="none" strike="noStrike" noProof="0" dirty="0"/>
                        <a:t>(interim target) </a:t>
                      </a:r>
                      <a:endParaRPr lang="en-US" sz="1200" dirty="0"/>
                    </a:p>
                  </a:txBody>
                  <a:tcPr>
                    <a:solidFill>
                      <a:srgbClr val="EDE6F0"/>
                    </a:solidFill>
                  </a:tcPr>
                </a:tc>
                <a:extLst>
                  <a:ext uri="{0D108BD9-81ED-4DB2-BD59-A6C34878D82A}">
                    <a16:rowId xmlns:a16="http://schemas.microsoft.com/office/drawing/2014/main" val="1340783439"/>
                  </a:ext>
                </a:extLst>
              </a:tr>
            </a:tbl>
          </a:graphicData>
        </a:graphic>
      </p:graphicFrame>
      <p:sp>
        <p:nvSpPr>
          <p:cNvPr id="9" name="Textfeld 4">
            <a:extLst>
              <a:ext uri="{FF2B5EF4-FFF2-40B4-BE49-F238E27FC236}">
                <a16:creationId xmlns:a16="http://schemas.microsoft.com/office/drawing/2014/main" id="{0A740483-BE99-4ECA-8F6A-65AFF26D39DC}"/>
              </a:ext>
            </a:extLst>
          </p:cNvPr>
          <p:cNvSpPr txBox="1"/>
          <p:nvPr/>
        </p:nvSpPr>
        <p:spPr>
          <a:xfrm>
            <a:off x="341660" y="831964"/>
            <a:ext cx="1583063" cy="769441"/>
          </a:xfrm>
          <a:prstGeom prst="rect">
            <a:avLst/>
          </a:prstGeom>
          <a:noFill/>
        </p:spPr>
        <p:txBody>
          <a:bodyPr wrap="square" rtlCol="0">
            <a:spAutoFit/>
          </a:bodyPr>
          <a:lstStyle/>
          <a:p>
            <a:pPr algn="ctr"/>
            <a:r>
              <a:rPr lang="ru-RU" sz="1100" b="1" dirty="0">
                <a:solidFill>
                  <a:schemeClr val="bg1"/>
                </a:solidFill>
              </a:rPr>
              <a:t>Максимизировать равный доступ к услугам в связи с ВИЧ и решениям</a:t>
            </a:r>
            <a:endParaRPr lang="en-GB" sz="1100" b="1" dirty="0">
              <a:solidFill>
                <a:schemeClr val="bg1"/>
              </a:solidFill>
            </a:endParaRPr>
          </a:p>
        </p:txBody>
      </p:sp>
      <p:sp>
        <p:nvSpPr>
          <p:cNvPr id="8" name="Rechteck 7">
            <a:extLst>
              <a:ext uri="{FF2B5EF4-FFF2-40B4-BE49-F238E27FC236}">
                <a16:creationId xmlns:a16="http://schemas.microsoft.com/office/drawing/2014/main" id="{617C2F73-E361-44D4-AD1F-708957D42C82}"/>
              </a:ext>
            </a:extLst>
          </p:cNvPr>
          <p:cNvSpPr/>
          <p:nvPr/>
        </p:nvSpPr>
        <p:spPr>
          <a:xfrm>
            <a:off x="6081444" y="1291116"/>
            <a:ext cx="2433367" cy="335589"/>
          </a:xfrm>
          <a:prstGeom prst="rect">
            <a:avLst/>
          </a:prstGeom>
          <a:solidFill>
            <a:srgbClr val="E6E9EC"/>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sz="1400" b="1" dirty="0">
                <a:solidFill>
                  <a:srgbClr val="000000"/>
                </a:solidFill>
                <a:latin typeface="Calibri"/>
                <a:ea typeface="Calibri" panose="020F0502020204030204" pitchFamily="34" charset="0"/>
                <a:cs typeface="Arial"/>
              </a:rPr>
              <a:t>ЗАДАЧИ ВЫСОКОГО УРОВНЯ</a:t>
            </a:r>
            <a:endParaRPr lang="en-GB" sz="1400" b="1" dirty="0">
              <a:solidFill>
                <a:srgbClr val="000000"/>
              </a:solidFill>
              <a:latin typeface="Calibri"/>
              <a:ea typeface="Calibri" panose="020F0502020204030204" pitchFamily="34" charset="0"/>
              <a:cs typeface="Arial"/>
            </a:endParaRPr>
          </a:p>
        </p:txBody>
      </p:sp>
      <p:graphicFrame>
        <p:nvGraphicFramePr>
          <p:cNvPr id="10" name="Tabelle 9"/>
          <p:cNvGraphicFramePr>
            <a:graphicFrameLocks noGrp="1"/>
          </p:cNvGraphicFramePr>
          <p:nvPr>
            <p:extLst>
              <p:ext uri="{D42A27DB-BD31-4B8C-83A1-F6EECF244321}">
                <p14:modId xmlns:p14="http://schemas.microsoft.com/office/powerpoint/2010/main" val="1938575310"/>
              </p:ext>
            </p:extLst>
          </p:nvPr>
        </p:nvGraphicFramePr>
        <p:xfrm>
          <a:off x="145143" y="1762657"/>
          <a:ext cx="5660236" cy="4968240"/>
        </p:xfrm>
        <a:graphic>
          <a:graphicData uri="http://schemas.openxmlformats.org/drawingml/2006/table">
            <a:tbl>
              <a:tblPr firstRow="1" bandRow="1">
                <a:tableStyleId>{2D5ABB26-0587-4C30-8999-92F81FD0307C}</a:tableStyleId>
              </a:tblPr>
              <a:tblGrid>
                <a:gridCol w="5660236">
                  <a:extLst>
                    <a:ext uri="{9D8B030D-6E8A-4147-A177-3AD203B41FA5}">
                      <a16:colId xmlns:a16="http://schemas.microsoft.com/office/drawing/2014/main" val="20000"/>
                    </a:ext>
                  </a:extLst>
                </a:gridCol>
              </a:tblGrid>
              <a:tr h="4929718">
                <a:tc>
                  <a:txBody>
                    <a:bodyPr/>
                    <a:lstStyle/>
                    <a:p>
                      <a:r>
                        <a:rPr lang="ru-RU" sz="1600" b="1" dirty="0">
                          <a:solidFill>
                            <a:srgbClr val="7030A0"/>
                          </a:solidFill>
                        </a:rPr>
                        <a:t>ОБЛАСТИ РЕЗУЛЬТАТОВ (ОР)</a:t>
                      </a:r>
                    </a:p>
                    <a:p>
                      <a:r>
                        <a:rPr lang="ru-RU" sz="1600" b="1" dirty="0">
                          <a:solidFill>
                            <a:srgbClr val="7030A0"/>
                          </a:solidFill>
                        </a:rPr>
                        <a:t>ОР 1</a:t>
                      </a:r>
                      <a:r>
                        <a:rPr lang="ru-RU" sz="1600" b="0" dirty="0"/>
                        <a:t>: </a:t>
                      </a:r>
                      <a:r>
                        <a:rPr lang="ru-RU" sz="1600" b="1" dirty="0"/>
                        <a:t>Первичная профилактика </a:t>
                      </a:r>
                      <a:r>
                        <a:rPr lang="ru-RU" sz="1600" b="0" dirty="0"/>
                        <a:t>ВИЧ для ключевых групп, подростков и других приоритетных групп населения, в том числе, молодых женщин и мужчин в местах с высокой заболеваемостью ВИЧ-инфекцией</a:t>
                      </a:r>
                    </a:p>
                    <a:p>
                      <a:endParaRPr lang="ru-RU" sz="1600" b="0" dirty="0"/>
                    </a:p>
                    <a:p>
                      <a:r>
                        <a:rPr lang="ru-RU" sz="1600" b="1" dirty="0">
                          <a:solidFill>
                            <a:srgbClr val="7030A0"/>
                          </a:solidFill>
                        </a:rPr>
                        <a:t>ОР 2</a:t>
                      </a:r>
                      <a:r>
                        <a:rPr lang="ru-RU" sz="1600" b="1" dirty="0"/>
                        <a:t>: </a:t>
                      </a:r>
                      <a:r>
                        <a:rPr lang="ru-RU" sz="1600" b="0" dirty="0"/>
                        <a:t>Подростки, молодежь и взрослые люди, живущие с ВИЧ, особенно относящиеся к ключевым группам и другим приоритетным группам населения, знают свой ВИЧ-статус, им сразу же предлагаются высококачественные интегрированные услуги для </a:t>
                      </a:r>
                      <a:r>
                        <a:rPr lang="ru-RU" sz="1600" b="1" dirty="0"/>
                        <a:t>лечения и ухода </a:t>
                      </a:r>
                      <a:r>
                        <a:rPr lang="ru-RU" sz="1600" b="0" dirty="0"/>
                        <a:t>в связи с ВИЧ и для удержания в</a:t>
                      </a:r>
                    </a:p>
                    <a:p>
                      <a:r>
                        <a:rPr lang="ru-RU" sz="1600" b="0" dirty="0"/>
                        <a:t>программах, которые помогают достичь оптимально возможного здоровья и благополучия</a:t>
                      </a:r>
                    </a:p>
                    <a:p>
                      <a:endParaRPr lang="ru-RU" sz="1600" b="0" dirty="0"/>
                    </a:p>
                    <a:p>
                      <a:r>
                        <a:rPr lang="ru-RU" sz="1600" b="1" dirty="0">
                          <a:solidFill>
                            <a:srgbClr val="7030A0"/>
                          </a:solidFill>
                        </a:rPr>
                        <a:t>ОР 3</a:t>
                      </a:r>
                      <a:r>
                        <a:rPr lang="ru-RU" sz="1600" b="1" dirty="0"/>
                        <a:t>: </a:t>
                      </a:r>
                      <a:r>
                        <a:rPr lang="ru-RU" sz="1600" b="0" dirty="0"/>
                        <a:t>Адаптированные с учетом специфики конкретных</a:t>
                      </a:r>
                    </a:p>
                    <a:p>
                      <a:r>
                        <a:rPr lang="ru-RU" sz="1600" b="0" dirty="0"/>
                        <a:t>потребителей, интегрированные и дифференцированные услуги по профилактике </a:t>
                      </a:r>
                      <a:r>
                        <a:rPr lang="ru-RU" sz="1600" b="1" dirty="0"/>
                        <a:t>вертикальной </a:t>
                      </a:r>
                      <a:r>
                        <a:rPr lang="ru-RU" sz="1600" b="0" dirty="0"/>
                        <a:t>передачи и по оказанию </a:t>
                      </a:r>
                      <a:r>
                        <a:rPr lang="ru-RU" sz="1600" b="1" dirty="0"/>
                        <a:t>педиатрической помощи </a:t>
                      </a:r>
                      <a:r>
                        <a:rPr lang="ru-RU" sz="1600" b="0" dirty="0"/>
                        <a:t>для женщин и детей,</a:t>
                      </a:r>
                    </a:p>
                    <a:p>
                      <a:r>
                        <a:rPr lang="ru-RU" sz="1600" b="0" dirty="0"/>
                        <a:t>особенно для девочек подросткового возраста и молодых женщин в местах с высокой заболеваемостью ВИЧ-инфекцией </a:t>
                      </a:r>
                      <a:endParaRPr lang="en-GB" sz="1600" b="0" dirty="0"/>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8653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41659" y="103499"/>
            <a:ext cx="1583063" cy="1596901"/>
          </a:xfrm>
          <a:prstGeom prst="ellipse">
            <a:avLst/>
          </a:prstGeom>
          <a:solidFill>
            <a:srgbClr val="B5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kkord 2"/>
          <p:cNvSpPr/>
          <p:nvPr/>
        </p:nvSpPr>
        <p:spPr>
          <a:xfrm rot="7707812">
            <a:off x="298974" y="129682"/>
            <a:ext cx="1633228" cy="1508934"/>
          </a:xfrm>
          <a:prstGeom prst="chord">
            <a:avLst>
              <a:gd name="adj1" fmla="val 3470173"/>
              <a:gd name="adj2" fmla="val 13489783"/>
            </a:avLst>
          </a:prstGeom>
          <a:solidFill>
            <a:srgbClr val="00B0F0"/>
          </a:solidFill>
          <a:ln>
            <a:solidFill>
              <a:srgbClr val="2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p:nvSpPr>
        <p:spPr bwMode="auto">
          <a:xfrm>
            <a:off x="1831513" y="103499"/>
            <a:ext cx="68631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ru-RU" altLang="en-US" sz="2400" b="1" dirty="0">
                <a:solidFill>
                  <a:srgbClr val="2CADE4"/>
                </a:solidFill>
                <a:latin typeface="Arial"/>
                <a:ea typeface="ＭＳ Ｐゴシック"/>
                <a:cs typeface="Arial"/>
              </a:rPr>
              <a:t>Устранить барьеры, препятствующие </a:t>
            </a:r>
            <a:r>
              <a:rPr lang="ru-RU" altLang="en-US" sz="2400" b="1" dirty="0">
                <a:solidFill>
                  <a:srgbClr val="00B0F0"/>
                </a:solidFill>
                <a:latin typeface="Arial"/>
                <a:ea typeface="ＭＳ Ｐゴシック"/>
                <a:cs typeface="Arial"/>
              </a:rPr>
              <a:t>достижению</a:t>
            </a:r>
            <a:r>
              <a:rPr lang="ru-RU" altLang="en-US" sz="2400" b="1" dirty="0">
                <a:solidFill>
                  <a:srgbClr val="2CADE4"/>
                </a:solidFill>
                <a:latin typeface="Arial"/>
                <a:ea typeface="ＭＳ Ｐゴシック"/>
                <a:cs typeface="Arial"/>
              </a:rPr>
              <a:t> результатов в сфере ВИЧ</a:t>
            </a:r>
            <a:endParaRPr lang="en-US" altLang="en-US" sz="2400" b="1" dirty="0">
              <a:solidFill>
                <a:srgbClr val="2CADE4"/>
              </a:solidFill>
              <a:latin typeface="Arial"/>
              <a:ea typeface="ＭＳ Ｐゴシック"/>
              <a:cs typeface="Arial"/>
            </a:endParaRPr>
          </a:p>
          <a:p>
            <a:pPr>
              <a:spcBef>
                <a:spcPct val="0"/>
              </a:spcBef>
              <a:buNone/>
            </a:pPr>
            <a:endParaRPr lang="en-US" altLang="en-US" sz="2400" b="1" dirty="0">
              <a:solidFill>
                <a:srgbClr val="7030A0"/>
              </a:solidFill>
              <a:latin typeface="Arial"/>
              <a:ea typeface="ＭＳ Ｐゴシック"/>
              <a:cs typeface="Arial"/>
            </a:endParaRPr>
          </a:p>
        </p:txBody>
      </p:sp>
      <p:sp>
        <p:nvSpPr>
          <p:cNvPr id="5" name="Textfeld 4"/>
          <p:cNvSpPr txBox="1"/>
          <p:nvPr/>
        </p:nvSpPr>
        <p:spPr>
          <a:xfrm>
            <a:off x="449347" y="295630"/>
            <a:ext cx="1424354" cy="430887"/>
          </a:xfrm>
          <a:prstGeom prst="rect">
            <a:avLst/>
          </a:prstGeom>
          <a:noFill/>
        </p:spPr>
        <p:txBody>
          <a:bodyPr wrap="square" lIns="91440" tIns="45720" rIns="91440" bIns="45720" rtlCol="0" anchor="t">
            <a:spAutoFit/>
          </a:bodyPr>
          <a:lstStyle/>
          <a:p>
            <a:pPr algn="ctr"/>
            <a:r>
              <a:rPr lang="ru-RU" sz="1100" b="1" dirty="0">
                <a:solidFill>
                  <a:schemeClr val="bg1"/>
                </a:solidFill>
                <a:latin typeface="Arial"/>
                <a:ea typeface="ＭＳ Ｐゴシック"/>
                <a:cs typeface="Arial"/>
              </a:rPr>
              <a:t>СТРАТЕГИЕСКИЙ</a:t>
            </a:r>
          </a:p>
          <a:p>
            <a:pPr algn="ctr"/>
            <a:r>
              <a:rPr lang="ru-RU" sz="1100" b="1" dirty="0">
                <a:solidFill>
                  <a:schemeClr val="bg1"/>
                </a:solidFill>
                <a:latin typeface="Arial"/>
                <a:ea typeface="ＭＳ Ｐゴシック"/>
                <a:cs typeface="Arial"/>
              </a:rPr>
              <a:t>ПРИОРИТЕТ</a:t>
            </a:r>
            <a:r>
              <a:rPr lang="de-DE" sz="1100" b="1" dirty="0">
                <a:solidFill>
                  <a:schemeClr val="bg1"/>
                </a:solidFill>
                <a:latin typeface="Arial"/>
                <a:ea typeface="ＭＳ Ｐゴシック"/>
                <a:cs typeface="Arial"/>
              </a:rPr>
              <a:t> 2 </a:t>
            </a:r>
            <a:endParaRPr lang="de-DE" sz="1100" b="1" dirty="0">
              <a:solidFill>
                <a:schemeClr val="bg1"/>
              </a:solidFill>
              <a:cs typeface="Arial"/>
            </a:endParaRPr>
          </a:p>
        </p:txBody>
      </p:sp>
      <p:graphicFrame>
        <p:nvGraphicFramePr>
          <p:cNvPr id="6" name="Table 10">
            <a:extLst>
              <a:ext uri="{FF2B5EF4-FFF2-40B4-BE49-F238E27FC236}">
                <a16:creationId xmlns:a16="http://schemas.microsoft.com/office/drawing/2014/main" id="{1012726B-3B0C-4FEB-8626-1059C8ADDDE2}"/>
              </a:ext>
            </a:extLst>
          </p:cNvPr>
          <p:cNvGraphicFramePr>
            <a:graphicFrameLocks noGrp="1"/>
          </p:cNvGraphicFramePr>
          <p:nvPr>
            <p:extLst>
              <p:ext uri="{D42A27DB-BD31-4B8C-83A1-F6EECF244321}">
                <p14:modId xmlns:p14="http://schemas.microsoft.com/office/powerpoint/2010/main" val="1345867461"/>
              </p:ext>
            </p:extLst>
          </p:nvPr>
        </p:nvGraphicFramePr>
        <p:xfrm>
          <a:off x="5898589" y="1631882"/>
          <a:ext cx="2996961" cy="5049491"/>
        </p:xfrm>
        <a:graphic>
          <a:graphicData uri="http://schemas.openxmlformats.org/drawingml/2006/table">
            <a:tbl>
              <a:tblPr firstRow="1" bandRow="1">
                <a:tableStyleId>{72833802-FEF1-4C79-8D5D-14CF1EAF98D9}</a:tableStyleId>
              </a:tblPr>
              <a:tblGrid>
                <a:gridCol w="2996961">
                  <a:extLst>
                    <a:ext uri="{9D8B030D-6E8A-4147-A177-3AD203B41FA5}">
                      <a16:colId xmlns:a16="http://schemas.microsoft.com/office/drawing/2014/main" val="4343247"/>
                    </a:ext>
                  </a:extLst>
                </a:gridCol>
              </a:tblGrid>
              <a:tr h="680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noProof="0" dirty="0">
                          <a:solidFill>
                            <a:schemeClr val="tx1"/>
                          </a:solidFill>
                          <a:latin typeface="+mn-lt"/>
                          <a:ea typeface="+mn-ea"/>
                          <a:cs typeface="+mn-cs"/>
                        </a:rPr>
                        <a:t>30% </a:t>
                      </a:r>
                      <a:r>
                        <a:rPr lang="ru-RU" sz="1200" b="0" u="none" strike="noStrike" kern="1200" noProof="0" dirty="0">
                          <a:solidFill>
                            <a:schemeClr val="tx1"/>
                          </a:solidFill>
                          <a:latin typeface="+mn-lt"/>
                          <a:ea typeface="+mn-ea"/>
                          <a:cs typeface="+mn-cs"/>
                        </a:rPr>
                        <a:t>услуг в области тестирования и лечения обеспечиваются организациями сообществ</a:t>
                      </a:r>
                      <a:endParaRPr lang="en-US" sz="1200" b="0" u="none" strike="noStrike" kern="1200" dirty="0">
                        <a:solidFill>
                          <a:schemeClr val="tx1"/>
                        </a:solidFill>
                        <a:latin typeface="+mn-lt"/>
                        <a:ea typeface="+mn-ea"/>
                        <a:cs typeface="+mn-cs"/>
                      </a:endParaRPr>
                    </a:p>
                  </a:txBody>
                  <a:tcPr>
                    <a:solidFill>
                      <a:srgbClr val="B5D9F3"/>
                    </a:solidFill>
                  </a:tcPr>
                </a:tc>
                <a:extLst>
                  <a:ext uri="{0D108BD9-81ED-4DB2-BD59-A6C34878D82A}">
                    <a16:rowId xmlns:a16="http://schemas.microsoft.com/office/drawing/2014/main" val="1782636918"/>
                  </a:ext>
                </a:extLst>
              </a:tr>
              <a:tr h="1002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noProof="0" dirty="0">
                          <a:solidFill>
                            <a:schemeClr val="tx1"/>
                          </a:solidFill>
                          <a:latin typeface="+mn-lt"/>
                          <a:ea typeface="+mn-ea"/>
                          <a:cs typeface="+mn-cs"/>
                        </a:rPr>
                        <a:t>80% </a:t>
                      </a:r>
                      <a:r>
                        <a:rPr lang="ru-RU" sz="1200" u="none" strike="noStrike" kern="1200" noProof="0" dirty="0">
                          <a:solidFill>
                            <a:schemeClr val="tx1"/>
                          </a:solidFill>
                          <a:latin typeface="+mn-lt"/>
                          <a:ea typeface="+mn-ea"/>
                          <a:cs typeface="+mn-cs"/>
                        </a:rPr>
                        <a:t>услуг по профилактике для ключевых групп и женщин обеспечиваются организациями сообществе, ключевых групп и женщин</a:t>
                      </a:r>
                      <a:endParaRPr lang="en-US" sz="1200" u="none" strike="noStrike" kern="1200" dirty="0">
                        <a:solidFill>
                          <a:schemeClr val="tx1"/>
                        </a:solidFill>
                        <a:latin typeface="+mn-lt"/>
                        <a:ea typeface="+mn-ea"/>
                        <a:cs typeface="+mn-cs"/>
                      </a:endParaRPr>
                    </a:p>
                  </a:txBody>
                  <a:tcPr>
                    <a:solidFill>
                      <a:srgbClr val="B5D9F3"/>
                    </a:solidFill>
                  </a:tcPr>
                </a:tc>
                <a:extLst>
                  <a:ext uri="{0D108BD9-81ED-4DB2-BD59-A6C34878D82A}">
                    <a16:rowId xmlns:a16="http://schemas.microsoft.com/office/drawing/2014/main" val="624649591"/>
                  </a:ext>
                </a:extLst>
              </a:tr>
              <a:tr h="805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noProof="0" dirty="0">
                          <a:solidFill>
                            <a:schemeClr val="tx1"/>
                          </a:solidFill>
                          <a:latin typeface="+mn-lt"/>
                          <a:ea typeface="+mn-ea"/>
                          <a:cs typeface="+mn-cs"/>
                        </a:rPr>
                        <a:t>60% </a:t>
                      </a:r>
                      <a:r>
                        <a:rPr lang="ru-RU" sz="1200" u="none" strike="noStrike" kern="1200" noProof="0" dirty="0">
                          <a:solidFill>
                            <a:schemeClr val="tx1"/>
                          </a:solidFill>
                          <a:latin typeface="+mn-lt"/>
                          <a:ea typeface="+mn-ea"/>
                          <a:cs typeface="+mn-cs"/>
                        </a:rPr>
                        <a:t>программ в области социальных инструментов воздействия обеспечены организациями сообществ</a:t>
                      </a:r>
                      <a:r>
                        <a:rPr lang="en-US" sz="1200" u="none" strike="noStrike" kern="1200" noProof="0" dirty="0">
                          <a:solidFill>
                            <a:schemeClr val="tx1"/>
                          </a:solidFill>
                          <a:latin typeface="+mn-lt"/>
                          <a:ea typeface="+mn-ea"/>
                          <a:cs typeface="+mn-cs"/>
                        </a:rPr>
                        <a:t>.</a:t>
                      </a:r>
                      <a:endParaRPr lang="en-US" sz="1200" u="none" strike="noStrike" kern="1200" dirty="0">
                        <a:solidFill>
                          <a:schemeClr val="tx1"/>
                        </a:solidFill>
                        <a:latin typeface="+mn-lt"/>
                        <a:ea typeface="+mn-ea"/>
                        <a:cs typeface="+mn-cs"/>
                      </a:endParaRPr>
                    </a:p>
                  </a:txBody>
                  <a:tcPr>
                    <a:solidFill>
                      <a:srgbClr val="B5D9F3"/>
                    </a:solidFill>
                  </a:tcPr>
                </a:tc>
                <a:extLst>
                  <a:ext uri="{0D108BD9-81ED-4DB2-BD59-A6C34878D82A}">
                    <a16:rowId xmlns:a16="http://schemas.microsoft.com/office/drawing/2014/main" val="2207349488"/>
                  </a:ext>
                </a:extLst>
              </a:tr>
              <a:tr h="779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u="none" strike="noStrike" kern="1200" dirty="0">
                          <a:solidFill>
                            <a:schemeClr val="tx1"/>
                          </a:solidFill>
                          <a:latin typeface="+mn-lt"/>
                          <a:ea typeface="+mn-ea"/>
                          <a:cs typeface="+mn-cs"/>
                        </a:rPr>
                        <a:t>Карательные подходы в законодательстве и политике применяются менее чем в 10 % стран</a:t>
                      </a:r>
                      <a:endParaRPr lang="en-US" sz="1200" u="none" strike="noStrike" kern="1200" dirty="0">
                        <a:solidFill>
                          <a:schemeClr val="tx1"/>
                        </a:solidFill>
                        <a:latin typeface="+mn-lt"/>
                        <a:ea typeface="+mn-ea"/>
                        <a:cs typeface="+mn-cs"/>
                      </a:endParaRPr>
                    </a:p>
                  </a:txBody>
                  <a:tcPr>
                    <a:solidFill>
                      <a:srgbClr val="B5D9F3"/>
                    </a:solidFill>
                  </a:tcPr>
                </a:tc>
                <a:extLst>
                  <a:ext uri="{0D108BD9-81ED-4DB2-BD59-A6C34878D82A}">
                    <a16:rowId xmlns:a16="http://schemas.microsoft.com/office/drawing/2014/main" val="3428024325"/>
                  </a:ext>
                </a:extLst>
              </a:tr>
              <a:tr h="779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u="none" strike="noStrike" kern="1200" dirty="0">
                          <a:solidFill>
                            <a:schemeClr val="tx1"/>
                          </a:solidFill>
                          <a:latin typeface="+mn-lt"/>
                          <a:ea typeface="+mn-ea"/>
                          <a:cs typeface="+mn-cs"/>
                        </a:rPr>
                        <a:t>Менее 10 % людей, живущих с ВИЧ, и ключевых групп населения сталкиваются со стигмой и дискриминацией</a:t>
                      </a:r>
                      <a:endParaRPr lang="en-US" sz="1200" u="none" strike="noStrike" kern="1200" dirty="0">
                        <a:solidFill>
                          <a:schemeClr val="tx1"/>
                        </a:solidFill>
                        <a:latin typeface="+mn-lt"/>
                        <a:ea typeface="+mn-ea"/>
                        <a:cs typeface="+mn-cs"/>
                      </a:endParaRPr>
                    </a:p>
                  </a:txBody>
                  <a:tcPr>
                    <a:solidFill>
                      <a:srgbClr val="B5D9F3"/>
                    </a:solidFill>
                  </a:tcPr>
                </a:tc>
                <a:extLst>
                  <a:ext uri="{0D108BD9-81ED-4DB2-BD59-A6C34878D82A}">
                    <a16:rowId xmlns:a16="http://schemas.microsoft.com/office/drawing/2014/main" val="306369519"/>
                  </a:ext>
                </a:extLst>
              </a:tr>
              <a:tr h="1002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u="none" strike="noStrike" kern="1200" dirty="0">
                          <a:solidFill>
                            <a:schemeClr val="tx1"/>
                          </a:solidFill>
                          <a:latin typeface="+mn-lt"/>
                          <a:ea typeface="+mn-ea"/>
                          <a:cs typeface="+mn-cs"/>
                        </a:rPr>
                        <a:t>Менее 10 % людей, живущих с ВИЧ, женщин и девочек, ключевых групп населения сталкиваются с гендерным неравенством и гендерным насилием</a:t>
                      </a:r>
                      <a:endParaRPr lang="en-US" sz="1200" u="none" strike="noStrike" kern="1200" dirty="0">
                        <a:solidFill>
                          <a:schemeClr val="tx1"/>
                        </a:solidFill>
                        <a:latin typeface="+mn-lt"/>
                        <a:ea typeface="+mn-ea"/>
                        <a:cs typeface="+mn-cs"/>
                      </a:endParaRPr>
                    </a:p>
                  </a:txBody>
                  <a:tcPr>
                    <a:solidFill>
                      <a:srgbClr val="B5D9F3"/>
                    </a:solidFill>
                  </a:tcPr>
                </a:tc>
                <a:extLst>
                  <a:ext uri="{0D108BD9-81ED-4DB2-BD59-A6C34878D82A}">
                    <a16:rowId xmlns:a16="http://schemas.microsoft.com/office/drawing/2014/main" val="698415909"/>
                  </a:ext>
                </a:extLst>
              </a:tr>
            </a:tbl>
          </a:graphicData>
        </a:graphic>
      </p:graphicFrame>
      <p:sp>
        <p:nvSpPr>
          <p:cNvPr id="9" name="Textfeld 4">
            <a:extLst>
              <a:ext uri="{FF2B5EF4-FFF2-40B4-BE49-F238E27FC236}">
                <a16:creationId xmlns:a16="http://schemas.microsoft.com/office/drawing/2014/main" id="{0A740483-BE99-4ECA-8F6A-65AFF26D39DC}"/>
              </a:ext>
            </a:extLst>
          </p:cNvPr>
          <p:cNvSpPr txBox="1"/>
          <p:nvPr/>
        </p:nvSpPr>
        <p:spPr>
          <a:xfrm>
            <a:off x="341660" y="831964"/>
            <a:ext cx="1583063" cy="769441"/>
          </a:xfrm>
          <a:prstGeom prst="rect">
            <a:avLst/>
          </a:prstGeom>
          <a:noFill/>
        </p:spPr>
        <p:txBody>
          <a:bodyPr wrap="square" rtlCol="0">
            <a:spAutoFit/>
          </a:bodyPr>
          <a:lstStyle/>
          <a:p>
            <a:pPr algn="ctr"/>
            <a:r>
              <a:rPr lang="ru-RU" sz="1100" b="1" dirty="0">
                <a:solidFill>
                  <a:schemeClr val="bg1"/>
                </a:solidFill>
              </a:rPr>
              <a:t>Устранить барьеры для обеспечения результатов в сфере ВИЧ</a:t>
            </a:r>
            <a:endParaRPr lang="en-US" sz="1100" b="1" dirty="0">
              <a:solidFill>
                <a:schemeClr val="bg1"/>
              </a:solidFill>
            </a:endParaRPr>
          </a:p>
        </p:txBody>
      </p:sp>
      <p:sp>
        <p:nvSpPr>
          <p:cNvPr id="8" name="Rechteck 7">
            <a:extLst>
              <a:ext uri="{FF2B5EF4-FFF2-40B4-BE49-F238E27FC236}">
                <a16:creationId xmlns:a16="http://schemas.microsoft.com/office/drawing/2014/main" id="{617C2F73-E361-44D4-AD1F-708957D42C82}"/>
              </a:ext>
            </a:extLst>
          </p:cNvPr>
          <p:cNvSpPr/>
          <p:nvPr/>
        </p:nvSpPr>
        <p:spPr>
          <a:xfrm>
            <a:off x="6167057" y="1136064"/>
            <a:ext cx="2460024" cy="383918"/>
          </a:xfrm>
          <a:prstGeom prst="rect">
            <a:avLst/>
          </a:prstGeom>
          <a:solidFill>
            <a:srgbClr val="E6E9EC"/>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sz="1400" b="1" dirty="0">
                <a:solidFill>
                  <a:srgbClr val="000000"/>
                </a:solidFill>
                <a:latin typeface="Calibri"/>
                <a:ea typeface="Calibri" panose="020F0502020204030204" pitchFamily="34" charset="0"/>
                <a:cs typeface="Arial"/>
              </a:rPr>
              <a:t>ЗАДАЧИ ВЫСОКОГО УРОВНЯ</a:t>
            </a:r>
            <a:endParaRPr lang="en-GB" sz="1400" b="1" dirty="0">
              <a:solidFill>
                <a:srgbClr val="000000"/>
              </a:solidFill>
              <a:latin typeface="Calibri"/>
              <a:ea typeface="Calibri" panose="020F0502020204030204" pitchFamily="34" charset="0"/>
              <a:cs typeface="Arial"/>
            </a:endParaRPr>
          </a:p>
        </p:txBody>
      </p:sp>
      <p:graphicFrame>
        <p:nvGraphicFramePr>
          <p:cNvPr id="10" name="Tabelle 9"/>
          <p:cNvGraphicFramePr>
            <a:graphicFrameLocks noGrp="1"/>
          </p:cNvGraphicFramePr>
          <p:nvPr>
            <p:extLst>
              <p:ext uri="{D42A27DB-BD31-4B8C-83A1-F6EECF244321}">
                <p14:modId xmlns:p14="http://schemas.microsoft.com/office/powerpoint/2010/main" val="4170676168"/>
              </p:ext>
            </p:extLst>
          </p:nvPr>
        </p:nvGraphicFramePr>
        <p:xfrm>
          <a:off x="110099" y="1607687"/>
          <a:ext cx="5788490" cy="5073687"/>
        </p:xfrm>
        <a:graphic>
          <a:graphicData uri="http://schemas.openxmlformats.org/drawingml/2006/table">
            <a:tbl>
              <a:tblPr firstRow="1" bandRow="1">
                <a:tableStyleId>{2D5ABB26-0587-4C30-8999-92F81FD0307C}</a:tableStyleId>
              </a:tblPr>
              <a:tblGrid>
                <a:gridCol w="5788490">
                  <a:extLst>
                    <a:ext uri="{9D8B030D-6E8A-4147-A177-3AD203B41FA5}">
                      <a16:colId xmlns:a16="http://schemas.microsoft.com/office/drawing/2014/main" val="20000"/>
                    </a:ext>
                  </a:extLst>
                </a:gridCol>
              </a:tblGrid>
              <a:tr h="5073687">
                <a:tc>
                  <a:txBody>
                    <a:bodyPr/>
                    <a:lstStyle/>
                    <a:p>
                      <a:pPr marL="0" indent="0">
                        <a:buFont typeface="+mj-lt"/>
                        <a:buNone/>
                      </a:pPr>
                      <a:r>
                        <a:rPr lang="ru-RU" sz="1600" b="1" dirty="0">
                          <a:solidFill>
                            <a:srgbClr val="00B0F0"/>
                          </a:solidFill>
                        </a:rPr>
                        <a:t>ОБЛАСТИ РЕЗУЛЬТАТОВ</a:t>
                      </a:r>
                    </a:p>
                    <a:p>
                      <a:pPr marL="0" indent="0">
                        <a:buFont typeface="+mj-lt"/>
                        <a:buNone/>
                      </a:pPr>
                      <a:r>
                        <a:rPr lang="ru-RU" sz="1600" b="1" dirty="0">
                          <a:solidFill>
                            <a:srgbClr val="2CADE4"/>
                          </a:solidFill>
                        </a:rPr>
                        <a:t>ОР 4</a:t>
                      </a:r>
                      <a:r>
                        <a:rPr lang="ru-RU" sz="1600" b="1" dirty="0"/>
                        <a:t>: </a:t>
                      </a:r>
                      <a:r>
                        <a:rPr lang="ru-RU" sz="1600" dirty="0"/>
                        <a:t>Полностью признанные (в </a:t>
                      </a:r>
                      <a:r>
                        <a:rPr lang="ru-RU" sz="1600" dirty="0" err="1"/>
                        <a:t>т.ч</a:t>
                      </a:r>
                      <a:r>
                        <a:rPr lang="ru-RU" sz="1600" dirty="0"/>
                        <a:t>. юридически), обеспеченные ресурсами и наделенные полномочиями, </a:t>
                      </a:r>
                      <a:r>
                        <a:rPr lang="ru-RU" sz="1600" b="1" dirty="0"/>
                        <a:t>интегрированные ответные меры под управлением сообществ </a:t>
                      </a:r>
                      <a:r>
                        <a:rPr lang="ru-RU" sz="1600" dirty="0"/>
                        <a:t>обеспечивают трансформирующий и устойчивый ответ для противодействия ВИЧ</a:t>
                      </a:r>
                    </a:p>
                    <a:p>
                      <a:pPr marL="0" indent="0">
                        <a:buFont typeface="+mj-lt"/>
                        <a:buNone/>
                      </a:pPr>
                      <a:r>
                        <a:rPr lang="ru-RU" sz="1600" b="1" dirty="0">
                          <a:solidFill>
                            <a:srgbClr val="2CADE4"/>
                          </a:solidFill>
                        </a:rPr>
                        <a:t>ОР 5</a:t>
                      </a:r>
                      <a:r>
                        <a:rPr lang="ru-RU" sz="1600" b="1" dirty="0"/>
                        <a:t>: </a:t>
                      </a:r>
                      <a:r>
                        <a:rPr lang="ru-RU" sz="1600" dirty="0"/>
                        <a:t>Люди, живущие с ВИЧ, ключевые группы населения и люди, подверженные риску инфицирования ВИЧ, имеют право на защиту и уважение своих прав, равенства и человеческого достоинства, </a:t>
                      </a:r>
                      <a:r>
                        <a:rPr lang="ru-RU" sz="1600" b="1" dirty="0"/>
                        <a:t>без стигмы и дискриминации</a:t>
                      </a:r>
                    </a:p>
                    <a:p>
                      <a:pPr marL="0" indent="0">
                        <a:buFont typeface="+mj-lt"/>
                        <a:buNone/>
                      </a:pPr>
                      <a:r>
                        <a:rPr lang="ru-RU" sz="1600" b="1" dirty="0">
                          <a:solidFill>
                            <a:srgbClr val="2CADE4"/>
                          </a:solidFill>
                        </a:rPr>
                        <a:t>ОР 6</a:t>
                      </a:r>
                      <a:r>
                        <a:rPr lang="ru-RU" sz="1600" dirty="0"/>
                        <a:t>: Женщины и девочки, мужчины и мальчики во всем их</a:t>
                      </a:r>
                    </a:p>
                    <a:p>
                      <a:pPr marL="0" indent="0">
                        <a:buFont typeface="+mj-lt"/>
                        <a:buNone/>
                      </a:pPr>
                      <a:r>
                        <a:rPr lang="ru-RU" sz="1600" dirty="0"/>
                        <a:t>многообразии практикуют и пропагандируют здоровые и </a:t>
                      </a:r>
                      <a:r>
                        <a:rPr lang="ru-RU" sz="1600" b="1" dirty="0"/>
                        <a:t>справедливые гендерные и социальные нормы</a:t>
                      </a:r>
                      <a:r>
                        <a:rPr lang="ru-RU" sz="1600" dirty="0"/>
                        <a:t>, гендерное равенство, и сообща работают над тем, чтобы положить конец гендерному насилию и уменьшить риск и воздействие ВИЧ</a:t>
                      </a:r>
                    </a:p>
                    <a:p>
                      <a:pPr marL="0" indent="0">
                        <a:buFont typeface="+mj-lt"/>
                        <a:buNone/>
                      </a:pPr>
                      <a:r>
                        <a:rPr lang="ru-RU" sz="1600" b="1" dirty="0">
                          <a:solidFill>
                            <a:srgbClr val="2CADE4"/>
                          </a:solidFill>
                        </a:rPr>
                        <a:t>ОР 7</a:t>
                      </a:r>
                      <a:r>
                        <a:rPr lang="ru-RU" sz="1600" dirty="0"/>
                        <a:t>: </a:t>
                      </a:r>
                      <a:r>
                        <a:rPr lang="ru-RU" sz="1600" b="1" dirty="0"/>
                        <a:t>Молодежь обеспечена всеми полномочиями и ресурсами </a:t>
                      </a:r>
                      <a:r>
                        <a:rPr lang="ru-RU" sz="1600" dirty="0"/>
                        <a:t>для того, чтобы направить ответные меры противодействия ВИЧ в новое русло и убрать преграды к достижению прогресса, который необходим, чтобы покончить с неравенством и прекратить эпидемию СПИДа </a:t>
                      </a:r>
                      <a:endParaRPr lang="en-US" sz="1600" dirty="0"/>
                    </a:p>
                  </a:txBody>
                  <a:tcPr>
                    <a:solidFill>
                      <a:schemeClr val="bg1">
                        <a:lumMod val="95000"/>
                      </a:schemeClr>
                    </a:solidFill>
                  </a:tcPr>
                </a:tc>
                <a:extLst>
                  <a:ext uri="{0D108BD9-81ED-4DB2-BD59-A6C34878D82A}">
                    <a16:rowId xmlns:a16="http://schemas.microsoft.com/office/drawing/2014/main" val="1445486138"/>
                  </a:ext>
                </a:extLst>
              </a:tr>
            </a:tbl>
          </a:graphicData>
        </a:graphic>
      </p:graphicFrame>
    </p:spTree>
    <p:extLst>
      <p:ext uri="{BB962C8B-B14F-4D97-AF65-F5344CB8AC3E}">
        <p14:creationId xmlns:p14="http://schemas.microsoft.com/office/powerpoint/2010/main" val="373498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41659" y="103499"/>
            <a:ext cx="1583063" cy="1596901"/>
          </a:xfrm>
          <a:prstGeom prst="ellipse">
            <a:avLst/>
          </a:prstGeom>
          <a:solidFill>
            <a:srgbClr val="F3A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kkord 2"/>
          <p:cNvSpPr/>
          <p:nvPr/>
        </p:nvSpPr>
        <p:spPr>
          <a:xfrm rot="7707812">
            <a:off x="298974" y="129682"/>
            <a:ext cx="1633228" cy="1508934"/>
          </a:xfrm>
          <a:prstGeom prst="chord">
            <a:avLst>
              <a:gd name="adj1" fmla="val 3470173"/>
              <a:gd name="adj2" fmla="val 1348978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p:nvSpPr>
        <p:spPr bwMode="auto">
          <a:xfrm>
            <a:off x="2039560" y="194943"/>
            <a:ext cx="6973811"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ru-RU" altLang="en-US" sz="1800" b="1" dirty="0">
                <a:solidFill>
                  <a:srgbClr val="FF0000"/>
                </a:solidFill>
                <a:latin typeface="Arial"/>
                <a:ea typeface="ＭＳ Ｐゴシック"/>
                <a:cs typeface="Arial"/>
              </a:rPr>
              <a:t>Обеспечить все необходимые ресурсы и поддержку эффективных ответных мер в сфере ВИЧ, их интеграцию в системы здравоохранения, социальной защиты,</a:t>
            </a:r>
          </a:p>
          <a:p>
            <a:pPr>
              <a:spcBef>
                <a:spcPct val="0"/>
              </a:spcBef>
              <a:buNone/>
            </a:pPr>
            <a:r>
              <a:rPr lang="ru-RU" altLang="en-US" sz="1800" b="1" dirty="0">
                <a:solidFill>
                  <a:srgbClr val="FF0000"/>
                </a:solidFill>
                <a:latin typeface="Arial"/>
                <a:ea typeface="ＭＳ Ｐゴシック"/>
                <a:cs typeface="Arial"/>
              </a:rPr>
              <a:t>реагирования в гуманитарных ситуациях и </a:t>
            </a:r>
            <a:r>
              <a:rPr lang="ru-RU" altLang="en-US" sz="1800" b="1" dirty="0" err="1">
                <a:solidFill>
                  <a:srgbClr val="FF0000"/>
                </a:solidFill>
                <a:latin typeface="Arial"/>
                <a:ea typeface="ＭＳ Ｐゴシック"/>
                <a:cs typeface="Arial"/>
              </a:rPr>
              <a:t>противопандемических</a:t>
            </a:r>
            <a:r>
              <a:rPr lang="ru-RU" altLang="en-US" sz="1800" b="1" dirty="0">
                <a:solidFill>
                  <a:srgbClr val="FF0000"/>
                </a:solidFill>
                <a:latin typeface="Arial"/>
                <a:ea typeface="ＭＳ Ｐゴシック"/>
                <a:cs typeface="Arial"/>
              </a:rPr>
              <a:t> ответных мер</a:t>
            </a:r>
            <a:endParaRPr lang="en-US" altLang="en-US" sz="1800" b="1" dirty="0">
              <a:solidFill>
                <a:srgbClr val="FF0000"/>
              </a:solidFill>
              <a:latin typeface="Arial"/>
              <a:ea typeface="ＭＳ Ｐゴシック"/>
              <a:cs typeface="Arial"/>
            </a:endParaRPr>
          </a:p>
        </p:txBody>
      </p:sp>
      <p:sp>
        <p:nvSpPr>
          <p:cNvPr id="5" name="Textfeld 4"/>
          <p:cNvSpPr txBox="1"/>
          <p:nvPr/>
        </p:nvSpPr>
        <p:spPr>
          <a:xfrm>
            <a:off x="449347" y="295630"/>
            <a:ext cx="1424354" cy="430887"/>
          </a:xfrm>
          <a:prstGeom prst="rect">
            <a:avLst/>
          </a:prstGeom>
          <a:noFill/>
        </p:spPr>
        <p:txBody>
          <a:bodyPr wrap="square" lIns="91440" tIns="45720" rIns="91440" bIns="45720" rtlCol="0" anchor="t">
            <a:spAutoFit/>
          </a:bodyPr>
          <a:lstStyle/>
          <a:p>
            <a:pPr algn="ctr"/>
            <a:r>
              <a:rPr lang="ru-RU" sz="1100" b="1" dirty="0">
                <a:solidFill>
                  <a:schemeClr val="bg1"/>
                </a:solidFill>
                <a:latin typeface="Arial"/>
                <a:ea typeface="ＭＳ Ｐゴシック"/>
                <a:cs typeface="Arial"/>
              </a:rPr>
              <a:t>СТРАТЕГИЧЕСКЙ</a:t>
            </a:r>
            <a:br>
              <a:rPr lang="ru-RU" sz="1100" b="1" dirty="0">
                <a:solidFill>
                  <a:schemeClr val="bg1"/>
                </a:solidFill>
                <a:latin typeface="Arial"/>
                <a:ea typeface="ＭＳ Ｐゴシック"/>
                <a:cs typeface="Arial"/>
              </a:rPr>
            </a:br>
            <a:r>
              <a:rPr lang="ru-RU" sz="1100" b="1" dirty="0">
                <a:solidFill>
                  <a:schemeClr val="bg1"/>
                </a:solidFill>
                <a:latin typeface="Arial"/>
                <a:ea typeface="ＭＳ Ｐゴシック"/>
                <a:cs typeface="Arial"/>
              </a:rPr>
              <a:t>ПРИОРИТЕТ</a:t>
            </a:r>
            <a:r>
              <a:rPr lang="de-DE" sz="1100" b="1" dirty="0">
                <a:solidFill>
                  <a:schemeClr val="bg1"/>
                </a:solidFill>
                <a:latin typeface="Arial"/>
                <a:ea typeface="ＭＳ Ｐゴシック"/>
                <a:cs typeface="Arial"/>
              </a:rPr>
              <a:t> 3 </a:t>
            </a:r>
            <a:endParaRPr lang="de-DE" sz="1100" b="1" dirty="0">
              <a:solidFill>
                <a:schemeClr val="bg1"/>
              </a:solidFill>
              <a:cs typeface="Arial"/>
            </a:endParaRPr>
          </a:p>
        </p:txBody>
      </p:sp>
      <p:graphicFrame>
        <p:nvGraphicFramePr>
          <p:cNvPr id="6" name="Table 10">
            <a:extLst>
              <a:ext uri="{FF2B5EF4-FFF2-40B4-BE49-F238E27FC236}">
                <a16:creationId xmlns:a16="http://schemas.microsoft.com/office/drawing/2014/main" id="{1012726B-3B0C-4FEB-8626-1059C8ADDDE2}"/>
              </a:ext>
            </a:extLst>
          </p:cNvPr>
          <p:cNvGraphicFramePr>
            <a:graphicFrameLocks noGrp="1"/>
          </p:cNvGraphicFramePr>
          <p:nvPr>
            <p:extLst>
              <p:ext uri="{D42A27DB-BD31-4B8C-83A1-F6EECF244321}">
                <p14:modId xmlns:p14="http://schemas.microsoft.com/office/powerpoint/2010/main" val="64616831"/>
              </p:ext>
            </p:extLst>
          </p:nvPr>
        </p:nvGraphicFramePr>
        <p:xfrm>
          <a:off x="5570149" y="1806045"/>
          <a:ext cx="3443222" cy="4731209"/>
        </p:xfrm>
        <a:graphic>
          <a:graphicData uri="http://schemas.openxmlformats.org/drawingml/2006/table">
            <a:tbl>
              <a:tblPr firstRow="1" bandRow="1">
                <a:tableStyleId>{72833802-FEF1-4C79-8D5D-14CF1EAF98D9}</a:tableStyleId>
              </a:tblPr>
              <a:tblGrid>
                <a:gridCol w="3443222">
                  <a:extLst>
                    <a:ext uri="{9D8B030D-6E8A-4147-A177-3AD203B41FA5}">
                      <a16:colId xmlns:a16="http://schemas.microsoft.com/office/drawing/2014/main" val="4343247"/>
                    </a:ext>
                  </a:extLst>
                </a:gridCol>
              </a:tblGrid>
              <a:tr h="524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u="none" strike="noStrike" kern="1200" noProof="0" dirty="0">
                          <a:solidFill>
                            <a:schemeClr val="tx1"/>
                          </a:solidFill>
                          <a:latin typeface="+mn-lt"/>
                          <a:ea typeface="+mn-ea"/>
                          <a:cs typeface="+mn-cs"/>
                        </a:rPr>
                        <a:t>Увеличение глобальных инвестиций в сфере ВИЧ до</a:t>
                      </a:r>
                      <a:r>
                        <a:rPr lang="en-US" sz="1200" b="0" u="none" strike="noStrike" kern="1200" noProof="0" dirty="0">
                          <a:solidFill>
                            <a:schemeClr val="tx1"/>
                          </a:solidFill>
                          <a:latin typeface="+mn-lt"/>
                          <a:ea typeface="+mn-ea"/>
                          <a:cs typeface="+mn-cs"/>
                        </a:rPr>
                        <a:t> US$ 28.5 </a:t>
                      </a:r>
                      <a:r>
                        <a:rPr lang="ru-RU" sz="1200" b="0" u="none" strike="noStrike" kern="1200" noProof="0" dirty="0">
                          <a:solidFill>
                            <a:schemeClr val="tx1"/>
                          </a:solidFill>
                          <a:latin typeface="+mn-lt"/>
                          <a:ea typeface="+mn-ea"/>
                          <a:cs typeface="+mn-cs"/>
                        </a:rPr>
                        <a:t>млрд ежегодно к </a:t>
                      </a:r>
                      <a:r>
                        <a:rPr lang="en-US" sz="1200" b="0" u="none" strike="noStrike" kern="1200" noProof="0" dirty="0">
                          <a:solidFill>
                            <a:schemeClr val="tx1"/>
                          </a:solidFill>
                          <a:latin typeface="+mn-lt"/>
                          <a:ea typeface="+mn-ea"/>
                          <a:cs typeface="+mn-cs"/>
                        </a:rPr>
                        <a:t> 2025. </a:t>
                      </a:r>
                      <a:endParaRPr lang="en-US" sz="1200" b="0" u="none" strike="noStrike" kern="1200" dirty="0">
                        <a:solidFill>
                          <a:schemeClr val="tx1"/>
                        </a:solidFill>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1782636918"/>
                  </a:ext>
                </a:extLst>
              </a:tr>
              <a:tr h="722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u="none" strike="noStrike" kern="1200" noProof="0" dirty="0">
                          <a:solidFill>
                            <a:schemeClr val="tx1"/>
                          </a:solidFill>
                          <a:latin typeface="+mn-lt"/>
                          <a:ea typeface="+mn-ea"/>
                          <a:cs typeface="+mn-cs"/>
                        </a:rPr>
                        <a:t>45% людей, живущих с ВИЧ, подверженных риску заражения или пострадавших от него, имеют доступ к одному или нескольким пособиям социальной защиты.</a:t>
                      </a:r>
                      <a:r>
                        <a:rPr lang="en-US" sz="1200" u="none" strike="noStrike" kern="1200" noProof="0" dirty="0">
                          <a:solidFill>
                            <a:schemeClr val="tx1"/>
                          </a:solidFill>
                          <a:latin typeface="+mn-lt"/>
                          <a:ea typeface="+mn-ea"/>
                          <a:cs typeface="+mn-cs"/>
                        </a:rPr>
                        <a:t> </a:t>
                      </a:r>
                      <a:endParaRPr lang="en-US" sz="1200" u="none" strike="noStrike" kern="1200" dirty="0">
                        <a:solidFill>
                          <a:schemeClr val="tx1"/>
                        </a:solidFill>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624649591"/>
                  </a:ext>
                </a:extLst>
              </a:tr>
              <a:tr h="867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u="none" strike="noStrike" kern="1200" noProof="0" dirty="0">
                          <a:solidFill>
                            <a:schemeClr val="tx1"/>
                          </a:solidFill>
                          <a:latin typeface="+mn-lt"/>
                          <a:ea typeface="+mn-ea"/>
                          <a:cs typeface="+mn-cs"/>
                        </a:rPr>
                        <a:t>95% людей, находящихся в условиях гуманитарной ситуации и подверженных риску заражения ВИЧ, используют соответствующие, приоритетные, ориентированные на нужды людей и эффективные варианты комбинированной профилактики.</a:t>
                      </a:r>
                      <a:endParaRPr lang="en-US" sz="1200" u="none" strike="noStrike" kern="1200" dirty="0">
                        <a:solidFill>
                          <a:schemeClr val="tx1"/>
                        </a:solidFill>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2207349488"/>
                  </a:ext>
                </a:extLst>
              </a:tr>
              <a:tr h="1059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u="none" strike="noStrike" kern="1200" noProof="0" dirty="0">
                          <a:solidFill>
                            <a:schemeClr val="tx1"/>
                          </a:solidFill>
                          <a:latin typeface="+mn-lt"/>
                          <a:ea typeface="+mn-ea"/>
                          <a:cs typeface="+mn-cs"/>
                        </a:rPr>
                        <a:t>90% людей в гуманитарных ситуациях имеют доступ к интегрированным услугам по лечению туберкулеза, гепатита С и ВИЧ в дополнение к программам по борьбе с гендерным насилием (включая насилие со стороны интимного партнера)</a:t>
                      </a:r>
                      <a:endParaRPr lang="en-US" sz="1200" u="none" strike="noStrike" kern="1200" noProof="0" dirty="0">
                        <a:solidFill>
                          <a:schemeClr val="tx1"/>
                        </a:solidFill>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3428024325"/>
                  </a:ext>
                </a:extLst>
              </a:tr>
              <a:tr h="867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u="none" strike="noStrike" kern="1200" noProof="0" dirty="0">
                          <a:solidFill>
                            <a:schemeClr val="tx1"/>
                          </a:solidFill>
                          <a:latin typeface="+mn-lt"/>
                          <a:ea typeface="+mn-ea"/>
                          <a:cs typeface="+mn-cs"/>
                        </a:rPr>
                        <a:t>95% людей, живущих с ВИЧ, подверженных риску заражения или затронутых ВИЧ, лучше защищены от чрезвычайных ситуаций в области здравоохранения и пандемий, включая COVID-19.</a:t>
                      </a:r>
                      <a:r>
                        <a:rPr lang="en-US" sz="1200" u="none" strike="noStrike" kern="1200" noProof="0" dirty="0">
                          <a:solidFill>
                            <a:schemeClr val="tx1"/>
                          </a:solidFill>
                          <a:latin typeface="+mn-lt"/>
                          <a:ea typeface="+mn-ea"/>
                          <a:cs typeface="+mn-cs"/>
                        </a:rPr>
                        <a:t>.</a:t>
                      </a:r>
                      <a:endParaRPr lang="en-US" sz="1200" u="none" strike="noStrike" kern="1200" dirty="0">
                        <a:solidFill>
                          <a:schemeClr val="tx1"/>
                        </a:solidFill>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306369519"/>
                  </a:ext>
                </a:extLst>
              </a:tr>
            </a:tbl>
          </a:graphicData>
        </a:graphic>
      </p:graphicFrame>
      <p:sp>
        <p:nvSpPr>
          <p:cNvPr id="9" name="Textfeld 4">
            <a:extLst>
              <a:ext uri="{FF2B5EF4-FFF2-40B4-BE49-F238E27FC236}">
                <a16:creationId xmlns:a16="http://schemas.microsoft.com/office/drawing/2014/main" id="{0A740483-BE99-4ECA-8F6A-65AFF26D39DC}"/>
              </a:ext>
            </a:extLst>
          </p:cNvPr>
          <p:cNvSpPr txBox="1"/>
          <p:nvPr/>
        </p:nvSpPr>
        <p:spPr>
          <a:xfrm>
            <a:off x="281154" y="773850"/>
            <a:ext cx="1697902" cy="1246495"/>
          </a:xfrm>
          <a:prstGeom prst="rect">
            <a:avLst/>
          </a:prstGeom>
          <a:noFill/>
        </p:spPr>
        <p:txBody>
          <a:bodyPr wrap="square" rtlCol="0">
            <a:spAutoFit/>
          </a:bodyPr>
          <a:lstStyle/>
          <a:p>
            <a:pPr algn="ctr"/>
            <a:r>
              <a:rPr lang="ru-RU" sz="750" b="1">
                <a:solidFill>
                  <a:schemeClr val="bg1"/>
                </a:solidFill>
              </a:rPr>
              <a:t>Обеспечить все необходимые ресурсы и поддержку эффективных ответных мер в сфере ВИЧ, их интеграцию в системы здравоохранения, социальной защиты,</a:t>
            </a:r>
          </a:p>
          <a:p>
            <a:pPr algn="ctr"/>
            <a:r>
              <a:rPr lang="ru-RU" sz="750" b="1">
                <a:solidFill>
                  <a:schemeClr val="bg1"/>
                </a:solidFill>
              </a:rPr>
              <a:t>реагирования в гуманитарных ситуациях и противопандемических ответных мер</a:t>
            </a:r>
            <a:endParaRPr lang="ru-RU" sz="750" b="1" dirty="0">
              <a:solidFill>
                <a:schemeClr val="bg1"/>
              </a:solidFill>
            </a:endParaRPr>
          </a:p>
        </p:txBody>
      </p:sp>
      <p:sp>
        <p:nvSpPr>
          <p:cNvPr id="8" name="Rechteck 7">
            <a:extLst>
              <a:ext uri="{FF2B5EF4-FFF2-40B4-BE49-F238E27FC236}">
                <a16:creationId xmlns:a16="http://schemas.microsoft.com/office/drawing/2014/main" id="{617C2F73-E361-44D4-AD1F-708957D42C82}"/>
              </a:ext>
            </a:extLst>
          </p:cNvPr>
          <p:cNvSpPr/>
          <p:nvPr/>
        </p:nvSpPr>
        <p:spPr>
          <a:xfrm>
            <a:off x="6436465" y="1470258"/>
            <a:ext cx="2576906" cy="335589"/>
          </a:xfrm>
          <a:prstGeom prst="rect">
            <a:avLst/>
          </a:prstGeom>
          <a:solidFill>
            <a:srgbClr val="E6E9EC"/>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sz="1400" b="1" dirty="0">
                <a:solidFill>
                  <a:srgbClr val="000000"/>
                </a:solidFill>
                <a:latin typeface="Calibri"/>
                <a:ea typeface="Calibri" panose="020F0502020204030204" pitchFamily="34" charset="0"/>
                <a:cs typeface="Arial"/>
              </a:rPr>
              <a:t>ЗАДАЧИ ВЫСОКОГ О УРОВНЯ</a:t>
            </a:r>
            <a:endParaRPr lang="en-GB" sz="1400" b="1" dirty="0">
              <a:solidFill>
                <a:srgbClr val="000000"/>
              </a:solidFill>
              <a:latin typeface="Calibri"/>
              <a:ea typeface="Calibri" panose="020F0502020204030204" pitchFamily="34" charset="0"/>
              <a:cs typeface="Arial"/>
            </a:endParaRPr>
          </a:p>
        </p:txBody>
      </p:sp>
      <p:graphicFrame>
        <p:nvGraphicFramePr>
          <p:cNvPr id="10" name="Tabelle 9"/>
          <p:cNvGraphicFramePr>
            <a:graphicFrameLocks noGrp="1"/>
          </p:cNvGraphicFramePr>
          <p:nvPr>
            <p:extLst>
              <p:ext uri="{D42A27DB-BD31-4B8C-83A1-F6EECF244321}">
                <p14:modId xmlns:p14="http://schemas.microsoft.com/office/powerpoint/2010/main" val="648788086"/>
              </p:ext>
            </p:extLst>
          </p:nvPr>
        </p:nvGraphicFramePr>
        <p:xfrm>
          <a:off x="393405" y="1805847"/>
          <a:ext cx="5176743" cy="4399413"/>
        </p:xfrm>
        <a:graphic>
          <a:graphicData uri="http://schemas.openxmlformats.org/drawingml/2006/table">
            <a:tbl>
              <a:tblPr firstRow="1" bandRow="1">
                <a:tableStyleId>{2D5ABB26-0587-4C30-8999-92F81FD0307C}</a:tableStyleId>
              </a:tblPr>
              <a:tblGrid>
                <a:gridCol w="5176743">
                  <a:extLst>
                    <a:ext uri="{9D8B030D-6E8A-4147-A177-3AD203B41FA5}">
                      <a16:colId xmlns:a16="http://schemas.microsoft.com/office/drawing/2014/main" val="20000"/>
                    </a:ext>
                  </a:extLst>
                </a:gridCol>
              </a:tblGrid>
              <a:tr h="376053">
                <a:tc>
                  <a:txBody>
                    <a:bodyPr/>
                    <a:lstStyle/>
                    <a:p>
                      <a:r>
                        <a:rPr lang="ru-RU" sz="1800" b="1" dirty="0">
                          <a:solidFill>
                            <a:srgbClr val="FF0000"/>
                          </a:solidFill>
                        </a:rPr>
                        <a:t>ОБЛАСТИ РЕЗУЛЬТАТОВ</a:t>
                      </a:r>
                      <a:endParaRPr lang="en-GB" sz="1800" b="1" dirty="0">
                        <a:solidFill>
                          <a:srgbClr val="FF0000"/>
                        </a:solidFill>
                      </a:endParaRPr>
                    </a:p>
                  </a:txBody>
                  <a:tcPr>
                    <a:solidFill>
                      <a:schemeClr val="bg1">
                        <a:lumMod val="95000"/>
                      </a:schemeClr>
                    </a:solidFill>
                  </a:tcPr>
                </a:tc>
                <a:extLst>
                  <a:ext uri="{0D108BD9-81ED-4DB2-BD59-A6C34878D82A}">
                    <a16:rowId xmlns:a16="http://schemas.microsoft.com/office/drawing/2014/main" val="10000"/>
                  </a:ext>
                </a:extLst>
              </a:tr>
              <a:tr h="698460">
                <a:tc>
                  <a:txBody>
                    <a:bodyPr/>
                    <a:lstStyle/>
                    <a:p>
                      <a:pPr marL="0" indent="0">
                        <a:buNone/>
                      </a:pPr>
                      <a:r>
                        <a:rPr lang="ru-RU" sz="1600" b="1" dirty="0">
                          <a:solidFill>
                            <a:srgbClr val="FF0000"/>
                          </a:solidFill>
                        </a:rPr>
                        <a:t>ОР 8</a:t>
                      </a:r>
                      <a:r>
                        <a:rPr lang="ru-RU" sz="1600" b="0" dirty="0">
                          <a:solidFill>
                            <a:srgbClr val="FF0000"/>
                          </a:solidFill>
                        </a:rPr>
                        <a:t>: </a:t>
                      </a:r>
                      <a:r>
                        <a:rPr lang="ru-RU" sz="1600" b="0" dirty="0">
                          <a:solidFill>
                            <a:schemeClr val="tx1"/>
                          </a:solidFill>
                        </a:rPr>
                        <a:t>Меры противодействия ВИЧ </a:t>
                      </a:r>
                      <a:r>
                        <a:rPr lang="ru-RU" sz="1600" b="1" dirty="0">
                          <a:solidFill>
                            <a:schemeClr val="tx1"/>
                          </a:solidFill>
                        </a:rPr>
                        <a:t>полноценно финансируются и эффективно реализуются </a:t>
                      </a:r>
                      <a:r>
                        <a:rPr lang="ru-RU" sz="1600" b="0" dirty="0">
                          <a:solidFill>
                            <a:schemeClr val="tx1"/>
                          </a:solidFill>
                        </a:rPr>
                        <a:t>для выполнения целевых показателей к 2025 году</a:t>
                      </a:r>
                    </a:p>
                    <a:p>
                      <a:pPr marL="0" indent="0">
                        <a:buNone/>
                      </a:pPr>
                      <a:r>
                        <a:rPr lang="ru-RU" sz="1600" b="1" dirty="0">
                          <a:solidFill>
                            <a:srgbClr val="FF0000"/>
                          </a:solidFill>
                        </a:rPr>
                        <a:t>ОР 9</a:t>
                      </a:r>
                      <a:r>
                        <a:rPr lang="ru-RU" sz="1600" b="0" dirty="0">
                          <a:solidFill>
                            <a:schemeClr val="tx1"/>
                          </a:solidFill>
                        </a:rPr>
                        <a:t>: </a:t>
                      </a:r>
                      <a:r>
                        <a:rPr lang="ru-RU" sz="1600" b="1" dirty="0">
                          <a:solidFill>
                            <a:schemeClr val="tx1"/>
                          </a:solidFill>
                        </a:rPr>
                        <a:t>Системы здравоохранения и социальной защиты помогают обеспечить благополучие, средства к существованию и формирование благоприятной среды для людей,</a:t>
                      </a:r>
                      <a:r>
                        <a:rPr lang="ru-RU" sz="1600" b="0" dirty="0">
                          <a:solidFill>
                            <a:schemeClr val="tx1"/>
                          </a:solidFill>
                        </a:rPr>
                        <a:t> живущих с ВИЧ, подверженных риску или затронутых ВИЧ, чтобы сократить неравенство и дать им возможность жить нормальной, благополучной жизнью</a:t>
                      </a:r>
                    </a:p>
                    <a:p>
                      <a:pPr marL="0" indent="0">
                        <a:buNone/>
                      </a:pPr>
                      <a:r>
                        <a:rPr lang="ru-RU" sz="1600" b="1" dirty="0">
                          <a:solidFill>
                            <a:srgbClr val="FF0000"/>
                          </a:solidFill>
                        </a:rPr>
                        <a:t>ОР 10</a:t>
                      </a:r>
                      <a:r>
                        <a:rPr lang="ru-RU" sz="1600" b="0" dirty="0">
                          <a:solidFill>
                            <a:schemeClr val="tx1"/>
                          </a:solidFill>
                        </a:rPr>
                        <a:t>: Полностью подготовленные и жизнеспособные ответные меры для противодействия ВИЧ обеспечивают защиту людям, живущим с ВИЧ, подверженным риску или затронутым ВИЧ, </a:t>
                      </a:r>
                      <a:r>
                        <a:rPr lang="ru-RU" sz="1600" b="1" dirty="0">
                          <a:solidFill>
                            <a:schemeClr val="tx1"/>
                          </a:solidFill>
                        </a:rPr>
                        <a:t>в гуманитарных ситуациях, от негативных последствий нынешних и будущих пандемий</a:t>
                      </a:r>
                      <a:r>
                        <a:rPr lang="ru-RU" sz="1600" b="0" dirty="0">
                          <a:solidFill>
                            <a:schemeClr val="tx1"/>
                          </a:solidFill>
                        </a:rPr>
                        <a:t>, а также от других ударов и критических ситуаций</a:t>
                      </a:r>
                      <a:r>
                        <a:rPr lang="ru-RU" sz="1800" b="0" dirty="0">
                          <a:solidFill>
                            <a:schemeClr val="tx1"/>
                          </a:solidFill>
                        </a:rPr>
                        <a:t>. </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6756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bwMode="auto">
          <a:xfrm>
            <a:off x="58245" y="208146"/>
            <a:ext cx="20320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ru-RU" altLang="en-US" sz="1800" b="1" dirty="0">
                <a:solidFill>
                  <a:schemeClr val="accent2"/>
                </a:solidFill>
                <a:latin typeface="Arial"/>
                <a:ea typeface="ＭＳ Ｐゴシック"/>
                <a:cs typeface="Arial"/>
              </a:rPr>
              <a:t>5 Универсальные направления деятельности</a:t>
            </a:r>
            <a:endParaRPr lang="en-US" sz="1800" b="1" dirty="0">
              <a:solidFill>
                <a:schemeClr val="accent2"/>
              </a:solidFill>
            </a:endParaRPr>
          </a:p>
        </p:txBody>
      </p:sp>
      <p:sp>
        <p:nvSpPr>
          <p:cNvPr id="54" name="Rectángulo 15"/>
          <p:cNvSpPr/>
          <p:nvPr/>
        </p:nvSpPr>
        <p:spPr bwMode="auto">
          <a:xfrm>
            <a:off x="858780" y="2214393"/>
            <a:ext cx="2295160" cy="1446265"/>
          </a:xfrm>
          <a:prstGeom prst="rect">
            <a:avLst/>
          </a:prstGeom>
          <a:solidFill>
            <a:schemeClr val="bg1">
              <a:lumMod val="85000"/>
            </a:schemeClr>
          </a:solidFill>
          <a:ln>
            <a:noFill/>
          </a:ln>
        </p:spPr>
        <p:txBody>
          <a:bodyPr lIns="252000" tIns="0" rIns="252000" bIns="0" rtlCol="0" anchor="ctr"/>
          <a:lstStyle/>
          <a:p>
            <a:endParaRPr lang="es-ES" sz="1400" dirty="0">
              <a:solidFill>
                <a:schemeClr val="tx1">
                  <a:lumMod val="75000"/>
                  <a:lumOff val="25000"/>
                </a:schemeClr>
              </a:solidFill>
              <a:latin typeface="Calibri"/>
              <a:cs typeface="Calibri"/>
            </a:endParaRPr>
          </a:p>
        </p:txBody>
      </p:sp>
      <p:sp>
        <p:nvSpPr>
          <p:cNvPr id="55" name="Rectángulo 15"/>
          <p:cNvSpPr/>
          <p:nvPr/>
        </p:nvSpPr>
        <p:spPr bwMode="auto">
          <a:xfrm>
            <a:off x="858780" y="1741769"/>
            <a:ext cx="2295160" cy="512967"/>
          </a:xfrm>
          <a:prstGeom prst="rect">
            <a:avLst/>
          </a:prstGeom>
          <a:solidFill>
            <a:schemeClr val="accent1"/>
          </a:solidFill>
          <a:ln>
            <a:noFill/>
          </a:ln>
        </p:spPr>
        <p:txBody>
          <a:bodyPr lIns="252000" tIns="0" rIns="252000" bIns="0" rtlCol="0" anchor="ctr"/>
          <a:lstStyle/>
          <a:p>
            <a:pPr algn="r"/>
            <a:r>
              <a:rPr lang="ru-RU" sz="1200" b="1" dirty="0">
                <a:solidFill>
                  <a:srgbClr val="FFFFFF"/>
                </a:solidFill>
                <a:latin typeface="+mj-lt"/>
                <a:cs typeface="Arial" panose="020B0604020202020204" pitchFamily="34" charset="0"/>
              </a:rPr>
              <a:t>Лидерство</a:t>
            </a:r>
            <a:r>
              <a:rPr lang="en-GB" sz="1200" b="1" dirty="0">
                <a:solidFill>
                  <a:srgbClr val="FFFFFF"/>
                </a:solidFill>
                <a:latin typeface="+mj-lt"/>
                <a:cs typeface="Arial" panose="020B0604020202020204" pitchFamily="34" charset="0"/>
              </a:rPr>
              <a:t>, </a:t>
            </a:r>
            <a:r>
              <a:rPr lang="ru-RU" sz="1200" b="1" dirty="0">
                <a:solidFill>
                  <a:srgbClr val="FFFFFF"/>
                </a:solidFill>
                <a:latin typeface="+mj-lt"/>
                <a:cs typeface="Arial" panose="020B0604020202020204" pitchFamily="34" charset="0"/>
              </a:rPr>
              <a:t>национальная ответственность </a:t>
            </a:r>
            <a:r>
              <a:rPr lang="en-GB" sz="1200" b="1" dirty="0">
                <a:solidFill>
                  <a:srgbClr val="FFFFFF"/>
                </a:solidFill>
                <a:latin typeface="+mj-lt"/>
                <a:cs typeface="Arial" panose="020B0604020202020204" pitchFamily="34" charset="0"/>
              </a:rPr>
              <a:t> </a:t>
            </a:r>
            <a:r>
              <a:rPr lang="ru-RU" sz="1200" b="1" dirty="0">
                <a:solidFill>
                  <a:srgbClr val="FFFFFF"/>
                </a:solidFill>
                <a:latin typeface="+mj-lt"/>
                <a:cs typeface="Arial" panose="020B0604020202020204" pitchFamily="34" charset="0"/>
              </a:rPr>
              <a:t>и </a:t>
            </a:r>
            <a:r>
              <a:rPr lang="ru-RU" sz="1200" b="1" dirty="0" err="1">
                <a:solidFill>
                  <a:srgbClr val="FFFFFF"/>
                </a:solidFill>
                <a:latin typeface="+mj-lt"/>
                <a:cs typeface="Arial" panose="020B0604020202020204" pitchFamily="34" charset="0"/>
              </a:rPr>
              <a:t>адвокация</a:t>
            </a:r>
            <a:endParaRPr lang="en-GB" sz="1200" b="1" dirty="0">
              <a:solidFill>
                <a:srgbClr val="FFFFFF"/>
              </a:solidFill>
              <a:latin typeface="+mj-lt"/>
              <a:cs typeface="Arial" panose="020B0604020202020204" pitchFamily="34" charset="0"/>
            </a:endParaRPr>
          </a:p>
        </p:txBody>
      </p:sp>
      <p:sp>
        <p:nvSpPr>
          <p:cNvPr id="56" name="12 Rectángulo"/>
          <p:cNvSpPr/>
          <p:nvPr/>
        </p:nvSpPr>
        <p:spPr>
          <a:xfrm>
            <a:off x="707230" y="2296009"/>
            <a:ext cx="2529919" cy="1384995"/>
          </a:xfrm>
          <a:prstGeom prst="rect">
            <a:avLst/>
          </a:prstGeom>
        </p:spPr>
        <p:txBody>
          <a:bodyPr wrap="square">
            <a:spAutoFit/>
          </a:bodyPr>
          <a:lstStyle/>
          <a:p>
            <a:pPr algn="ctr"/>
            <a:r>
              <a:rPr lang="en-GB" sz="1200" b="1" dirty="0">
                <a:solidFill>
                  <a:schemeClr val="tx1">
                    <a:lumMod val="75000"/>
                    <a:lumOff val="25000"/>
                  </a:schemeClr>
                </a:solidFill>
                <a:latin typeface="Calibri"/>
                <a:cs typeface="Calibri"/>
              </a:rPr>
              <a:t> </a:t>
            </a:r>
            <a:r>
              <a:rPr lang="ru-RU" sz="1200" b="1" dirty="0">
                <a:solidFill>
                  <a:schemeClr val="tx1">
                    <a:lumMod val="75000"/>
                    <a:lumOff val="25000"/>
                  </a:schemeClr>
                </a:solidFill>
                <a:latin typeface="Calibri"/>
                <a:cs typeface="Calibri"/>
              </a:rPr>
              <a:t>лидеры на всех уровнях должны подтвердить политическую приверженность, обеспечить устойчивое взаимодействие с ключевыми и разнообразными заинтересованными сторонами и стимулировать их действия.</a:t>
            </a:r>
            <a:endParaRPr lang="en-US" sz="1200" b="1" dirty="0">
              <a:solidFill>
                <a:schemeClr val="tx1">
                  <a:lumMod val="75000"/>
                  <a:lumOff val="25000"/>
                </a:schemeClr>
              </a:solidFill>
              <a:latin typeface="Calibri"/>
              <a:cs typeface="Calibri"/>
            </a:endParaRPr>
          </a:p>
        </p:txBody>
      </p:sp>
      <p:sp>
        <p:nvSpPr>
          <p:cNvPr id="58" name="Oval 34"/>
          <p:cNvSpPr/>
          <p:nvPr/>
        </p:nvSpPr>
        <p:spPr>
          <a:xfrm>
            <a:off x="327916" y="1600199"/>
            <a:ext cx="746344" cy="715507"/>
          </a:xfrm>
          <a:prstGeom prst="ellipse">
            <a:avLst/>
          </a:prstGeom>
          <a:solidFill>
            <a:schemeClr val="accent1"/>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12 Rectángulo"/>
          <p:cNvSpPr/>
          <p:nvPr/>
        </p:nvSpPr>
        <p:spPr>
          <a:xfrm>
            <a:off x="56831" y="1656514"/>
            <a:ext cx="1288512" cy="475566"/>
          </a:xfrm>
          <a:prstGeom prst="rect">
            <a:avLst/>
          </a:prstGeom>
        </p:spPr>
        <p:txBody>
          <a:bodyPr wrap="square" anchor="ctr">
            <a:spAutoFit/>
          </a:bodyPr>
          <a:lstStyle/>
          <a:p>
            <a:pPr algn="ctr">
              <a:lnSpc>
                <a:spcPct val="120000"/>
              </a:lnSpc>
            </a:pPr>
            <a:r>
              <a:rPr lang="en-US" sz="3200" b="1" dirty="0">
                <a:solidFill>
                  <a:srgbClr val="FFFFFF"/>
                </a:solidFill>
                <a:latin typeface="Calibri"/>
                <a:cs typeface="Calibri"/>
              </a:rPr>
              <a:t>01</a:t>
            </a:r>
            <a:endParaRPr lang="en-US" sz="3200" b="1" dirty="0">
              <a:solidFill>
                <a:schemeClr val="bg1"/>
              </a:solidFill>
              <a:latin typeface="Calibri"/>
              <a:cs typeface="Calibri"/>
            </a:endParaRPr>
          </a:p>
        </p:txBody>
      </p:sp>
      <p:sp>
        <p:nvSpPr>
          <p:cNvPr id="43" name="Rectángulo 15"/>
          <p:cNvSpPr/>
          <p:nvPr/>
        </p:nvSpPr>
        <p:spPr bwMode="auto">
          <a:xfrm>
            <a:off x="3469326" y="2214393"/>
            <a:ext cx="2295160" cy="1446265"/>
          </a:xfrm>
          <a:prstGeom prst="rect">
            <a:avLst/>
          </a:prstGeom>
          <a:solidFill>
            <a:schemeClr val="bg1">
              <a:lumMod val="85000"/>
            </a:schemeClr>
          </a:solidFill>
          <a:ln>
            <a:noFill/>
          </a:ln>
        </p:spPr>
        <p:txBody>
          <a:bodyPr lIns="252000" tIns="0" rIns="252000" bIns="0" rtlCol="0" anchor="ctr"/>
          <a:lstStyle/>
          <a:p>
            <a:endParaRPr lang="es-ES" sz="1400" dirty="0">
              <a:solidFill>
                <a:schemeClr val="bg1"/>
              </a:solidFill>
              <a:latin typeface="Calibri"/>
              <a:cs typeface="Calibri"/>
            </a:endParaRPr>
          </a:p>
        </p:txBody>
      </p:sp>
      <p:sp>
        <p:nvSpPr>
          <p:cNvPr id="44" name="Rectángulo 15"/>
          <p:cNvSpPr/>
          <p:nvPr/>
        </p:nvSpPr>
        <p:spPr bwMode="auto">
          <a:xfrm>
            <a:off x="3556921" y="1727498"/>
            <a:ext cx="2295160" cy="512967"/>
          </a:xfrm>
          <a:prstGeom prst="rect">
            <a:avLst/>
          </a:prstGeom>
          <a:solidFill>
            <a:schemeClr val="accent2"/>
          </a:solidFill>
          <a:ln>
            <a:noFill/>
          </a:ln>
        </p:spPr>
        <p:txBody>
          <a:bodyPr lIns="252000" tIns="0" rIns="252000" bIns="0" rtlCol="0" anchor="ctr"/>
          <a:lstStyle/>
          <a:p>
            <a:pPr algn="r"/>
            <a:r>
              <a:rPr lang="ru-RU" sz="1200" b="1" dirty="0">
                <a:solidFill>
                  <a:srgbClr val="FFFFFF"/>
                </a:solidFill>
                <a:latin typeface="+mj-lt"/>
                <a:cs typeface="Arial" panose="020B0604020202020204" pitchFamily="34" charset="0"/>
              </a:rPr>
              <a:t>Партнерство</a:t>
            </a:r>
            <a:r>
              <a:rPr lang="en-US" sz="1200" b="1" dirty="0">
                <a:solidFill>
                  <a:srgbClr val="FFFFFF"/>
                </a:solidFill>
                <a:latin typeface="+mj-lt"/>
                <a:cs typeface="Arial" panose="020B0604020202020204" pitchFamily="34" charset="0"/>
              </a:rPr>
              <a:t>, </a:t>
            </a:r>
            <a:r>
              <a:rPr lang="ru-RU" sz="1200" b="1" dirty="0" err="1">
                <a:solidFill>
                  <a:srgbClr val="FFFFFF"/>
                </a:solidFill>
                <a:latin typeface="+mj-lt"/>
                <a:cs typeface="Arial" panose="020B0604020202020204" pitchFamily="34" charset="0"/>
              </a:rPr>
              <a:t>многосекторальность</a:t>
            </a:r>
            <a:r>
              <a:rPr lang="ru-RU" sz="1200" b="1" dirty="0">
                <a:solidFill>
                  <a:srgbClr val="FFFFFF"/>
                </a:solidFill>
                <a:latin typeface="+mj-lt"/>
                <a:cs typeface="Arial" panose="020B0604020202020204" pitchFamily="34" charset="0"/>
              </a:rPr>
              <a:t> и сотрудничество</a:t>
            </a:r>
            <a:endParaRPr lang="en-US" sz="1200" b="1" dirty="0">
              <a:solidFill>
                <a:srgbClr val="FFFFFF"/>
              </a:solidFill>
              <a:latin typeface="+mj-lt"/>
              <a:cs typeface="Arial" panose="020B0604020202020204" pitchFamily="34" charset="0"/>
            </a:endParaRPr>
          </a:p>
        </p:txBody>
      </p:sp>
      <p:sp>
        <p:nvSpPr>
          <p:cNvPr id="45" name="12 Rectángulo"/>
          <p:cNvSpPr/>
          <p:nvPr/>
        </p:nvSpPr>
        <p:spPr>
          <a:xfrm>
            <a:off x="3364136" y="2278704"/>
            <a:ext cx="2499470" cy="1384995"/>
          </a:xfrm>
          <a:prstGeom prst="rect">
            <a:avLst/>
          </a:prstGeom>
        </p:spPr>
        <p:txBody>
          <a:bodyPr wrap="square">
            <a:spAutoFit/>
          </a:bodyPr>
          <a:lstStyle/>
          <a:p>
            <a:pPr algn="ctr"/>
            <a:r>
              <a:rPr lang="en-GB" sz="1200" b="1" dirty="0">
                <a:solidFill>
                  <a:schemeClr val="tx1">
                    <a:lumMod val="75000"/>
                    <a:lumOff val="25000"/>
                  </a:schemeClr>
                </a:solidFill>
                <a:latin typeface="Calibri"/>
                <a:cs typeface="Calibri"/>
              </a:rPr>
              <a:t> </a:t>
            </a:r>
            <a:r>
              <a:rPr lang="ru-RU" sz="1200" b="1" dirty="0">
                <a:solidFill>
                  <a:schemeClr val="tx1">
                    <a:lumMod val="75000"/>
                    <a:lumOff val="25000"/>
                  </a:schemeClr>
                </a:solidFill>
                <a:latin typeface="Calibri"/>
                <a:cs typeface="Calibri"/>
              </a:rPr>
              <a:t>партнеры на всех уровнях должны согласовывать стратегические процессы и расширять стратегическое сотрудничество, чтобы в полной мере использовать и объединять вклады в искоренение СПИДа.</a:t>
            </a:r>
            <a:endParaRPr lang="en-US" sz="1200" b="1" dirty="0">
              <a:solidFill>
                <a:schemeClr val="tx1">
                  <a:lumMod val="75000"/>
                  <a:lumOff val="25000"/>
                </a:schemeClr>
              </a:solidFill>
              <a:latin typeface="Calibri"/>
              <a:cs typeface="Calibri"/>
            </a:endParaRPr>
          </a:p>
        </p:txBody>
      </p:sp>
      <p:sp>
        <p:nvSpPr>
          <p:cNvPr id="52" name="Oval 41"/>
          <p:cNvSpPr/>
          <p:nvPr/>
        </p:nvSpPr>
        <p:spPr>
          <a:xfrm>
            <a:off x="3201984" y="1616313"/>
            <a:ext cx="746344" cy="715507"/>
          </a:xfrm>
          <a:prstGeom prst="ellipse">
            <a:avLst/>
          </a:prstGeom>
          <a:solidFill>
            <a:schemeClr val="accent2"/>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12 Rectángulo"/>
          <p:cNvSpPr/>
          <p:nvPr/>
        </p:nvSpPr>
        <p:spPr>
          <a:xfrm>
            <a:off x="2930899" y="1663183"/>
            <a:ext cx="1288512" cy="507795"/>
          </a:xfrm>
          <a:prstGeom prst="rect">
            <a:avLst/>
          </a:prstGeom>
        </p:spPr>
        <p:txBody>
          <a:bodyPr wrap="square" anchor="ctr">
            <a:spAutoFit/>
          </a:bodyPr>
          <a:lstStyle/>
          <a:p>
            <a:pPr algn="ctr">
              <a:lnSpc>
                <a:spcPct val="120000"/>
              </a:lnSpc>
            </a:pPr>
            <a:r>
              <a:rPr lang="en-US" sz="3200" b="1" dirty="0">
                <a:solidFill>
                  <a:srgbClr val="FFFFFF"/>
                </a:solidFill>
                <a:latin typeface="Calibri"/>
                <a:cs typeface="Calibri"/>
              </a:rPr>
              <a:t>02</a:t>
            </a:r>
            <a:endParaRPr lang="en-US" sz="3200" b="1" dirty="0">
              <a:solidFill>
                <a:schemeClr val="bg1"/>
              </a:solidFill>
              <a:latin typeface="Calibri"/>
              <a:cs typeface="Calibri"/>
            </a:endParaRPr>
          </a:p>
        </p:txBody>
      </p:sp>
      <p:sp>
        <p:nvSpPr>
          <p:cNvPr id="36" name="Rectángulo 15"/>
          <p:cNvSpPr/>
          <p:nvPr/>
        </p:nvSpPr>
        <p:spPr bwMode="auto">
          <a:xfrm>
            <a:off x="6079870" y="2214393"/>
            <a:ext cx="2295160" cy="1446265"/>
          </a:xfrm>
          <a:prstGeom prst="rect">
            <a:avLst/>
          </a:prstGeom>
          <a:solidFill>
            <a:schemeClr val="bg1">
              <a:lumMod val="85000"/>
            </a:schemeClr>
          </a:solidFill>
          <a:ln>
            <a:noFill/>
          </a:ln>
        </p:spPr>
        <p:txBody>
          <a:bodyPr lIns="252000" tIns="0" rIns="252000" bIns="0" rtlCol="0" anchor="ctr"/>
          <a:lstStyle/>
          <a:p>
            <a:endParaRPr lang="es-ES" sz="1400" dirty="0">
              <a:solidFill>
                <a:schemeClr val="bg1"/>
              </a:solidFill>
              <a:latin typeface="Calibri"/>
              <a:cs typeface="Calibri"/>
            </a:endParaRPr>
          </a:p>
        </p:txBody>
      </p:sp>
      <p:sp>
        <p:nvSpPr>
          <p:cNvPr id="37" name="Rectángulo 15"/>
          <p:cNvSpPr/>
          <p:nvPr/>
        </p:nvSpPr>
        <p:spPr bwMode="auto">
          <a:xfrm>
            <a:off x="6079870" y="1741769"/>
            <a:ext cx="2295160" cy="512967"/>
          </a:xfrm>
          <a:prstGeom prst="rect">
            <a:avLst/>
          </a:prstGeom>
          <a:solidFill>
            <a:schemeClr val="accent6">
              <a:lumMod val="75000"/>
            </a:schemeClr>
          </a:solidFill>
          <a:ln>
            <a:noFill/>
          </a:ln>
        </p:spPr>
        <p:txBody>
          <a:bodyPr lIns="252000" tIns="0" rIns="252000" bIns="0" rtlCol="0" anchor="ctr"/>
          <a:lstStyle/>
          <a:p>
            <a:pPr algn="r"/>
            <a:r>
              <a:rPr lang="ru-RU" sz="1200" b="1" dirty="0">
                <a:solidFill>
                  <a:srgbClr val="FFFFFF"/>
                </a:solidFill>
                <a:latin typeface="Calibri"/>
                <a:cs typeface="Calibri"/>
              </a:rPr>
              <a:t>Данные, наука, исследования и инновации</a:t>
            </a:r>
            <a:endParaRPr lang="en-GB" sz="1200" b="1" dirty="0">
              <a:solidFill>
                <a:srgbClr val="FFFFFF"/>
              </a:solidFill>
              <a:latin typeface="Calibri"/>
              <a:cs typeface="Calibri"/>
            </a:endParaRPr>
          </a:p>
        </p:txBody>
      </p:sp>
      <p:sp>
        <p:nvSpPr>
          <p:cNvPr id="39" name="12 Rectángulo"/>
          <p:cNvSpPr/>
          <p:nvPr/>
        </p:nvSpPr>
        <p:spPr>
          <a:xfrm>
            <a:off x="6059260" y="2276092"/>
            <a:ext cx="2377509" cy="1384995"/>
          </a:xfrm>
          <a:prstGeom prst="rect">
            <a:avLst/>
          </a:prstGeom>
        </p:spPr>
        <p:txBody>
          <a:bodyPr wrap="square">
            <a:spAutoFit/>
          </a:bodyPr>
          <a:lstStyle/>
          <a:p>
            <a:pPr algn="ctr"/>
            <a:r>
              <a:rPr lang="ru-RU" sz="1200" b="1" dirty="0">
                <a:solidFill>
                  <a:schemeClr val="tx1">
                    <a:lumMod val="75000"/>
                    <a:lumOff val="25000"/>
                  </a:schemeClr>
                </a:solidFill>
                <a:latin typeface="Calibri"/>
                <a:cs typeface="Calibri"/>
              </a:rPr>
              <a:t>данные, наука, исследования и инновации важны во всех областях Стратегии для информирования, руководства и сокращения неравенства, связанного с ВИЧ, и ускорения развития.</a:t>
            </a:r>
            <a:endParaRPr lang="en-GB" sz="1200" b="1" dirty="0">
              <a:solidFill>
                <a:schemeClr val="tx1">
                  <a:lumMod val="75000"/>
                  <a:lumOff val="25000"/>
                </a:schemeClr>
              </a:solidFill>
              <a:latin typeface="Calibri"/>
              <a:cs typeface="Calibri"/>
            </a:endParaRPr>
          </a:p>
        </p:txBody>
      </p:sp>
      <p:sp>
        <p:nvSpPr>
          <p:cNvPr id="41" name="Oval 47"/>
          <p:cNvSpPr/>
          <p:nvPr/>
        </p:nvSpPr>
        <p:spPr>
          <a:xfrm>
            <a:off x="5812528" y="1593625"/>
            <a:ext cx="746344" cy="715507"/>
          </a:xfrm>
          <a:prstGeom prst="ellipse">
            <a:avLst/>
          </a:prstGeom>
          <a:solidFill>
            <a:schemeClr val="accent6">
              <a:lumMod val="75000"/>
            </a:schemeClr>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12 Rectángulo"/>
          <p:cNvSpPr/>
          <p:nvPr/>
        </p:nvSpPr>
        <p:spPr>
          <a:xfrm>
            <a:off x="5553800" y="1677566"/>
            <a:ext cx="1288512" cy="507795"/>
          </a:xfrm>
          <a:prstGeom prst="rect">
            <a:avLst/>
          </a:prstGeom>
        </p:spPr>
        <p:txBody>
          <a:bodyPr wrap="square" anchor="ctr">
            <a:spAutoFit/>
          </a:bodyPr>
          <a:lstStyle/>
          <a:p>
            <a:pPr algn="ctr">
              <a:lnSpc>
                <a:spcPct val="120000"/>
              </a:lnSpc>
            </a:pPr>
            <a:r>
              <a:rPr lang="en-US" sz="3200" b="1" dirty="0">
                <a:solidFill>
                  <a:srgbClr val="FFFFFF"/>
                </a:solidFill>
                <a:latin typeface="Calibri"/>
                <a:cs typeface="Calibri"/>
              </a:rPr>
              <a:t>03</a:t>
            </a:r>
            <a:endParaRPr lang="en-US" sz="3200" b="1" dirty="0">
              <a:solidFill>
                <a:schemeClr val="bg1"/>
              </a:solidFill>
              <a:latin typeface="Calibri"/>
              <a:cs typeface="Calibri"/>
            </a:endParaRPr>
          </a:p>
        </p:txBody>
      </p:sp>
      <p:sp>
        <p:nvSpPr>
          <p:cNvPr id="70" name="Rectángulo 15"/>
          <p:cNvSpPr/>
          <p:nvPr/>
        </p:nvSpPr>
        <p:spPr bwMode="auto">
          <a:xfrm>
            <a:off x="4852446" y="4527560"/>
            <a:ext cx="2462754" cy="1518769"/>
          </a:xfrm>
          <a:prstGeom prst="rect">
            <a:avLst/>
          </a:prstGeom>
          <a:solidFill>
            <a:schemeClr val="bg1">
              <a:lumMod val="85000"/>
            </a:schemeClr>
          </a:solidFill>
          <a:ln>
            <a:noFill/>
          </a:ln>
        </p:spPr>
        <p:txBody>
          <a:bodyPr lIns="252000" tIns="0" rIns="252000" bIns="0" rtlCol="0" anchor="ctr"/>
          <a:lstStyle/>
          <a:p>
            <a:endParaRPr lang="es-ES" sz="1400" b="1" dirty="0">
              <a:solidFill>
                <a:schemeClr val="bg1"/>
              </a:solidFill>
              <a:latin typeface="Calibri"/>
              <a:cs typeface="Calibri"/>
            </a:endParaRPr>
          </a:p>
        </p:txBody>
      </p:sp>
      <p:sp>
        <p:nvSpPr>
          <p:cNvPr id="71" name="Rectángulo 15"/>
          <p:cNvSpPr/>
          <p:nvPr/>
        </p:nvSpPr>
        <p:spPr bwMode="auto">
          <a:xfrm>
            <a:off x="4827884" y="4018412"/>
            <a:ext cx="2462754" cy="512967"/>
          </a:xfrm>
          <a:prstGeom prst="rect">
            <a:avLst/>
          </a:prstGeom>
          <a:solidFill>
            <a:schemeClr val="tx1">
              <a:lumMod val="50000"/>
              <a:lumOff val="50000"/>
            </a:schemeClr>
          </a:solidFill>
          <a:ln>
            <a:noFill/>
          </a:ln>
        </p:spPr>
        <p:txBody>
          <a:bodyPr lIns="252000" tIns="0" rIns="252000" bIns="0" rtlCol="0" anchor="ctr"/>
          <a:lstStyle/>
          <a:p>
            <a:pPr algn="r"/>
            <a:r>
              <a:rPr lang="ru-RU" sz="1200" b="1">
                <a:solidFill>
                  <a:schemeClr val="bg1"/>
                </a:solidFill>
                <a:latin typeface="+mj-lt"/>
              </a:rPr>
              <a:t>Города, урбанизация и населенные пункты</a:t>
            </a:r>
            <a:endParaRPr lang="en-GB" sz="1200" b="1" dirty="0">
              <a:solidFill>
                <a:schemeClr val="bg1"/>
              </a:solidFill>
              <a:latin typeface="+mj-lt"/>
            </a:endParaRPr>
          </a:p>
        </p:txBody>
      </p:sp>
      <p:sp>
        <p:nvSpPr>
          <p:cNvPr id="72" name="12 Rectángulo"/>
          <p:cNvSpPr/>
          <p:nvPr/>
        </p:nvSpPr>
        <p:spPr>
          <a:xfrm>
            <a:off x="4804256" y="4537985"/>
            <a:ext cx="2551228" cy="1384995"/>
          </a:xfrm>
          <a:prstGeom prst="rect">
            <a:avLst/>
          </a:prstGeom>
        </p:spPr>
        <p:txBody>
          <a:bodyPr wrap="square">
            <a:spAutoFit/>
          </a:bodyPr>
          <a:lstStyle/>
          <a:p>
            <a:pPr algn="ctr"/>
            <a:r>
              <a:rPr lang="ru-RU" sz="1200" b="1" dirty="0">
                <a:solidFill>
                  <a:schemeClr val="tx1">
                    <a:lumMod val="75000"/>
                    <a:lumOff val="25000"/>
                  </a:schemeClr>
                </a:solidFill>
                <a:latin typeface="Calibri"/>
                <a:cs typeface="Calibri"/>
              </a:rPr>
              <a:t>города и населенные пункты как центры экономического роста, образования, инноваций, позитивных социальных изменений и устойчивого развития для устранения программных пробелов в противодействии ВИЧ</a:t>
            </a:r>
            <a:endParaRPr lang="en-US" sz="1200" b="1" dirty="0">
              <a:solidFill>
                <a:schemeClr val="tx1">
                  <a:lumMod val="75000"/>
                  <a:lumOff val="25000"/>
                </a:schemeClr>
              </a:solidFill>
              <a:latin typeface="Calibri"/>
              <a:cs typeface="Calibri"/>
            </a:endParaRPr>
          </a:p>
        </p:txBody>
      </p:sp>
      <p:sp>
        <p:nvSpPr>
          <p:cNvPr id="75" name="Oval 47"/>
          <p:cNvSpPr/>
          <p:nvPr/>
        </p:nvSpPr>
        <p:spPr>
          <a:xfrm>
            <a:off x="4596997" y="3838996"/>
            <a:ext cx="746344" cy="715507"/>
          </a:xfrm>
          <a:prstGeom prst="ellipse">
            <a:avLst/>
          </a:prstGeom>
          <a:solidFill>
            <a:schemeClr val="tx1">
              <a:lumMod val="50000"/>
              <a:lumOff val="50000"/>
            </a:schemeClr>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12 Rectángulo"/>
          <p:cNvSpPr/>
          <p:nvPr/>
        </p:nvSpPr>
        <p:spPr>
          <a:xfrm>
            <a:off x="4326377" y="3822847"/>
            <a:ext cx="1288512" cy="683264"/>
          </a:xfrm>
          <a:prstGeom prst="rect">
            <a:avLst/>
          </a:prstGeom>
        </p:spPr>
        <p:txBody>
          <a:bodyPr wrap="square" anchor="ctr">
            <a:spAutoFit/>
          </a:bodyPr>
          <a:lstStyle/>
          <a:p>
            <a:pPr algn="ctr">
              <a:lnSpc>
                <a:spcPct val="120000"/>
              </a:lnSpc>
            </a:pPr>
            <a:r>
              <a:rPr lang="en-US" sz="3200" b="1" dirty="0">
                <a:solidFill>
                  <a:srgbClr val="FFFFFF"/>
                </a:solidFill>
                <a:latin typeface="Calibri"/>
                <a:cs typeface="Calibri"/>
              </a:rPr>
              <a:t>05</a:t>
            </a:r>
            <a:endParaRPr lang="en-US" sz="3200" b="1" dirty="0">
              <a:solidFill>
                <a:schemeClr val="bg1"/>
              </a:solidFill>
              <a:latin typeface="Calibri"/>
              <a:cs typeface="Calibri"/>
            </a:endParaRPr>
          </a:p>
        </p:txBody>
      </p:sp>
      <p:sp>
        <p:nvSpPr>
          <p:cNvPr id="78" name="Rectángulo 15"/>
          <p:cNvSpPr/>
          <p:nvPr/>
        </p:nvSpPr>
        <p:spPr bwMode="auto">
          <a:xfrm>
            <a:off x="2173167" y="4600064"/>
            <a:ext cx="2295160" cy="1446265"/>
          </a:xfrm>
          <a:prstGeom prst="rect">
            <a:avLst/>
          </a:prstGeom>
          <a:solidFill>
            <a:schemeClr val="bg1">
              <a:lumMod val="85000"/>
            </a:schemeClr>
          </a:solidFill>
          <a:ln>
            <a:noFill/>
          </a:ln>
        </p:spPr>
        <p:txBody>
          <a:bodyPr lIns="252000" tIns="0" rIns="252000" bIns="0" rtlCol="0" anchor="ctr"/>
          <a:lstStyle/>
          <a:p>
            <a:endParaRPr lang="es-ES" sz="1400" b="1" dirty="0">
              <a:solidFill>
                <a:schemeClr val="bg1"/>
              </a:solidFill>
              <a:latin typeface="Calibri"/>
              <a:cs typeface="Calibri"/>
            </a:endParaRPr>
          </a:p>
        </p:txBody>
      </p:sp>
      <p:sp>
        <p:nvSpPr>
          <p:cNvPr id="79" name="Rectángulo 15"/>
          <p:cNvSpPr/>
          <p:nvPr/>
        </p:nvSpPr>
        <p:spPr bwMode="auto">
          <a:xfrm>
            <a:off x="2173167" y="4018412"/>
            <a:ext cx="2295160" cy="585471"/>
          </a:xfrm>
          <a:prstGeom prst="rect">
            <a:avLst/>
          </a:prstGeom>
          <a:solidFill>
            <a:schemeClr val="accent3">
              <a:lumMod val="75000"/>
            </a:schemeClr>
          </a:solidFill>
          <a:ln>
            <a:noFill/>
          </a:ln>
        </p:spPr>
        <p:txBody>
          <a:bodyPr lIns="252000" tIns="0" rIns="252000" bIns="0" rtlCol="0" anchor="ctr"/>
          <a:lstStyle/>
          <a:p>
            <a:pPr algn="r"/>
            <a:r>
              <a:rPr lang="ru-RU" sz="1200" b="1" dirty="0">
                <a:solidFill>
                  <a:srgbClr val="FFFFFF"/>
                </a:solidFill>
                <a:latin typeface="+mj-lt"/>
                <a:cs typeface="Arial" panose="020B0604020202020204" pitchFamily="34" charset="0"/>
              </a:rPr>
              <a:t>Стигма, дискриминация, права человека, гендерное равенство</a:t>
            </a:r>
            <a:endParaRPr lang="en-GB" sz="1200" b="1" dirty="0">
              <a:solidFill>
                <a:srgbClr val="FFFFFF"/>
              </a:solidFill>
              <a:latin typeface="+mj-lt"/>
              <a:cs typeface="Arial" panose="020B0604020202020204" pitchFamily="34" charset="0"/>
            </a:endParaRPr>
          </a:p>
        </p:txBody>
      </p:sp>
      <p:sp>
        <p:nvSpPr>
          <p:cNvPr id="80" name="12 Rectángulo"/>
          <p:cNvSpPr/>
          <p:nvPr/>
        </p:nvSpPr>
        <p:spPr>
          <a:xfrm>
            <a:off x="1994669" y="4593152"/>
            <a:ext cx="2641197" cy="1384995"/>
          </a:xfrm>
          <a:prstGeom prst="rect">
            <a:avLst/>
          </a:prstGeom>
        </p:spPr>
        <p:txBody>
          <a:bodyPr wrap="square">
            <a:spAutoFit/>
          </a:bodyPr>
          <a:lstStyle/>
          <a:p>
            <a:pPr algn="ctr"/>
            <a:r>
              <a:rPr lang="ru-RU" sz="1200" b="1" dirty="0">
                <a:solidFill>
                  <a:schemeClr val="tx1">
                    <a:lumMod val="75000"/>
                    <a:lumOff val="25000"/>
                  </a:schemeClr>
                </a:solidFill>
                <a:latin typeface="Calibri"/>
                <a:cs typeface="Calibri"/>
              </a:rPr>
              <a:t>права человека </a:t>
            </a:r>
          </a:p>
          <a:p>
            <a:pPr algn="ctr"/>
            <a:r>
              <a:rPr lang="ru-RU" sz="1200" b="1" dirty="0">
                <a:solidFill>
                  <a:schemeClr val="tx1">
                    <a:lumMod val="75000"/>
                    <a:lumOff val="25000"/>
                  </a:schemeClr>
                </a:solidFill>
                <a:latin typeface="Calibri"/>
                <a:cs typeface="Calibri"/>
              </a:rPr>
              <a:t>барьеры гендерного неравенства, которые замедляют прогресс в противодействии ВИЧ и оставляют позади ключевые и приоритетные группы населения, должны быть устранены и преодолены</a:t>
            </a:r>
            <a:endParaRPr lang="en-US" sz="1200" b="1" dirty="0">
              <a:solidFill>
                <a:schemeClr val="tx1">
                  <a:lumMod val="75000"/>
                  <a:lumOff val="25000"/>
                </a:schemeClr>
              </a:solidFill>
              <a:latin typeface="Calibri"/>
              <a:cs typeface="Calibri"/>
            </a:endParaRPr>
          </a:p>
        </p:txBody>
      </p:sp>
      <p:sp>
        <p:nvSpPr>
          <p:cNvPr id="82" name="Oval 47"/>
          <p:cNvSpPr/>
          <p:nvPr/>
        </p:nvSpPr>
        <p:spPr>
          <a:xfrm>
            <a:off x="1660961" y="3887681"/>
            <a:ext cx="746344" cy="715507"/>
          </a:xfrm>
          <a:prstGeom prst="ellipse">
            <a:avLst/>
          </a:prstGeom>
          <a:solidFill>
            <a:schemeClr val="accent3">
              <a:lumMod val="75000"/>
            </a:schemeClr>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12 Rectángulo"/>
          <p:cNvSpPr/>
          <p:nvPr/>
        </p:nvSpPr>
        <p:spPr>
          <a:xfrm>
            <a:off x="1377984" y="3846818"/>
            <a:ext cx="1288512" cy="683264"/>
          </a:xfrm>
          <a:prstGeom prst="rect">
            <a:avLst/>
          </a:prstGeom>
        </p:spPr>
        <p:txBody>
          <a:bodyPr wrap="square" anchor="ctr">
            <a:spAutoFit/>
          </a:bodyPr>
          <a:lstStyle/>
          <a:p>
            <a:pPr algn="ctr">
              <a:lnSpc>
                <a:spcPct val="120000"/>
              </a:lnSpc>
            </a:pPr>
            <a:r>
              <a:rPr lang="en-US" sz="3200" b="1" dirty="0">
                <a:solidFill>
                  <a:srgbClr val="FFFFFF"/>
                </a:solidFill>
                <a:latin typeface="Calibri"/>
                <a:cs typeface="Calibri"/>
              </a:rPr>
              <a:t>04</a:t>
            </a:r>
            <a:endParaRPr lang="en-US" sz="3200" b="1" dirty="0">
              <a:solidFill>
                <a:schemeClr val="bg1"/>
              </a:solidFill>
              <a:latin typeface="Calibri"/>
              <a:cs typeface="Calibri"/>
            </a:endParaRPr>
          </a:p>
        </p:txBody>
      </p:sp>
      <p:sp>
        <p:nvSpPr>
          <p:cNvPr id="29" name="TextBox 28">
            <a:extLst>
              <a:ext uri="{FF2B5EF4-FFF2-40B4-BE49-F238E27FC236}">
                <a16:creationId xmlns:a16="http://schemas.microsoft.com/office/drawing/2014/main" id="{C1F64657-4A38-4914-8AD2-FEC5003D0F58}"/>
              </a:ext>
            </a:extLst>
          </p:cNvPr>
          <p:cNvSpPr txBox="1"/>
          <p:nvPr/>
        </p:nvSpPr>
        <p:spPr>
          <a:xfrm>
            <a:off x="2007550" y="101532"/>
            <a:ext cx="7092500" cy="1446550"/>
          </a:xfrm>
          <a:prstGeom prst="rect">
            <a:avLst/>
          </a:prstGeom>
          <a:solidFill>
            <a:schemeClr val="tx2">
              <a:lumMod val="20000"/>
              <a:lumOff val="80000"/>
            </a:schemeClr>
          </a:solidFill>
        </p:spPr>
        <p:txBody>
          <a:bodyPr wrap="square">
            <a:spAutoFit/>
          </a:bodyPr>
          <a:lstStyle/>
          <a:p>
            <a:pPr algn="just"/>
            <a:r>
              <a:rPr lang="ru-RU" sz="1100" dirty="0"/>
              <a:t>Включая национальные правительства, Объединенную программу ЮНЭЙДС и другие соответствующие агентства и программы ООН, региональные и субрегиональные организации, людей, живущих с ВИЧ, подверженных риску и затронутых ВИЧ, ключевые группы населения, политических и общественных лидеров, парламентариев, сотрудников органов юстиции и правоохранительных органов, сообщества , семьи, религиозные организации, ученые, медицинские работники, доноры, благотворительное сообщество, рабочая сила, частный сектор, СМИ и гражданское общество, включая женские и общественные организации, феминистские группы, молодежные организации, ключевые группы населения организации, национальные правозащитные учреждения и правозащитники.</a:t>
            </a:r>
            <a:endParaRPr lang="en-CH" sz="1100" dirty="0"/>
          </a:p>
        </p:txBody>
      </p:sp>
      <p:sp>
        <p:nvSpPr>
          <p:cNvPr id="2" name="Arrow: Right 1">
            <a:extLst>
              <a:ext uri="{FF2B5EF4-FFF2-40B4-BE49-F238E27FC236}">
                <a16:creationId xmlns:a16="http://schemas.microsoft.com/office/drawing/2014/main" id="{78FC8AAB-C8E9-4497-9CAD-664B88BE72D3}"/>
              </a:ext>
            </a:extLst>
          </p:cNvPr>
          <p:cNvSpPr/>
          <p:nvPr/>
        </p:nvSpPr>
        <p:spPr>
          <a:xfrm rot="16200000">
            <a:off x="4544405" y="1173632"/>
            <a:ext cx="320193" cy="791366"/>
          </a:xfrm>
          <a:prstGeom prst="rightArrow">
            <a:avLst/>
          </a:prstGeom>
          <a:solidFill>
            <a:srgbClr val="F15B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14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or: Elbow 14">
            <a:extLst>
              <a:ext uri="{FF2B5EF4-FFF2-40B4-BE49-F238E27FC236}">
                <a16:creationId xmlns:a16="http://schemas.microsoft.com/office/drawing/2014/main" id="{D2634ED3-2E1E-4531-905C-B0F583009584}"/>
              </a:ext>
            </a:extLst>
          </p:cNvPr>
          <p:cNvCxnSpPr/>
          <p:nvPr/>
        </p:nvCxnSpPr>
        <p:spPr>
          <a:xfrm flipH="1">
            <a:off x="7151492" y="4033103"/>
            <a:ext cx="1337093" cy="931653"/>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F236AA8E-CA89-441F-AA0F-94A6D622D48A}"/>
              </a:ext>
            </a:extLst>
          </p:cNvPr>
          <p:cNvCxnSpPr/>
          <p:nvPr/>
        </p:nvCxnSpPr>
        <p:spPr>
          <a:xfrm>
            <a:off x="521553" y="4036876"/>
            <a:ext cx="1155939" cy="854015"/>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txBox="1">
            <a:spLocks/>
          </p:cNvSpPr>
          <p:nvPr/>
        </p:nvSpPr>
        <p:spPr bwMode="auto">
          <a:xfrm>
            <a:off x="356492" y="457358"/>
            <a:ext cx="92512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en-US" sz="2000" b="1" dirty="0">
                <a:solidFill>
                  <a:schemeClr val="accent2"/>
                </a:solidFill>
                <a:latin typeface="Arial" panose="020B0604020202020204" pitchFamily="34" charset="0"/>
                <a:cs typeface="Arial" panose="020B0604020202020204" pitchFamily="34" charset="0"/>
              </a:rPr>
              <a:t>Влияние достижения целей и обязательств стратегии </a:t>
            </a:r>
            <a:endParaRPr lang="en-US" altLang="en-US" sz="2000" b="1" dirty="0">
              <a:solidFill>
                <a:schemeClr val="accent2"/>
              </a:solidFill>
              <a:latin typeface="Arial" panose="020B0604020202020204" pitchFamily="34" charset="0"/>
              <a:cs typeface="Arial" panose="020B0604020202020204" pitchFamily="34" charset="0"/>
            </a:endParaRPr>
          </a:p>
        </p:txBody>
      </p:sp>
      <p:pic>
        <p:nvPicPr>
          <p:cNvPr id="3" name="Picture 4">
            <a:extLst>
              <a:ext uri="{FF2B5EF4-FFF2-40B4-BE49-F238E27FC236}">
                <a16:creationId xmlns:a16="http://schemas.microsoft.com/office/drawing/2014/main" id="{AD2F0407-8A33-462B-AA6B-BD50B4B37EB4}"/>
              </a:ext>
            </a:extLst>
          </p:cNvPr>
          <p:cNvPicPr>
            <a:picLocks noChangeAspect="1"/>
          </p:cNvPicPr>
          <p:nvPr/>
        </p:nvPicPr>
        <p:blipFill>
          <a:blip r:embed="rId3"/>
          <a:stretch>
            <a:fillRect/>
          </a:stretch>
        </p:blipFill>
        <p:spPr>
          <a:xfrm>
            <a:off x="366967" y="1826988"/>
            <a:ext cx="3985404" cy="2396721"/>
          </a:xfrm>
          <a:prstGeom prst="rect">
            <a:avLst/>
          </a:prstGeom>
        </p:spPr>
      </p:pic>
      <p:pic>
        <p:nvPicPr>
          <p:cNvPr id="5" name="Picture 6">
            <a:extLst>
              <a:ext uri="{FF2B5EF4-FFF2-40B4-BE49-F238E27FC236}">
                <a16:creationId xmlns:a16="http://schemas.microsoft.com/office/drawing/2014/main" id="{33D6128B-7282-4980-93E3-599BB104DFDF}"/>
              </a:ext>
            </a:extLst>
          </p:cNvPr>
          <p:cNvPicPr>
            <a:picLocks noChangeAspect="1"/>
          </p:cNvPicPr>
          <p:nvPr/>
        </p:nvPicPr>
        <p:blipFill>
          <a:blip r:embed="rId4"/>
          <a:stretch>
            <a:fillRect/>
          </a:stretch>
        </p:blipFill>
        <p:spPr>
          <a:xfrm>
            <a:off x="4637043" y="1872113"/>
            <a:ext cx="3985404" cy="2306471"/>
          </a:xfrm>
          <a:prstGeom prst="rect">
            <a:avLst/>
          </a:prstGeom>
        </p:spPr>
      </p:pic>
      <p:sp>
        <p:nvSpPr>
          <p:cNvPr id="7" name="TextBox 6">
            <a:extLst>
              <a:ext uri="{FF2B5EF4-FFF2-40B4-BE49-F238E27FC236}">
                <a16:creationId xmlns:a16="http://schemas.microsoft.com/office/drawing/2014/main" id="{BA688197-6167-42EB-91F5-55C9D37C5A46}"/>
              </a:ext>
            </a:extLst>
          </p:cNvPr>
          <p:cNvSpPr txBox="1"/>
          <p:nvPr/>
        </p:nvSpPr>
        <p:spPr>
          <a:xfrm>
            <a:off x="806915" y="1110471"/>
            <a:ext cx="31055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1200" dirty="0">
                <a:latin typeface="Arial"/>
                <a:ea typeface="ＭＳ Ｐゴシック"/>
                <a:cs typeface="Arial"/>
              </a:rPr>
              <a:t>Достижение целей к 2025 году сократит число новых случаев инфицирования ВИЧ до менее 370000 к 2025 году.</a:t>
            </a:r>
            <a:endParaRPr lang="en-US" sz="1200" b="1" dirty="0">
              <a:ea typeface="ＭＳ Ｐゴシック"/>
              <a:cs typeface="Arial"/>
            </a:endParaRPr>
          </a:p>
        </p:txBody>
      </p:sp>
      <p:sp>
        <p:nvSpPr>
          <p:cNvPr id="13" name="TextBox 12">
            <a:extLst>
              <a:ext uri="{FF2B5EF4-FFF2-40B4-BE49-F238E27FC236}">
                <a16:creationId xmlns:a16="http://schemas.microsoft.com/office/drawing/2014/main" id="{8A2F26B2-CFFA-4833-8E84-0B6F0F31CD7B}"/>
              </a:ext>
            </a:extLst>
          </p:cNvPr>
          <p:cNvSpPr txBox="1"/>
          <p:nvPr/>
        </p:nvSpPr>
        <p:spPr>
          <a:xfrm>
            <a:off x="4982100" y="1110471"/>
            <a:ext cx="31917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1200" b="1" dirty="0">
                <a:cs typeface="Arial"/>
              </a:rPr>
              <a:t>Достижение целевых показателей к 2025 году сократит количество смертей от СПИДа до менее 250 000 в 2025 году.</a:t>
            </a:r>
            <a:endParaRPr lang="en-US" sz="1200" b="1" dirty="0">
              <a:cs typeface="Arial"/>
            </a:endParaRPr>
          </a:p>
        </p:txBody>
      </p:sp>
      <p:sp>
        <p:nvSpPr>
          <p:cNvPr id="9" name="TextBox 8">
            <a:extLst>
              <a:ext uri="{FF2B5EF4-FFF2-40B4-BE49-F238E27FC236}">
                <a16:creationId xmlns:a16="http://schemas.microsoft.com/office/drawing/2014/main" id="{D7A4F428-467D-465B-AA98-5B6FE40E3A14}"/>
              </a:ext>
            </a:extLst>
          </p:cNvPr>
          <p:cNvSpPr txBox="1"/>
          <p:nvPr/>
        </p:nvSpPr>
        <p:spPr>
          <a:xfrm>
            <a:off x="1681266" y="4502164"/>
            <a:ext cx="5469145" cy="784830"/>
          </a:xfrm>
          <a:prstGeom prst="rect">
            <a:avLst/>
          </a:prstGeom>
          <a:noFill/>
          <a:ln>
            <a:solidFill>
              <a:schemeClr val="accent2"/>
            </a:solid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dirty="0">
                <a:latin typeface="Arial"/>
                <a:ea typeface="ＭＳ Ｐゴシック"/>
                <a:cs typeface="Arial"/>
              </a:rPr>
              <a:t>This degree of success in the HIV response will put the international community firmly on-track to end the AIDS epidemic in all settings and for all populations by 2030</a:t>
            </a:r>
            <a:endParaRPr lang="en-US" sz="1500" dirty="0">
              <a:ea typeface="ＭＳ Ｐゴシック"/>
              <a:cs typeface="Arial"/>
            </a:endParaRPr>
          </a:p>
        </p:txBody>
      </p:sp>
      <p:sp>
        <p:nvSpPr>
          <p:cNvPr id="10" name="Rectangle: Rounded Corners 9">
            <a:extLst>
              <a:ext uri="{FF2B5EF4-FFF2-40B4-BE49-F238E27FC236}">
                <a16:creationId xmlns:a16="http://schemas.microsoft.com/office/drawing/2014/main" id="{B9420F22-A611-4F41-842C-8CE0448CE34E}"/>
              </a:ext>
            </a:extLst>
          </p:cNvPr>
          <p:cNvSpPr/>
          <p:nvPr/>
        </p:nvSpPr>
        <p:spPr>
          <a:xfrm>
            <a:off x="276264" y="1066285"/>
            <a:ext cx="8591472" cy="4608920"/>
          </a:xfrm>
          <a:prstGeom prst="roundRect">
            <a:avLst/>
          </a:prstGeom>
          <a:solidFill>
            <a:schemeClr val="bg2">
              <a:lumMod val="20000"/>
              <a:lumOff val="80000"/>
              <a:alpha val="2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451432736"/>
      </p:ext>
    </p:extLst>
  </p:cSld>
  <p:clrMapOvr>
    <a:masterClrMapping/>
  </p:clrMapOvr>
</p:sld>
</file>

<file path=ppt/theme/theme1.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ac9f81e-1f9d-4ea7-8f84-9e4f34ccb2bd">
      <UserInfo>
        <DisplayName>LYAN, Olga</DisplayName>
        <AccountId>113</AccountId>
        <AccountType/>
      </UserInfo>
      <UserInfo>
        <DisplayName>BOONTO, Krittayawan</DisplayName>
        <AccountId>12</AccountId>
        <AccountType/>
      </UserInfo>
      <UserInfo>
        <DisplayName>SALDANHA, Vinay</DisplayName>
        <AccountId>111</AccountId>
        <AccountType/>
      </UserInfo>
    </SharedWithUsers>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BE393CDF496324688654A245A73B8D0" ma:contentTypeVersion="7" ma:contentTypeDescription="Create a new document." ma:contentTypeScope="" ma:versionID="275b4c302bbceeea8f59c832222df01d">
  <xsd:schema xmlns:xsd="http://www.w3.org/2001/XMLSchema" xmlns:xs="http://www.w3.org/2001/XMLSchema" xmlns:p="http://schemas.microsoft.com/office/2006/metadata/properties" xmlns:ns2="d44587ae-91b6-46ad-829b-47fb13c736f3" xmlns:ns3="6ac9f81e-1f9d-4ea7-8f84-9e4f34ccb2bd" targetNamespace="http://schemas.microsoft.com/office/2006/metadata/properties" ma:root="true" ma:fieldsID="8d5c2530b10011b7769928b499ef096a" ns2:_="" ns3:_="">
    <xsd:import namespace="d44587ae-91b6-46ad-829b-47fb13c736f3"/>
    <xsd:import namespace="6ac9f81e-1f9d-4ea7-8f84-9e4f34ccb2b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4587ae-91b6-46ad-829b-47fb13c736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c9f81e-1f9d-4ea7-8f84-9e4f34ccb2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6EED02-D15F-4A45-BEDE-FD23C8CF62F0}">
  <ds:schemaRefs>
    <ds:schemaRef ds:uri="6ac9f81e-1f9d-4ea7-8f84-9e4f34ccb2bd"/>
    <ds:schemaRef ds:uri="http://purl.org/dc/elements/1.1/"/>
    <ds:schemaRef ds:uri="http://purl.org/dc/terms/"/>
    <ds:schemaRef ds:uri="http://schemas.microsoft.com/office/2006/documentManagement/types"/>
    <ds:schemaRef ds:uri="d44587ae-91b6-46ad-829b-47fb13c736f3"/>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8596C96-0087-429C-83CD-A9F8B0AB8F09}">
  <ds:schemaRefs>
    <ds:schemaRef ds:uri="http://schemas.microsoft.com/office/2006/metadata/longProperties"/>
  </ds:schemaRefs>
</ds:datastoreItem>
</file>

<file path=customXml/itemProps3.xml><?xml version="1.0" encoding="utf-8"?>
<ds:datastoreItem xmlns:ds="http://schemas.openxmlformats.org/officeDocument/2006/customXml" ds:itemID="{F214524F-1321-4E99-A36D-CDAEE4645940}">
  <ds:schemaRefs>
    <ds:schemaRef ds:uri="http://schemas.microsoft.com/sharepoint/v3/contenttype/forms"/>
  </ds:schemaRefs>
</ds:datastoreItem>
</file>

<file path=customXml/itemProps4.xml><?xml version="1.0" encoding="utf-8"?>
<ds:datastoreItem xmlns:ds="http://schemas.openxmlformats.org/officeDocument/2006/customXml" ds:itemID="{9C446B87-0D74-48F2-B09A-11D30316E1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4587ae-91b6-46ad-829b-47fb13c736f3"/>
    <ds:schemaRef ds:uri="6ac9f81e-1f9d-4ea7-8f84-9e4f34ccb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1187</TotalTime>
  <Words>3092</Words>
  <Application>Microsoft Office PowerPoint</Application>
  <PresentationFormat>On-screen Show (4:3)</PresentationFormat>
  <Paragraphs>143</Paragraphs>
  <Slides>10</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Arial</vt:lpstr>
      <vt:lpstr>Calibri</vt:lpstr>
      <vt:lpstr>Calibri Light</vt:lpstr>
      <vt:lpstr>Century Gothic</vt:lpstr>
      <vt:lpstr>Noto Sans</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Michael Lindsay</dc:creator>
  <cp:lastModifiedBy>KOLOMIIETS, Snizhana</cp:lastModifiedBy>
  <cp:revision>407</cp:revision>
  <cp:lastPrinted>2011-08-22T20:13:01Z</cp:lastPrinted>
  <dcterms:created xsi:type="dcterms:W3CDTF">2011-11-29T17:23:10Z</dcterms:created>
  <dcterms:modified xsi:type="dcterms:W3CDTF">2021-09-24T08:23:37Z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UNAIDS Institutional Archive</vt:lpwstr>
  </property>
  <property fmtid="{D5CDD505-2E9C-101B-9397-08002B2CF9AE}" pid="3" name="display_urn:schemas-microsoft-com:office:office#Author">
    <vt:lpwstr>GOUIRAN, Nathalie</vt:lpwstr>
  </property>
  <property fmtid="{D5CDD505-2E9C-101B-9397-08002B2CF9AE}" pid="4" name="ContentTypeId">
    <vt:lpwstr>0x0101009BE393CDF496324688654A245A73B8D0</vt:lpwstr>
  </property>
</Properties>
</file>