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79" r:id="rId2"/>
    <p:sldId id="278" r:id="rId3"/>
    <p:sldId id="282" r:id="rId4"/>
    <p:sldId id="280" r:id="rId5"/>
    <p:sldId id="283" r:id="rId6"/>
    <p:sldId id="284" r:id="rId7"/>
    <p:sldId id="285" r:id="rId8"/>
    <p:sldId id="289" r:id="rId9"/>
    <p:sldId id="288" r:id="rId10"/>
    <p:sldId id="300" r:id="rId11"/>
    <p:sldId id="301" r:id="rId12"/>
    <p:sldId id="292" r:id="rId13"/>
    <p:sldId id="293" r:id="rId14"/>
    <p:sldId id="291" r:id="rId15"/>
    <p:sldId id="294" r:id="rId16"/>
    <p:sldId id="295" r:id="rId17"/>
    <p:sldId id="303" r:id="rId18"/>
    <p:sldId id="297" r:id="rId19"/>
    <p:sldId id="298" r:id="rId20"/>
    <p:sldId id="263"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333" userDrawn="1">
          <p15:clr>
            <a:srgbClr val="A4A3A4"/>
          </p15:clr>
        </p15:guide>
        <p15:guide id="2" pos="370" userDrawn="1">
          <p15:clr>
            <a:srgbClr val="A4A3A4"/>
          </p15:clr>
        </p15:guide>
        <p15:guide id="3" orient="horz" pos="346" userDrawn="1">
          <p15:clr>
            <a:srgbClr val="A4A3A4"/>
          </p15:clr>
        </p15:guide>
        <p15:guide id="4" orient="horz" pos="4088" userDrawn="1">
          <p15:clr>
            <a:srgbClr val="A4A3A4"/>
          </p15:clr>
        </p15:guide>
        <p15:guide id="5" pos="3727" userDrawn="1">
          <p15:clr>
            <a:srgbClr val="A4A3A4"/>
          </p15:clr>
        </p15:guide>
        <p15:guide id="6" pos="454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D0433A"/>
    <a:srgbClr val="96C14E"/>
    <a:srgbClr val="60A500"/>
    <a:srgbClr val="76B124"/>
    <a:srgbClr val="005E00"/>
    <a:srgbClr val="3E3232"/>
    <a:srgbClr val="4C8363"/>
    <a:srgbClr val="A20000"/>
    <a:srgbClr val="29B9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282" y="96"/>
      </p:cViewPr>
      <p:guideLst>
        <p:guide pos="7333"/>
        <p:guide pos="370"/>
        <p:guide orient="horz" pos="346"/>
        <p:guide orient="horz" pos="4088"/>
        <p:guide pos="3727"/>
        <p:guide pos="4543"/>
      </p:guideLst>
    </p:cSldViewPr>
  </p:slideViewPr>
  <p:notesTextViewPr>
    <p:cViewPr>
      <p:scale>
        <a:sx n="1" d="1"/>
        <a:sy n="1" d="1"/>
      </p:scale>
      <p:origin x="0" y="0"/>
    </p:cViewPr>
  </p:notesTextViewPr>
  <p:notesViewPr>
    <p:cSldViewPr snapToGrid="0" showGuides="1">
      <p:cViewPr varScale="1">
        <p:scale>
          <a:sx n="63" d="100"/>
          <a:sy n="63" d="100"/>
        </p:scale>
        <p:origin x="2083"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_Microsoft_Excel.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_Microsoft_Excel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_Microsoft_Excel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835311162145543E-2"/>
          <c:y val="5.4559760128364103E-2"/>
          <c:w val="0.94218485899047011"/>
          <c:h val="0.91742790180045874"/>
        </c:manualLayout>
      </c:layout>
      <c:doughnutChart>
        <c:varyColors val="1"/>
        <c:ser>
          <c:idx val="1"/>
          <c:order val="0"/>
          <c:tx>
            <c:strRef>
              <c:f>Sheet1!#REF!</c:f>
              <c:strCache>
                <c:ptCount val="1"/>
                <c:pt idx="0">
                  <c:v>#REF!</c:v>
                </c:pt>
              </c:strCache>
            </c:strRef>
          </c:tx>
          <c:spPr>
            <a:noFill/>
          </c:spPr>
          <c:dLbls>
            <c:dLbl>
              <c:idx val="0"/>
              <c:delete val="1"/>
              <c:extLst>
                <c:ext xmlns:c15="http://schemas.microsoft.com/office/drawing/2012/chart" uri="{CE6537A1-D6FC-4f65-9D91-7224C49458BB}"/>
                <c:ext xmlns:c16="http://schemas.microsoft.com/office/drawing/2014/chart" uri="{C3380CC4-5D6E-409C-BE32-E72D297353CC}">
                  <c16:uniqueId val="{00000000-B4D8-4F03-B0F1-ACE4C5E42957}"/>
                </c:ext>
              </c:extLst>
            </c:dLbl>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cat>
            <c:strRef>
              <c:f>Sheet1!$B$1:$D$1</c:f>
              <c:strCache>
                <c:ptCount val="3"/>
                <c:pt idx="0">
                  <c:v>3 кв. 2019</c:v>
                </c:pt>
                <c:pt idx="1">
                  <c:v>3 кв. 2019</c:v>
                </c:pt>
                <c:pt idx="2">
                  <c:v>4 кв. 2019</c:v>
                </c:pt>
              </c:strCache>
            </c:strRef>
          </c:cat>
          <c:val>
            <c:numRef>
              <c:f>Sheet1!#REF!</c:f>
              <c:numCache>
                <c:formatCode>General</c:formatCode>
                <c:ptCount val="1"/>
                <c:pt idx="0">
                  <c:v>1</c:v>
                </c:pt>
              </c:numCache>
            </c:numRef>
          </c:val>
          <c:extLst>
            <c:ext xmlns:c16="http://schemas.microsoft.com/office/drawing/2014/chart" uri="{C3380CC4-5D6E-409C-BE32-E72D297353CC}">
              <c16:uniqueId val="{00000001-B4D8-4F03-B0F1-ACE4C5E42957}"/>
            </c:ext>
          </c:extLst>
        </c:ser>
        <c:ser>
          <c:idx val="2"/>
          <c:order val="1"/>
          <c:tx>
            <c:strRef>
              <c:f>Sheet1!$A$2</c:f>
              <c:strCache>
                <c:ptCount val="1"/>
                <c:pt idx="0">
                  <c:v>Ring 5</c:v>
                </c:pt>
              </c:strCache>
            </c:strRef>
          </c:tx>
          <c:dPt>
            <c:idx val="0"/>
            <c:bubble3D val="0"/>
            <c:spPr>
              <a:noFill/>
              <a:ln>
                <a:noFill/>
              </a:ln>
            </c:spPr>
            <c:extLst>
              <c:ext xmlns:c16="http://schemas.microsoft.com/office/drawing/2014/chart" uri="{C3380CC4-5D6E-409C-BE32-E72D297353CC}">
                <c16:uniqueId val="{00000003-B4D8-4F03-B0F1-ACE4C5E42957}"/>
              </c:ext>
            </c:extLst>
          </c:dPt>
          <c:dPt>
            <c:idx val="1"/>
            <c:bubble3D val="0"/>
            <c:spPr>
              <a:solidFill>
                <a:srgbClr val="96C14E"/>
              </a:solidFill>
              <a:ln>
                <a:solidFill>
                  <a:srgbClr val="FFFFFF"/>
                </a:solidFill>
              </a:ln>
            </c:spPr>
            <c:extLst>
              <c:ext xmlns:c16="http://schemas.microsoft.com/office/drawing/2014/chart" uri="{C3380CC4-5D6E-409C-BE32-E72D297353CC}">
                <c16:uniqueId val="{00000005-B4D8-4F03-B0F1-ACE4C5E42957}"/>
              </c:ext>
            </c:extLst>
          </c:dPt>
          <c:dPt>
            <c:idx val="2"/>
            <c:bubble3D val="0"/>
            <c:spPr>
              <a:solidFill>
                <a:srgbClr val="3E3232"/>
              </a:solidFill>
              <a:ln>
                <a:solidFill>
                  <a:srgbClr val="FFFFFF"/>
                </a:solidFill>
              </a:ln>
            </c:spPr>
            <c:extLst>
              <c:ext xmlns:c16="http://schemas.microsoft.com/office/drawing/2014/chart" uri="{C3380CC4-5D6E-409C-BE32-E72D297353CC}">
                <c16:uniqueId val="{00000007-B4D8-4F03-B0F1-ACE4C5E42957}"/>
              </c:ext>
            </c:extLst>
          </c:dPt>
          <c:dLbls>
            <c:dLbl>
              <c:idx val="0"/>
              <c:delete val="1"/>
              <c:extLst>
                <c:ext xmlns:c15="http://schemas.microsoft.com/office/drawing/2012/chart" uri="{CE6537A1-D6FC-4f65-9D91-7224C49458BB}"/>
                <c:ext xmlns:c16="http://schemas.microsoft.com/office/drawing/2014/chart" uri="{C3380CC4-5D6E-409C-BE32-E72D297353CC}">
                  <c16:uniqueId val="{00000003-B4D8-4F03-B0F1-ACE4C5E42957}"/>
                </c:ext>
              </c:extLst>
            </c:dLbl>
            <c:dLbl>
              <c:idx val="1"/>
              <c:layout>
                <c:manualLayout>
                  <c:x val="3.5627296400170282E-2"/>
                  <c:y val="0.24445115134567466"/>
                </c:manualLayout>
              </c:layout>
              <c:numFmt formatCode="0%" sourceLinked="0"/>
              <c:spPr>
                <a:noFill/>
                <a:ln>
                  <a:noFill/>
                </a:ln>
                <a:effectLst/>
              </c:spPr>
              <c:txPr>
                <a:bodyPr/>
                <a:lstStyle/>
                <a:p>
                  <a:pPr>
                    <a:defRPr sz="2600">
                      <a:solidFill>
                        <a:schemeClr val="tx1"/>
                      </a:solidFill>
                      <a:latin typeface="Arial" panose="020B0604020202020204" pitchFamily="34" charset="0"/>
                      <a:cs typeface="Arial" panose="020B0604020202020204" pitchFamily="34" charset="0"/>
                    </a:defRPr>
                  </a:pPr>
                  <a:endParaRPr lang="uk-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D8-4F03-B0F1-ACE4C5E42957}"/>
                </c:ext>
              </c:extLst>
            </c:dLbl>
            <c:dLbl>
              <c:idx val="2"/>
              <c:delete val="1"/>
              <c:extLst>
                <c:ext xmlns:c15="http://schemas.microsoft.com/office/drawing/2012/chart" uri="{CE6537A1-D6FC-4f65-9D91-7224C49458BB}"/>
                <c:ext xmlns:c16="http://schemas.microsoft.com/office/drawing/2014/chart" uri="{C3380CC4-5D6E-409C-BE32-E72D297353CC}">
                  <c16:uniqueId val="{00000007-B4D8-4F03-B0F1-ACE4C5E42957}"/>
                </c:ext>
              </c:extLst>
            </c:dLbl>
            <c:spPr>
              <a:noFill/>
              <a:ln>
                <a:noFill/>
              </a:ln>
              <a:effectLst/>
            </c:spPr>
            <c:txPr>
              <a:bodyPr/>
              <a:lstStyle/>
              <a:p>
                <a:pPr>
                  <a:defRPr>
                    <a:solidFill>
                      <a:schemeClr val="tx1"/>
                    </a:solidFill>
                  </a:defRPr>
                </a:pPr>
                <a:endParaRPr lang="uk-UA"/>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Sheet1!$B$1:$D$1</c:f>
              <c:strCache>
                <c:ptCount val="3"/>
                <c:pt idx="0">
                  <c:v>3 кв. 2019</c:v>
                </c:pt>
                <c:pt idx="1">
                  <c:v>3 кв. 2019</c:v>
                </c:pt>
                <c:pt idx="2">
                  <c:v>4 кв. 2019</c:v>
                </c:pt>
              </c:strCache>
            </c:strRef>
          </c:cat>
          <c:val>
            <c:numRef>
              <c:f>Sheet1!$B$2:$D$2</c:f>
              <c:numCache>
                <c:formatCode>0.0%</c:formatCode>
                <c:ptCount val="3"/>
                <c:pt idx="0" formatCode="0%">
                  <c:v>1</c:v>
                </c:pt>
                <c:pt idx="1">
                  <c:v>0.9</c:v>
                </c:pt>
                <c:pt idx="2" formatCode="0%">
                  <c:v>9.9999999999999978E-2</c:v>
                </c:pt>
              </c:numCache>
            </c:numRef>
          </c:val>
          <c:extLst>
            <c:ext xmlns:c16="http://schemas.microsoft.com/office/drawing/2014/chart" uri="{C3380CC4-5D6E-409C-BE32-E72D297353CC}">
              <c16:uniqueId val="{00000008-B4D8-4F03-B0F1-ACE4C5E42957}"/>
            </c:ext>
          </c:extLst>
        </c:ser>
        <c:dLbls>
          <c:showLegendKey val="0"/>
          <c:showVal val="1"/>
          <c:showCatName val="0"/>
          <c:showSerName val="0"/>
          <c:showPercent val="0"/>
          <c:showBubbleSize val="0"/>
          <c:showLeaderLines val="0"/>
        </c:dLbls>
        <c:firstSliceAng val="90"/>
        <c:holeSize val="20"/>
      </c:doughnutChart>
      <c:spPr>
        <a:noFill/>
        <a:ln w="12700">
          <a:noFill/>
          <a:prstDash val="solid"/>
        </a:ln>
      </c:spPr>
    </c:plotArea>
    <c:plotVisOnly val="1"/>
    <c:dispBlanksAs val="gap"/>
    <c:showDLblsOverMax val="0"/>
  </c:chart>
  <c:spPr>
    <a:noFill/>
    <a:ln>
      <a:noFill/>
    </a:ln>
  </c:spPr>
  <c:txPr>
    <a:bodyPr/>
    <a:lstStyle/>
    <a:p>
      <a:pPr>
        <a:defRPr sz="1400" b="1" i="0" u="none" strike="noStrike" baseline="0">
          <a:solidFill>
            <a:schemeClr val="tx1"/>
          </a:solidFill>
          <a:latin typeface="+mn-lt"/>
          <a:ea typeface="Calibri"/>
          <a:cs typeface="Calibri"/>
        </a:defRPr>
      </a:pPr>
      <a:endParaRPr lang="uk-UA"/>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345916969229844"/>
          <c:y val="5.4559572168139274E-2"/>
          <c:w val="0.94218485899047011"/>
          <c:h val="0.91742790180045874"/>
        </c:manualLayout>
      </c:layout>
      <c:doughnutChart>
        <c:varyColors val="1"/>
        <c:ser>
          <c:idx val="1"/>
          <c:order val="0"/>
          <c:tx>
            <c:strRef>
              <c:f>Sheet1!#REF!</c:f>
              <c:strCache>
                <c:ptCount val="1"/>
                <c:pt idx="0">
                  <c:v>#REF!</c:v>
                </c:pt>
              </c:strCache>
            </c:strRef>
          </c:tx>
          <c:spPr>
            <a:noFill/>
          </c:spPr>
          <c:dLbls>
            <c:dLbl>
              <c:idx val="0"/>
              <c:delete val="1"/>
              <c:extLst>
                <c:ext xmlns:c15="http://schemas.microsoft.com/office/drawing/2012/chart" uri="{CE6537A1-D6FC-4f65-9D91-7224C49458BB}"/>
                <c:ext xmlns:c16="http://schemas.microsoft.com/office/drawing/2014/chart" uri="{C3380CC4-5D6E-409C-BE32-E72D297353CC}">
                  <c16:uniqueId val="{00000000-5CA8-450C-940C-BCFA33A45C5D}"/>
                </c:ext>
              </c:extLst>
            </c:dLbl>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cat>
            <c:strRef>
              <c:f>Sheet1!$B$1:$D$1</c:f>
              <c:strCache>
                <c:ptCount val="3"/>
                <c:pt idx="0">
                  <c:v>3 кв. 2019</c:v>
                </c:pt>
                <c:pt idx="1">
                  <c:v>3 кв. 2019</c:v>
                </c:pt>
                <c:pt idx="2">
                  <c:v>4 кв. 2019</c:v>
                </c:pt>
              </c:strCache>
            </c:strRef>
          </c:cat>
          <c:val>
            <c:numRef>
              <c:f>Sheet1!#REF!</c:f>
              <c:numCache>
                <c:formatCode>General</c:formatCode>
                <c:ptCount val="1"/>
                <c:pt idx="0">
                  <c:v>1</c:v>
                </c:pt>
              </c:numCache>
            </c:numRef>
          </c:val>
          <c:extLst>
            <c:ext xmlns:c16="http://schemas.microsoft.com/office/drawing/2014/chart" uri="{C3380CC4-5D6E-409C-BE32-E72D297353CC}">
              <c16:uniqueId val="{00000001-5CA8-450C-940C-BCFA33A45C5D}"/>
            </c:ext>
          </c:extLst>
        </c:ser>
        <c:ser>
          <c:idx val="2"/>
          <c:order val="1"/>
          <c:tx>
            <c:strRef>
              <c:f>Sheet1!$A$2</c:f>
              <c:strCache>
                <c:ptCount val="1"/>
                <c:pt idx="0">
                  <c:v>Ring 5</c:v>
                </c:pt>
              </c:strCache>
            </c:strRef>
          </c:tx>
          <c:dPt>
            <c:idx val="0"/>
            <c:bubble3D val="0"/>
            <c:spPr>
              <a:noFill/>
              <a:ln>
                <a:noFill/>
              </a:ln>
            </c:spPr>
            <c:extLst>
              <c:ext xmlns:c16="http://schemas.microsoft.com/office/drawing/2014/chart" uri="{C3380CC4-5D6E-409C-BE32-E72D297353CC}">
                <c16:uniqueId val="{00000003-5CA8-450C-940C-BCFA33A45C5D}"/>
              </c:ext>
            </c:extLst>
          </c:dPt>
          <c:dPt>
            <c:idx val="1"/>
            <c:bubble3D val="0"/>
            <c:spPr>
              <a:solidFill>
                <a:srgbClr val="96C14E"/>
              </a:solidFill>
              <a:ln>
                <a:solidFill>
                  <a:srgbClr val="FFFFFF"/>
                </a:solidFill>
              </a:ln>
            </c:spPr>
            <c:extLst>
              <c:ext xmlns:c16="http://schemas.microsoft.com/office/drawing/2014/chart" uri="{C3380CC4-5D6E-409C-BE32-E72D297353CC}">
                <c16:uniqueId val="{00000005-5CA8-450C-940C-BCFA33A45C5D}"/>
              </c:ext>
            </c:extLst>
          </c:dPt>
          <c:dPt>
            <c:idx val="2"/>
            <c:bubble3D val="0"/>
            <c:spPr>
              <a:solidFill>
                <a:srgbClr val="3E3232"/>
              </a:solidFill>
              <a:ln>
                <a:solidFill>
                  <a:srgbClr val="FFFFFF"/>
                </a:solidFill>
              </a:ln>
            </c:spPr>
            <c:extLst>
              <c:ext xmlns:c16="http://schemas.microsoft.com/office/drawing/2014/chart" uri="{C3380CC4-5D6E-409C-BE32-E72D297353CC}">
                <c16:uniqueId val="{00000007-5CA8-450C-940C-BCFA33A45C5D}"/>
              </c:ext>
            </c:extLst>
          </c:dPt>
          <c:dLbls>
            <c:dLbl>
              <c:idx val="0"/>
              <c:delete val="1"/>
              <c:extLst>
                <c:ext xmlns:c15="http://schemas.microsoft.com/office/drawing/2012/chart" uri="{CE6537A1-D6FC-4f65-9D91-7224C49458BB}"/>
                <c:ext xmlns:c16="http://schemas.microsoft.com/office/drawing/2014/chart" uri="{C3380CC4-5D6E-409C-BE32-E72D297353CC}">
                  <c16:uniqueId val="{00000003-5CA8-450C-940C-BCFA33A45C5D}"/>
                </c:ext>
              </c:extLst>
            </c:dLbl>
            <c:dLbl>
              <c:idx val="1"/>
              <c:layout>
                <c:manualLayout>
                  <c:x val="5.9378827333617136E-2"/>
                  <c:y val="0.22000603621110723"/>
                </c:manualLayout>
              </c:layout>
              <c:numFmt formatCode="0%" sourceLinked="0"/>
              <c:spPr>
                <a:noFill/>
                <a:ln>
                  <a:noFill/>
                </a:ln>
                <a:effectLst/>
              </c:spPr>
              <c:txPr>
                <a:bodyPr/>
                <a:lstStyle/>
                <a:p>
                  <a:pPr>
                    <a:defRPr sz="2600">
                      <a:solidFill>
                        <a:schemeClr val="tx1"/>
                      </a:solidFill>
                      <a:latin typeface="Arial" panose="020B0604020202020204" pitchFamily="34" charset="0"/>
                      <a:cs typeface="Arial" panose="020B0604020202020204" pitchFamily="34" charset="0"/>
                    </a:defRPr>
                  </a:pPr>
                  <a:endParaRPr lang="uk-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A8-450C-940C-BCFA33A45C5D}"/>
                </c:ext>
              </c:extLst>
            </c:dLbl>
            <c:dLbl>
              <c:idx val="2"/>
              <c:delete val="1"/>
              <c:extLst>
                <c:ext xmlns:c15="http://schemas.microsoft.com/office/drawing/2012/chart" uri="{CE6537A1-D6FC-4f65-9D91-7224C49458BB}"/>
                <c:ext xmlns:c16="http://schemas.microsoft.com/office/drawing/2014/chart" uri="{C3380CC4-5D6E-409C-BE32-E72D297353CC}">
                  <c16:uniqueId val="{00000007-5CA8-450C-940C-BCFA33A45C5D}"/>
                </c:ext>
              </c:extLst>
            </c:dLbl>
            <c:spPr>
              <a:noFill/>
              <a:ln>
                <a:noFill/>
              </a:ln>
              <a:effectLst/>
            </c:spPr>
            <c:txPr>
              <a:bodyPr/>
              <a:lstStyle/>
              <a:p>
                <a:pPr>
                  <a:defRPr>
                    <a:solidFill>
                      <a:schemeClr val="tx1"/>
                    </a:solidFill>
                  </a:defRPr>
                </a:pPr>
                <a:endParaRPr lang="uk-UA"/>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Sheet1!$B$1:$D$1</c:f>
              <c:strCache>
                <c:ptCount val="3"/>
                <c:pt idx="0">
                  <c:v>3 кв. 2019</c:v>
                </c:pt>
                <c:pt idx="1">
                  <c:v>3 кв. 2019</c:v>
                </c:pt>
                <c:pt idx="2">
                  <c:v>4 кв. 2019</c:v>
                </c:pt>
              </c:strCache>
            </c:strRef>
          </c:cat>
          <c:val>
            <c:numRef>
              <c:f>Sheet1!$B$2:$D$2</c:f>
              <c:numCache>
                <c:formatCode>0.0%</c:formatCode>
                <c:ptCount val="3"/>
                <c:pt idx="0" formatCode="0%">
                  <c:v>1</c:v>
                </c:pt>
                <c:pt idx="1">
                  <c:v>0.82</c:v>
                </c:pt>
                <c:pt idx="2" formatCode="0%">
                  <c:v>0.18000000000000005</c:v>
                </c:pt>
              </c:numCache>
            </c:numRef>
          </c:val>
          <c:extLst>
            <c:ext xmlns:c16="http://schemas.microsoft.com/office/drawing/2014/chart" uri="{C3380CC4-5D6E-409C-BE32-E72D297353CC}">
              <c16:uniqueId val="{00000008-5CA8-450C-940C-BCFA33A45C5D}"/>
            </c:ext>
          </c:extLst>
        </c:ser>
        <c:dLbls>
          <c:showLegendKey val="0"/>
          <c:showVal val="1"/>
          <c:showCatName val="0"/>
          <c:showSerName val="0"/>
          <c:showPercent val="0"/>
          <c:showBubbleSize val="0"/>
          <c:showLeaderLines val="0"/>
        </c:dLbls>
        <c:firstSliceAng val="90"/>
        <c:holeSize val="20"/>
      </c:doughnutChart>
      <c:spPr>
        <a:noFill/>
        <a:ln w="12700">
          <a:noFill/>
          <a:prstDash val="solid"/>
        </a:ln>
      </c:spPr>
    </c:plotArea>
    <c:plotVisOnly val="1"/>
    <c:dispBlanksAs val="gap"/>
    <c:showDLblsOverMax val="0"/>
  </c:chart>
  <c:spPr>
    <a:noFill/>
    <a:ln>
      <a:noFill/>
    </a:ln>
  </c:spPr>
  <c:txPr>
    <a:bodyPr/>
    <a:lstStyle/>
    <a:p>
      <a:pPr>
        <a:defRPr sz="1400" b="1" i="0" u="none" strike="noStrike" baseline="0">
          <a:solidFill>
            <a:schemeClr val="tx1"/>
          </a:solidFill>
          <a:latin typeface="+mn-lt"/>
          <a:ea typeface="Calibri"/>
          <a:cs typeface="Calibri"/>
        </a:defRPr>
      </a:pPr>
      <a:endParaRPr lang="uk-UA"/>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9108312700629"/>
          <c:y val="0.20799339594433724"/>
          <c:w val="0.40696677787584012"/>
          <c:h val="0.75563809919693148"/>
        </c:manualLayout>
      </c:layout>
      <c:doughnutChart>
        <c:varyColors val="0"/>
        <c:ser>
          <c:idx val="0"/>
          <c:order val="0"/>
          <c:tx>
            <c:strRef>
              <c:f>Аркуш1!$B$1</c:f>
              <c:strCache>
                <c:ptCount val="1"/>
                <c:pt idx="0">
                  <c:v>Продаж</c:v>
                </c:pt>
              </c:strCache>
            </c:strRef>
          </c:tx>
          <c:explosion val="5"/>
          <c:dPt>
            <c:idx val="0"/>
            <c:bubble3D val="0"/>
            <c:explosion val="0"/>
            <c:spPr>
              <a:solidFill>
                <a:srgbClr val="96C14E"/>
              </a:solidFill>
            </c:spPr>
            <c:extLst>
              <c:ext xmlns:c16="http://schemas.microsoft.com/office/drawing/2014/chart" uri="{C3380CC4-5D6E-409C-BE32-E72D297353CC}">
                <c16:uniqueId val="{00000001-DF6B-418D-B4D3-B16B3C9C58B5}"/>
              </c:ext>
            </c:extLst>
          </c:dPt>
          <c:dPt>
            <c:idx val="1"/>
            <c:bubble3D val="0"/>
            <c:explosion val="0"/>
            <c:spPr>
              <a:solidFill>
                <a:srgbClr val="3E3232"/>
              </a:solidFill>
            </c:spPr>
            <c:extLst>
              <c:ext xmlns:c16="http://schemas.microsoft.com/office/drawing/2014/chart" uri="{C3380CC4-5D6E-409C-BE32-E72D297353CC}">
                <c16:uniqueId val="{00000003-DF6B-418D-B4D3-B16B3C9C58B5}"/>
              </c:ext>
            </c:extLst>
          </c:dPt>
          <c:dPt>
            <c:idx val="2"/>
            <c:bubble3D val="0"/>
            <c:spPr>
              <a:noFill/>
            </c:spPr>
            <c:extLst>
              <c:ext xmlns:c16="http://schemas.microsoft.com/office/drawing/2014/chart" uri="{C3380CC4-5D6E-409C-BE32-E72D297353CC}">
                <c16:uniqueId val="{00000005-DF6B-418D-B4D3-B16B3C9C58B5}"/>
              </c:ext>
            </c:extLst>
          </c:dPt>
          <c:dLbls>
            <c:dLbl>
              <c:idx val="0"/>
              <c:spPr>
                <a:noFill/>
                <a:ln>
                  <a:noFill/>
                </a:ln>
                <a:effectLst/>
              </c:spPr>
              <c:txPr>
                <a:bodyPr rot="0" spcFirstLastPara="1" vertOverflow="ellipsis" vert="horz" wrap="square" lIns="36000" tIns="19050" rIns="38100" bIns="19050" anchor="ctr" anchorCtr="1">
                  <a:spAutoFit/>
                </a:bodyPr>
                <a:lstStyle/>
                <a:p>
                  <a:pPr>
                    <a:defRPr sz="1400" b="1" i="0" u="none" strike="noStrike" kern="1200" baseline="0">
                      <a:solidFill>
                        <a:schemeClr val="lt1"/>
                      </a:solidFill>
                      <a:latin typeface="+mn-lt"/>
                      <a:ea typeface="+mn-ea"/>
                      <a:cs typeface="+mn-cs"/>
                    </a:defRPr>
                  </a:pPr>
                  <a:endParaRPr lang="uk-UA"/>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F6B-418D-B4D3-B16B3C9C58B5}"/>
                </c:ext>
              </c:extLst>
            </c:dLbl>
            <c:dLbl>
              <c:idx val="1"/>
              <c:spPr>
                <a:noFill/>
                <a:ln>
                  <a:noFill/>
                </a:ln>
                <a:effectLst/>
              </c:spPr>
              <c:txPr>
                <a:bodyPr rot="0" spcFirstLastPara="1" vertOverflow="ellipsis" vert="horz" wrap="square" lIns="36000" tIns="19050" rIns="38100" bIns="19050" anchor="ctr" anchorCtr="1">
                  <a:spAutoFit/>
                </a:bodyPr>
                <a:lstStyle/>
                <a:p>
                  <a:pPr>
                    <a:defRPr sz="1400" b="1" i="0" u="none" strike="noStrike" kern="1200" baseline="0">
                      <a:solidFill>
                        <a:schemeClr val="lt1"/>
                      </a:solidFill>
                      <a:latin typeface="+mn-lt"/>
                      <a:ea typeface="+mn-ea"/>
                      <a:cs typeface="+mn-cs"/>
                    </a:defRPr>
                  </a:pPr>
                  <a:endParaRPr lang="uk-UA"/>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F6B-418D-B4D3-B16B3C9C58B5}"/>
                </c:ext>
              </c:extLst>
            </c:dLbl>
            <c:dLbl>
              <c:idx val="2"/>
              <c:tx>
                <c:rich>
                  <a:bodyPr rot="0" spcFirstLastPara="1" vertOverflow="ellipsis" vert="horz" wrap="square" lIns="36000" tIns="19050" rIns="38100" bIns="19050" anchor="ctr" anchorCtr="1">
                    <a:spAutoFit/>
                  </a:bodyPr>
                  <a:lstStyle/>
                  <a:p>
                    <a:pPr>
                      <a:defRPr sz="1400" b="1" i="0" u="none" strike="noStrike" kern="1200" baseline="0">
                        <a:solidFill>
                          <a:schemeClr val="lt1"/>
                        </a:solidFill>
                        <a:latin typeface="+mn-lt"/>
                        <a:ea typeface="+mn-ea"/>
                        <a:cs typeface="+mn-cs"/>
                      </a:defRPr>
                    </a:pPr>
                    <a:fld id="{385144FF-4BDE-48B2-80DD-AEC7523DBD6E}" type="VALUE">
                      <a:rPr lang="en-US" smtClean="0"/>
                      <a:pPr>
                        <a:defRPr sz="1400" b="1" i="0" u="none" strike="noStrike" kern="1200" baseline="0">
                          <a:solidFill>
                            <a:schemeClr val="lt1"/>
                          </a:solidFill>
                          <a:latin typeface="+mn-lt"/>
                          <a:ea typeface="+mn-ea"/>
                          <a:cs typeface="+mn-cs"/>
                        </a:defRPr>
                      </a:pPr>
                      <a:t>[ЗНАЧЕННЯ]</a:t>
                    </a:fld>
                    <a:endParaRPr lang="uk-UA"/>
                  </a:p>
                </c:rich>
              </c:tx>
              <c:spPr>
                <a:noFill/>
                <a:ln>
                  <a:noFill/>
                </a:ln>
                <a:effectLst/>
              </c:sp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DF6B-418D-B4D3-B16B3C9C58B5}"/>
                </c:ext>
              </c:extLst>
            </c:dLbl>
            <c:spPr>
              <a:noFill/>
              <a:ln>
                <a:noFill/>
              </a:ln>
              <a:effectLst/>
            </c:spPr>
            <c:txPr>
              <a:bodyPr rot="0" spcFirstLastPara="1" vertOverflow="ellipsis" vert="horz" wrap="square" lIns="36000" tIns="19050" rIns="38100" bIns="19050" anchor="ctr" anchorCtr="1">
                <a:spAutoFit/>
              </a:bodyPr>
              <a:lstStyle/>
              <a:p>
                <a:pPr>
                  <a:defRPr sz="1330" b="1" i="0" u="none" strike="noStrike" kern="1200" baseline="0">
                    <a:solidFill>
                      <a:schemeClr val="lt1"/>
                    </a:solidFill>
                    <a:latin typeface="+mn-lt"/>
                    <a:ea typeface="+mn-ea"/>
                    <a:cs typeface="+mn-cs"/>
                  </a:defRPr>
                </a:pPr>
                <a:endParaRPr lang="uk-UA"/>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rect">
                    <a:avLst/>
                  </a:prstGeom>
                </c15:spPr>
              </c:ext>
            </c:extLst>
          </c:dLbls>
          <c:cat>
            <c:strRef>
              <c:f>Аркуш1!$A$2:$A$4</c:f>
              <c:strCache>
                <c:ptCount val="3"/>
                <c:pt idx="0">
                  <c:v>Кв. 1</c:v>
                </c:pt>
                <c:pt idx="1">
                  <c:v>Кв. 2</c:v>
                </c:pt>
                <c:pt idx="2">
                  <c:v>Кв. 3</c:v>
                </c:pt>
              </c:strCache>
            </c:strRef>
          </c:cat>
          <c:val>
            <c:numRef>
              <c:f>Аркуш1!$B$2:$B$4</c:f>
              <c:numCache>
                <c:formatCode>General</c:formatCode>
                <c:ptCount val="3"/>
                <c:pt idx="0">
                  <c:v>50</c:v>
                </c:pt>
                <c:pt idx="1">
                  <c:v>46.6</c:v>
                </c:pt>
                <c:pt idx="2">
                  <c:v>4</c:v>
                </c:pt>
              </c:numCache>
            </c:numRef>
          </c:val>
          <c:extLst>
            <c:ext xmlns:c16="http://schemas.microsoft.com/office/drawing/2014/chart" uri="{C3380CC4-5D6E-409C-BE32-E72D297353CC}">
              <c16:uniqueId val="{00000004-DF6B-418D-B4D3-B16B3C9C58B5}"/>
            </c:ext>
          </c:extLst>
        </c:ser>
        <c:dLbls>
          <c:showLegendKey val="0"/>
          <c:showVal val="0"/>
          <c:showCatName val="0"/>
          <c:showSerName val="0"/>
          <c:showPercent val="1"/>
          <c:showBubbleSize val="0"/>
          <c:showLeaderLines val="0"/>
        </c:dLbls>
        <c:firstSliceAng val="180"/>
        <c:holeSize val="52"/>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uk-UA"/>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Аркуш1!$B$1</c:f>
              <c:strCache>
                <c:ptCount val="1"/>
                <c:pt idx="0">
                  <c:v>Продаж</c:v>
                </c:pt>
              </c:strCache>
            </c:strRef>
          </c:tx>
          <c:spPr>
            <a:solidFill>
              <a:srgbClr val="3E3232"/>
            </a:solidFill>
            <a:ln w="12700" cap="flat" cmpd="sng" algn="ctr">
              <a:solidFill>
                <a:schemeClr val="dk1"/>
              </a:solidFill>
              <a:prstDash val="solid"/>
              <a:miter lim="800000"/>
            </a:ln>
            <a:effectLst/>
          </c:spPr>
          <c:dPt>
            <c:idx val="0"/>
            <c:bubble3D val="0"/>
            <c:spPr>
              <a:solidFill>
                <a:srgbClr val="3E3232"/>
              </a:solidFill>
              <a:ln w="12700" cap="flat" cmpd="sng" algn="ctr">
                <a:solidFill>
                  <a:schemeClr val="dk1"/>
                </a:solidFill>
                <a:prstDash val="solid"/>
                <a:miter lim="800000"/>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334-46AF-9C3A-77756F66FE4C}"/>
              </c:ext>
            </c:extLst>
          </c:dPt>
          <c:dPt>
            <c:idx val="1"/>
            <c:bubble3D val="0"/>
            <c:spPr>
              <a:noFill/>
              <a:ln>
                <a:noFill/>
              </a:ln>
              <a:effectLst/>
            </c:spPr>
            <c:extLst>
              <c:ext xmlns:c16="http://schemas.microsoft.com/office/drawing/2014/chart" uri="{C3380CC4-5D6E-409C-BE32-E72D297353CC}">
                <c16:uniqueId val="{00000001-CCFA-4018-AF16-B13F3FB1DD29}"/>
              </c:ext>
            </c:extLst>
          </c:dPt>
          <c:dLbls>
            <c:delete val="1"/>
          </c:dLbls>
          <c:cat>
            <c:strRef>
              <c:f>Аркуш1!$A$2:$A$3</c:f>
              <c:strCache>
                <c:ptCount val="2"/>
                <c:pt idx="0">
                  <c:v>Кв. 1</c:v>
                </c:pt>
                <c:pt idx="1">
                  <c:v>Кв. 2</c:v>
                </c:pt>
              </c:strCache>
            </c:strRef>
          </c:cat>
          <c:val>
            <c:numRef>
              <c:f>Аркуш1!$B$2:$B$3</c:f>
              <c:numCache>
                <c:formatCode>General</c:formatCode>
                <c:ptCount val="2"/>
                <c:pt idx="0">
                  <c:v>60</c:v>
                </c:pt>
                <c:pt idx="1">
                  <c:v>40</c:v>
                </c:pt>
              </c:numCache>
            </c:numRef>
          </c:val>
          <c:extLst>
            <c:ext xmlns:c16="http://schemas.microsoft.com/office/drawing/2014/chart" uri="{C3380CC4-5D6E-409C-BE32-E72D297353CC}">
              <c16:uniqueId val="{00000000-CCFA-4018-AF16-B13F3FB1DD29}"/>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6F6F6"/>
    </a:solidFill>
    <a:ln>
      <a:noFill/>
    </a:ln>
    <a:effectLst/>
  </c:spPr>
  <c:txPr>
    <a:bodyPr/>
    <a:lstStyle/>
    <a:p>
      <a:pPr>
        <a:defRPr/>
      </a:pPr>
      <a:endParaRPr lang="uk-UA"/>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Аркуш1!$B$1</c:f>
              <c:strCache>
                <c:ptCount val="1"/>
                <c:pt idx="0">
                  <c:v>Продаж</c:v>
                </c:pt>
              </c:strCache>
            </c:strRef>
          </c:tx>
          <c:spPr>
            <a:solidFill>
              <a:srgbClr val="3E3232"/>
            </a:solidFill>
            <a:ln w="12700" cap="flat" cmpd="sng" algn="ctr">
              <a:solidFill>
                <a:schemeClr val="dk1"/>
              </a:solidFill>
              <a:prstDash val="solid"/>
              <a:miter lim="800000"/>
            </a:ln>
            <a:effectLst/>
          </c:spPr>
          <c:dPt>
            <c:idx val="0"/>
            <c:bubble3D val="0"/>
            <c:spPr>
              <a:solidFill>
                <a:srgbClr val="3E3232"/>
              </a:solidFill>
              <a:ln w="12700" cap="flat" cmpd="sng" algn="ctr">
                <a:solidFill>
                  <a:schemeClr val="dk1"/>
                </a:solidFill>
                <a:prstDash val="solid"/>
                <a:miter lim="800000"/>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28A-4CC6-B4D2-B35C7C9539A5}"/>
              </c:ext>
            </c:extLst>
          </c:dPt>
          <c:dPt>
            <c:idx val="1"/>
            <c:bubble3D val="0"/>
            <c:spPr>
              <a:noFill/>
              <a:ln>
                <a:noFill/>
              </a:ln>
              <a:effectLst/>
            </c:spPr>
            <c:extLst>
              <c:ext xmlns:c16="http://schemas.microsoft.com/office/drawing/2014/chart" uri="{C3380CC4-5D6E-409C-BE32-E72D297353CC}">
                <c16:uniqueId val="{00000003-728A-4CC6-B4D2-B35C7C9539A5}"/>
              </c:ext>
            </c:extLst>
          </c:dPt>
          <c:dLbls>
            <c:delete val="1"/>
          </c:dLbls>
          <c:cat>
            <c:strRef>
              <c:f>Аркуш1!$A$2:$A$3</c:f>
              <c:strCache>
                <c:ptCount val="2"/>
                <c:pt idx="0">
                  <c:v>Кв. 1</c:v>
                </c:pt>
                <c:pt idx="1">
                  <c:v>Кв. 2</c:v>
                </c:pt>
              </c:strCache>
            </c:strRef>
          </c:cat>
          <c:val>
            <c:numRef>
              <c:f>Аркуш1!$B$2:$B$3</c:f>
              <c:numCache>
                <c:formatCode>General</c:formatCode>
                <c:ptCount val="2"/>
                <c:pt idx="0">
                  <c:v>40</c:v>
                </c:pt>
                <c:pt idx="1">
                  <c:v>60</c:v>
                </c:pt>
              </c:numCache>
            </c:numRef>
          </c:val>
          <c:extLst>
            <c:ext xmlns:c16="http://schemas.microsoft.com/office/drawing/2014/chart" uri="{C3380CC4-5D6E-409C-BE32-E72D297353CC}">
              <c16:uniqueId val="{00000004-728A-4CC6-B4D2-B35C7C9539A5}"/>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6F6F6"/>
    </a:solidFill>
    <a:ln>
      <a:noFill/>
    </a:ln>
    <a:effectLst/>
  </c:spPr>
  <c:txPr>
    <a:bodyPr/>
    <a:lstStyle/>
    <a:p>
      <a:pPr>
        <a:defRPr/>
      </a:pPr>
      <a:endParaRPr lang="uk-UA"/>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Аркуш1!$B$1</c:f>
              <c:strCache>
                <c:ptCount val="1"/>
                <c:pt idx="0">
                  <c:v>Продаж</c:v>
                </c:pt>
              </c:strCache>
            </c:strRef>
          </c:tx>
          <c:spPr>
            <a:solidFill>
              <a:srgbClr val="3E3232"/>
            </a:solidFill>
            <a:ln w="12700" cap="flat" cmpd="sng" algn="ctr">
              <a:solidFill>
                <a:schemeClr val="dk1"/>
              </a:solidFill>
              <a:prstDash val="solid"/>
              <a:miter lim="800000"/>
            </a:ln>
            <a:effectLst/>
          </c:spPr>
          <c:dPt>
            <c:idx val="0"/>
            <c:bubble3D val="0"/>
            <c:spPr>
              <a:solidFill>
                <a:srgbClr val="3E3232"/>
              </a:solidFill>
              <a:ln w="12700" cap="flat" cmpd="sng" algn="ctr">
                <a:solidFill>
                  <a:schemeClr val="dk1"/>
                </a:solidFill>
                <a:prstDash val="solid"/>
                <a:miter lim="800000"/>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94F-4D9F-8895-8837B160649F}"/>
              </c:ext>
            </c:extLst>
          </c:dPt>
          <c:dPt>
            <c:idx val="1"/>
            <c:bubble3D val="0"/>
            <c:spPr>
              <a:noFill/>
              <a:ln>
                <a:noFill/>
              </a:ln>
              <a:effectLst/>
            </c:spPr>
            <c:extLst>
              <c:ext xmlns:c16="http://schemas.microsoft.com/office/drawing/2014/chart" uri="{C3380CC4-5D6E-409C-BE32-E72D297353CC}">
                <c16:uniqueId val="{00000003-394F-4D9F-8895-8837B160649F}"/>
              </c:ext>
            </c:extLst>
          </c:dPt>
          <c:dLbls>
            <c:delete val="1"/>
          </c:dLbls>
          <c:cat>
            <c:strRef>
              <c:f>Аркуш1!$A$2:$A$3</c:f>
              <c:strCache>
                <c:ptCount val="2"/>
                <c:pt idx="0">
                  <c:v>Кв. 1</c:v>
                </c:pt>
                <c:pt idx="1">
                  <c:v>Кв. 2</c:v>
                </c:pt>
              </c:strCache>
            </c:strRef>
          </c:cat>
          <c:val>
            <c:numRef>
              <c:f>Аркуш1!$B$2:$B$3</c:f>
              <c:numCache>
                <c:formatCode>General</c:formatCode>
                <c:ptCount val="2"/>
                <c:pt idx="0">
                  <c:v>40</c:v>
                </c:pt>
                <c:pt idx="1">
                  <c:v>60</c:v>
                </c:pt>
              </c:numCache>
            </c:numRef>
          </c:val>
          <c:extLst>
            <c:ext xmlns:c16="http://schemas.microsoft.com/office/drawing/2014/chart" uri="{C3380CC4-5D6E-409C-BE32-E72D297353CC}">
              <c16:uniqueId val="{00000004-394F-4D9F-8895-8837B160649F}"/>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6F6F6"/>
    </a:solidFill>
    <a:ln>
      <a:noFill/>
    </a:ln>
    <a:effectLst/>
  </c:spPr>
  <c:txPr>
    <a:bodyPr/>
    <a:lstStyle/>
    <a:p>
      <a:pPr>
        <a:defRPr/>
      </a:pPr>
      <a:endParaRPr lang="uk-UA"/>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Аркуш1!$B$1</c:f>
              <c:strCache>
                <c:ptCount val="1"/>
                <c:pt idx="0">
                  <c:v>Продаж</c:v>
                </c:pt>
              </c:strCache>
            </c:strRef>
          </c:tx>
          <c:spPr>
            <a:solidFill>
              <a:srgbClr val="3E3232"/>
            </a:solidFill>
            <a:ln w="12700" cap="flat" cmpd="sng" algn="ctr">
              <a:solidFill>
                <a:schemeClr val="dk1"/>
              </a:solidFill>
              <a:prstDash val="solid"/>
              <a:miter lim="800000"/>
            </a:ln>
            <a:effectLst/>
          </c:spPr>
          <c:dPt>
            <c:idx val="0"/>
            <c:bubble3D val="0"/>
            <c:spPr>
              <a:solidFill>
                <a:srgbClr val="3E3232"/>
              </a:solidFill>
              <a:ln w="12700" cap="flat" cmpd="sng" algn="ctr">
                <a:solidFill>
                  <a:schemeClr val="dk1"/>
                </a:solidFill>
                <a:prstDash val="solid"/>
                <a:miter lim="800000"/>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DDE-4EB0-A57B-8F077DAA621A}"/>
              </c:ext>
            </c:extLst>
          </c:dPt>
          <c:dPt>
            <c:idx val="1"/>
            <c:bubble3D val="0"/>
            <c:spPr>
              <a:noFill/>
              <a:ln>
                <a:noFill/>
              </a:ln>
              <a:effectLst/>
            </c:spPr>
            <c:extLst>
              <c:ext xmlns:c16="http://schemas.microsoft.com/office/drawing/2014/chart" uri="{C3380CC4-5D6E-409C-BE32-E72D297353CC}">
                <c16:uniqueId val="{00000003-4DDE-4EB0-A57B-8F077DAA621A}"/>
              </c:ext>
            </c:extLst>
          </c:dPt>
          <c:dLbls>
            <c:delete val="1"/>
          </c:dLbls>
          <c:cat>
            <c:strRef>
              <c:f>Аркуш1!$A$2:$A$3</c:f>
              <c:strCache>
                <c:ptCount val="2"/>
                <c:pt idx="0">
                  <c:v>Кв. 1</c:v>
                </c:pt>
                <c:pt idx="1">
                  <c:v>Кв. 2</c:v>
                </c:pt>
              </c:strCache>
            </c:strRef>
          </c:cat>
          <c:val>
            <c:numRef>
              <c:f>Аркуш1!$B$2:$B$3</c:f>
              <c:numCache>
                <c:formatCode>General</c:formatCode>
                <c:ptCount val="2"/>
                <c:pt idx="0">
                  <c:v>40</c:v>
                </c:pt>
                <c:pt idx="1">
                  <c:v>60</c:v>
                </c:pt>
              </c:numCache>
            </c:numRef>
          </c:val>
          <c:extLst>
            <c:ext xmlns:c16="http://schemas.microsoft.com/office/drawing/2014/chart" uri="{C3380CC4-5D6E-409C-BE32-E72D297353CC}">
              <c16:uniqueId val="{00000004-4DDE-4EB0-A57B-8F077DAA621A}"/>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6F6F6"/>
    </a:solidFill>
    <a:ln>
      <a:noFill/>
    </a:ln>
    <a:effectLst/>
  </c:spPr>
  <c:txPr>
    <a:bodyPr/>
    <a:lstStyle/>
    <a:p>
      <a:pPr>
        <a:defRPr/>
      </a:pPr>
      <a:endParaRPr lang="uk-UA"/>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0.68604</cdr:x>
      <cdr:y>0.57463</cdr:y>
    </cdr:from>
    <cdr:to>
      <cdr:x>0.84189</cdr:x>
      <cdr:y>0.72112</cdr:y>
    </cdr:to>
    <cdr:sp macro="" textlink="">
      <cdr:nvSpPr>
        <cdr:cNvPr id="2" name="TextBox 10">
          <a:extLst xmlns:a="http://schemas.openxmlformats.org/drawingml/2006/main">
            <a:ext uri="{FF2B5EF4-FFF2-40B4-BE49-F238E27FC236}">
              <a16:creationId xmlns:a16="http://schemas.microsoft.com/office/drawing/2014/main" id="{44C9C5C0-6CAB-1B2B-E94C-56615BA7353B}"/>
            </a:ext>
          </a:extLst>
        </cdr:cNvPr>
        <cdr:cNvSpPr txBox="1"/>
      </cdr:nvSpPr>
      <cdr:spPr>
        <a:xfrm xmlns:a="http://schemas.openxmlformats.org/drawingml/2006/main">
          <a:off x="3085878" y="1638386"/>
          <a:ext cx="701031" cy="417673"/>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just">
            <a:lnSpc>
              <a:spcPct val="107000"/>
            </a:lnSpc>
            <a:spcAft>
              <a:spcPts val="800"/>
            </a:spcAft>
          </a:pPr>
          <a:r>
            <a:rPr lang="uk-UA" sz="1200" b="1" dirty="0">
              <a:latin typeface="Arial "/>
            </a:rPr>
            <a:t>Дещо готові</a:t>
          </a:r>
          <a:endParaRPr lang="uk-UA" sz="1200" dirty="0">
            <a:latin typeface="Arial "/>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a:extLst>
              <a:ext uri="{FF2B5EF4-FFF2-40B4-BE49-F238E27FC236}">
                <a16:creationId xmlns:a16="http://schemas.microsoft.com/office/drawing/2014/main" id="{433D0CBF-CFCB-4B38-BCA8-D452F30AEC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Місце для дати 2">
            <a:extLst>
              <a:ext uri="{FF2B5EF4-FFF2-40B4-BE49-F238E27FC236}">
                <a16:creationId xmlns:a16="http://schemas.microsoft.com/office/drawing/2014/main" id="{E8956F47-1E03-415D-8370-6590937292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7A3FA2-6FC9-465A-A12F-11C9F3B3E2B3}" type="datetimeFigureOut">
              <a:rPr lang="ru-RU" smtClean="0"/>
              <a:t>22.11.2024</a:t>
            </a:fld>
            <a:endParaRPr lang="ru-RU"/>
          </a:p>
        </p:txBody>
      </p:sp>
      <p:sp>
        <p:nvSpPr>
          <p:cNvPr id="4" name="Місце для нижнього колонтитула 3">
            <a:extLst>
              <a:ext uri="{FF2B5EF4-FFF2-40B4-BE49-F238E27FC236}">
                <a16:creationId xmlns:a16="http://schemas.microsoft.com/office/drawing/2014/main" id="{BE8DBE4A-18B6-47E5-8DC6-6AEE70E624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Місце для номера слайда 4">
            <a:extLst>
              <a:ext uri="{FF2B5EF4-FFF2-40B4-BE49-F238E27FC236}">
                <a16:creationId xmlns:a16="http://schemas.microsoft.com/office/drawing/2014/main" id="{F9E2552D-B45D-4633-9BA1-4573212285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2985C7-05F7-475B-999B-A1DC52DC61BD}" type="slidenum">
              <a:rPr lang="ru-RU" smtClean="0"/>
              <a:t>‹№›</a:t>
            </a:fld>
            <a:endParaRPr lang="ru-RU"/>
          </a:p>
        </p:txBody>
      </p:sp>
    </p:spTree>
    <p:extLst>
      <p:ext uri="{BB962C8B-B14F-4D97-AF65-F5344CB8AC3E}">
        <p14:creationId xmlns:p14="http://schemas.microsoft.com/office/powerpoint/2010/main" val="5779011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002400-A54E-449F-B93A-E248A2980D6E}"/>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endParaRPr lang="ru-RU"/>
          </a:p>
        </p:txBody>
      </p:sp>
      <p:sp>
        <p:nvSpPr>
          <p:cNvPr id="3" name="Підзаголовок 2">
            <a:extLst>
              <a:ext uri="{FF2B5EF4-FFF2-40B4-BE49-F238E27FC236}">
                <a16:creationId xmlns:a16="http://schemas.microsoft.com/office/drawing/2014/main" id="{B091EED0-9D8F-4EF5-B264-E0B1F205C1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ru-RU"/>
          </a:p>
        </p:txBody>
      </p:sp>
      <p:sp>
        <p:nvSpPr>
          <p:cNvPr id="4" name="Місце для дати 3">
            <a:extLst>
              <a:ext uri="{FF2B5EF4-FFF2-40B4-BE49-F238E27FC236}">
                <a16:creationId xmlns:a16="http://schemas.microsoft.com/office/drawing/2014/main" id="{A7B330F6-FC63-45C2-9FA1-1555D8E9D55D}"/>
              </a:ext>
            </a:extLst>
          </p:cNvPr>
          <p:cNvSpPr>
            <a:spLocks noGrp="1"/>
          </p:cNvSpPr>
          <p:nvPr>
            <p:ph type="dt" sz="half" idx="10"/>
          </p:nvPr>
        </p:nvSpPr>
        <p:spPr/>
        <p:txBody>
          <a:bodyPr/>
          <a:lstStyle/>
          <a:p>
            <a:fld id="{2DBD0D54-AFB3-46A7-9A34-F4A8A36876A3}" type="datetimeFigureOut">
              <a:rPr lang="ru-RU" smtClean="0"/>
              <a:t>22.11.2024</a:t>
            </a:fld>
            <a:endParaRPr lang="ru-RU"/>
          </a:p>
        </p:txBody>
      </p:sp>
      <p:sp>
        <p:nvSpPr>
          <p:cNvPr id="5" name="Місце для нижнього колонтитула 4">
            <a:extLst>
              <a:ext uri="{FF2B5EF4-FFF2-40B4-BE49-F238E27FC236}">
                <a16:creationId xmlns:a16="http://schemas.microsoft.com/office/drawing/2014/main" id="{CFE4B35E-EB4E-4C0C-83DC-F4FF4260EF38}"/>
              </a:ext>
            </a:extLst>
          </p:cNvPr>
          <p:cNvSpPr>
            <a:spLocks noGrp="1"/>
          </p:cNvSpPr>
          <p:nvPr>
            <p:ph type="ftr" sz="quarter" idx="11"/>
          </p:nvPr>
        </p:nvSpPr>
        <p:spPr/>
        <p:txBody>
          <a:bodyPr/>
          <a:lstStyle/>
          <a:p>
            <a:endParaRPr lang="ru-RU"/>
          </a:p>
        </p:txBody>
      </p:sp>
      <p:sp>
        <p:nvSpPr>
          <p:cNvPr id="6" name="Місце для номера слайда 5">
            <a:extLst>
              <a:ext uri="{FF2B5EF4-FFF2-40B4-BE49-F238E27FC236}">
                <a16:creationId xmlns:a16="http://schemas.microsoft.com/office/drawing/2014/main" id="{DC2ACD02-395F-4F8A-9B04-5BB7B6EAC6A7}"/>
              </a:ext>
            </a:extLst>
          </p:cNvPr>
          <p:cNvSpPr>
            <a:spLocks noGrp="1"/>
          </p:cNvSpPr>
          <p:nvPr>
            <p:ph type="sldNum" sz="quarter" idx="12"/>
          </p:nvPr>
        </p:nvSpPr>
        <p:spPr/>
        <p:txBody>
          <a:bodyPr/>
          <a:lstStyle/>
          <a:p>
            <a:fld id="{BDCA3A4B-E351-43BC-940A-CBF1FF205F38}" type="slidenum">
              <a:rPr lang="ru-RU" smtClean="0"/>
              <a:t>‹№›</a:t>
            </a:fld>
            <a:endParaRPr lang="ru-RU"/>
          </a:p>
        </p:txBody>
      </p:sp>
    </p:spTree>
    <p:extLst>
      <p:ext uri="{BB962C8B-B14F-4D97-AF65-F5344CB8AC3E}">
        <p14:creationId xmlns:p14="http://schemas.microsoft.com/office/powerpoint/2010/main" val="227054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Пустий слайд">
    <p:bg>
      <p:bgPr>
        <a:solidFill>
          <a:schemeClr val="bg1"/>
        </a:solidFill>
        <a:effectLst/>
      </p:bgPr>
    </p:bg>
    <p:spTree>
      <p:nvGrpSpPr>
        <p:cNvPr id="1" name=""/>
        <p:cNvGrpSpPr/>
        <p:nvPr/>
      </p:nvGrpSpPr>
      <p:grpSpPr>
        <a:xfrm>
          <a:off x="0" y="0"/>
          <a:ext cx="0" cy="0"/>
          <a:chOff x="0" y="0"/>
          <a:chExt cx="0" cy="0"/>
        </a:xfrm>
      </p:grpSpPr>
      <p:sp>
        <p:nvSpPr>
          <p:cNvPr id="7" name="Прямокутник 6">
            <a:extLst>
              <a:ext uri="{FF2B5EF4-FFF2-40B4-BE49-F238E27FC236}">
                <a16:creationId xmlns:a16="http://schemas.microsoft.com/office/drawing/2014/main" id="{A283B531-6A9B-48D9-804E-10888A9F22C8}"/>
              </a:ext>
            </a:extLst>
          </p:cNvPr>
          <p:cNvSpPr/>
          <p:nvPr userDrawn="1"/>
        </p:nvSpPr>
        <p:spPr>
          <a:xfrm>
            <a:off x="0" y="0"/>
            <a:ext cx="1623056" cy="6858000"/>
          </a:xfrm>
          <a:prstGeom prst="rect">
            <a:avLst/>
          </a:prstGeom>
          <a:solidFill>
            <a:srgbClr val="D04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8" name="Группа 23">
            <a:extLst>
              <a:ext uri="{FF2B5EF4-FFF2-40B4-BE49-F238E27FC236}">
                <a16:creationId xmlns:a16="http://schemas.microsoft.com/office/drawing/2014/main" id="{944B92B8-975E-478E-9622-7E9AB75713B7}"/>
              </a:ext>
            </a:extLst>
          </p:cNvPr>
          <p:cNvGrpSpPr/>
          <p:nvPr userDrawn="1"/>
        </p:nvGrpSpPr>
        <p:grpSpPr>
          <a:xfrm>
            <a:off x="252956" y="6265766"/>
            <a:ext cx="1001963" cy="354084"/>
            <a:chOff x="4095364" y="-1265853"/>
            <a:chExt cx="3326946" cy="1175711"/>
          </a:xfrm>
          <a:solidFill>
            <a:schemeClr val="bg1"/>
          </a:solidFill>
        </p:grpSpPr>
        <p:grpSp>
          <p:nvGrpSpPr>
            <p:cNvPr id="9" name="Группа 5">
              <a:extLst>
                <a:ext uri="{FF2B5EF4-FFF2-40B4-BE49-F238E27FC236}">
                  <a16:creationId xmlns:a16="http://schemas.microsoft.com/office/drawing/2014/main" id="{DC2448E7-6AAE-4BA8-AF59-939B779103B9}"/>
                </a:ext>
              </a:extLst>
            </p:cNvPr>
            <p:cNvGrpSpPr/>
            <p:nvPr/>
          </p:nvGrpSpPr>
          <p:grpSpPr>
            <a:xfrm>
              <a:off x="5240359" y="-852236"/>
              <a:ext cx="2181951" cy="496235"/>
              <a:chOff x="2963863" y="-2900121"/>
              <a:chExt cx="6540500" cy="1487488"/>
            </a:xfrm>
            <a:grpFill/>
          </p:grpSpPr>
          <p:sp>
            <p:nvSpPr>
              <p:cNvPr id="15" name="Freeform 5">
                <a:extLst>
                  <a:ext uri="{FF2B5EF4-FFF2-40B4-BE49-F238E27FC236}">
                    <a16:creationId xmlns:a16="http://schemas.microsoft.com/office/drawing/2014/main" id="{43724BA4-51FA-4CDA-8F82-AE99A6D75F71}"/>
                  </a:ext>
                </a:extLst>
              </p:cNvPr>
              <p:cNvSpPr>
                <a:spLocks/>
              </p:cNvSpPr>
              <p:nvPr/>
            </p:nvSpPr>
            <p:spPr bwMode="auto">
              <a:xfrm>
                <a:off x="2963863" y="-2900121"/>
                <a:ext cx="1039813" cy="1427163"/>
              </a:xfrm>
              <a:custGeom>
                <a:avLst/>
                <a:gdLst>
                  <a:gd name="T0" fmla="*/ 175 w 350"/>
                  <a:gd name="T1" fmla="*/ 480 h 480"/>
                  <a:gd name="T2" fmla="*/ 18 w 350"/>
                  <a:gd name="T3" fmla="*/ 401 h 480"/>
                  <a:gd name="T4" fmla="*/ 23 w 350"/>
                  <a:gd name="T5" fmla="*/ 337 h 480"/>
                  <a:gd name="T6" fmla="*/ 81 w 350"/>
                  <a:gd name="T7" fmla="*/ 354 h 480"/>
                  <a:gd name="T8" fmla="*/ 211 w 350"/>
                  <a:gd name="T9" fmla="*/ 393 h 480"/>
                  <a:gd name="T10" fmla="*/ 256 w 350"/>
                  <a:gd name="T11" fmla="*/ 336 h 480"/>
                  <a:gd name="T12" fmla="*/ 209 w 350"/>
                  <a:gd name="T13" fmla="*/ 288 h 480"/>
                  <a:gd name="T14" fmla="*/ 103 w 350"/>
                  <a:gd name="T15" fmla="*/ 257 h 480"/>
                  <a:gd name="T16" fmla="*/ 17 w 350"/>
                  <a:gd name="T17" fmla="*/ 127 h 480"/>
                  <a:gd name="T18" fmla="*/ 139 w 350"/>
                  <a:gd name="T19" fmla="*/ 8 h 480"/>
                  <a:gd name="T20" fmla="*/ 293 w 350"/>
                  <a:gd name="T21" fmla="*/ 50 h 480"/>
                  <a:gd name="T22" fmla="*/ 314 w 350"/>
                  <a:gd name="T23" fmla="*/ 89 h 480"/>
                  <a:gd name="T24" fmla="*/ 294 w 350"/>
                  <a:gd name="T25" fmla="*/ 120 h 480"/>
                  <a:gd name="T26" fmla="*/ 252 w 350"/>
                  <a:gd name="T27" fmla="*/ 111 h 480"/>
                  <a:gd name="T28" fmla="*/ 140 w 350"/>
                  <a:gd name="T29" fmla="*/ 89 h 480"/>
                  <a:gd name="T30" fmla="*/ 97 w 350"/>
                  <a:gd name="T31" fmla="*/ 138 h 480"/>
                  <a:gd name="T32" fmla="*/ 138 w 350"/>
                  <a:gd name="T33" fmla="*/ 187 h 480"/>
                  <a:gd name="T34" fmla="*/ 230 w 350"/>
                  <a:gd name="T35" fmla="*/ 213 h 480"/>
                  <a:gd name="T36" fmla="*/ 331 w 350"/>
                  <a:gd name="T37" fmla="*/ 303 h 480"/>
                  <a:gd name="T38" fmla="*/ 216 w 350"/>
                  <a:gd name="T39" fmla="*/ 474 h 480"/>
                  <a:gd name="T40" fmla="*/ 175 w 350"/>
                  <a:gd name="T41"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0" h="480">
                    <a:moveTo>
                      <a:pt x="175" y="480"/>
                    </a:moveTo>
                    <a:cubicBezTo>
                      <a:pt x="108" y="476"/>
                      <a:pt x="55" y="454"/>
                      <a:pt x="18" y="401"/>
                    </a:cubicBezTo>
                    <a:cubicBezTo>
                      <a:pt x="0" y="374"/>
                      <a:pt x="2" y="351"/>
                      <a:pt x="23" y="337"/>
                    </a:cubicBezTo>
                    <a:cubicBezTo>
                      <a:pt x="43" y="322"/>
                      <a:pt x="58" y="327"/>
                      <a:pt x="81" y="354"/>
                    </a:cubicBezTo>
                    <a:cubicBezTo>
                      <a:pt x="118" y="397"/>
                      <a:pt x="163" y="410"/>
                      <a:pt x="211" y="393"/>
                    </a:cubicBezTo>
                    <a:cubicBezTo>
                      <a:pt x="238" y="383"/>
                      <a:pt x="257" y="367"/>
                      <a:pt x="256" y="336"/>
                    </a:cubicBezTo>
                    <a:cubicBezTo>
                      <a:pt x="255" y="306"/>
                      <a:pt x="233" y="295"/>
                      <a:pt x="209" y="288"/>
                    </a:cubicBezTo>
                    <a:cubicBezTo>
                      <a:pt x="174" y="277"/>
                      <a:pt x="137" y="271"/>
                      <a:pt x="103" y="257"/>
                    </a:cubicBezTo>
                    <a:cubicBezTo>
                      <a:pt x="40" y="231"/>
                      <a:pt x="9" y="182"/>
                      <a:pt x="17" y="127"/>
                    </a:cubicBezTo>
                    <a:cubicBezTo>
                      <a:pt x="26" y="67"/>
                      <a:pt x="76" y="17"/>
                      <a:pt x="139" y="8"/>
                    </a:cubicBezTo>
                    <a:cubicBezTo>
                      <a:pt x="197" y="0"/>
                      <a:pt x="250" y="8"/>
                      <a:pt x="293" y="50"/>
                    </a:cubicBezTo>
                    <a:cubicBezTo>
                      <a:pt x="304" y="60"/>
                      <a:pt x="313" y="76"/>
                      <a:pt x="314" y="89"/>
                    </a:cubicBezTo>
                    <a:cubicBezTo>
                      <a:pt x="315" y="99"/>
                      <a:pt x="303" y="117"/>
                      <a:pt x="294" y="120"/>
                    </a:cubicBezTo>
                    <a:cubicBezTo>
                      <a:pt x="281" y="123"/>
                      <a:pt x="263" y="119"/>
                      <a:pt x="252" y="111"/>
                    </a:cubicBezTo>
                    <a:cubicBezTo>
                      <a:pt x="217" y="86"/>
                      <a:pt x="181" y="76"/>
                      <a:pt x="140" y="89"/>
                    </a:cubicBezTo>
                    <a:cubicBezTo>
                      <a:pt x="117" y="97"/>
                      <a:pt x="99" y="111"/>
                      <a:pt x="97" y="138"/>
                    </a:cubicBezTo>
                    <a:cubicBezTo>
                      <a:pt x="95" y="167"/>
                      <a:pt x="114" y="180"/>
                      <a:pt x="138" y="187"/>
                    </a:cubicBezTo>
                    <a:cubicBezTo>
                      <a:pt x="168" y="197"/>
                      <a:pt x="200" y="202"/>
                      <a:pt x="230" y="213"/>
                    </a:cubicBezTo>
                    <a:cubicBezTo>
                      <a:pt x="276" y="228"/>
                      <a:pt x="318" y="251"/>
                      <a:pt x="331" y="303"/>
                    </a:cubicBezTo>
                    <a:cubicBezTo>
                      <a:pt x="350" y="380"/>
                      <a:pt x="298" y="456"/>
                      <a:pt x="216" y="474"/>
                    </a:cubicBezTo>
                    <a:cubicBezTo>
                      <a:pt x="201" y="477"/>
                      <a:pt x="186" y="478"/>
                      <a:pt x="175" y="4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 name="Freeform 6">
                <a:extLst>
                  <a:ext uri="{FF2B5EF4-FFF2-40B4-BE49-F238E27FC236}">
                    <a16:creationId xmlns:a16="http://schemas.microsoft.com/office/drawing/2014/main" id="{D524B538-28BF-4A3E-B052-452DE178AC9E}"/>
                  </a:ext>
                </a:extLst>
              </p:cNvPr>
              <p:cNvSpPr>
                <a:spLocks noEditPoints="1"/>
              </p:cNvSpPr>
              <p:nvPr/>
            </p:nvSpPr>
            <p:spPr bwMode="auto">
              <a:xfrm>
                <a:off x="4030663" y="-2555633"/>
                <a:ext cx="1073150" cy="1136650"/>
              </a:xfrm>
              <a:custGeom>
                <a:avLst/>
                <a:gdLst>
                  <a:gd name="T0" fmla="*/ 100 w 361"/>
                  <a:gd name="T1" fmla="*/ 224 h 382"/>
                  <a:gd name="T2" fmla="*/ 232 w 361"/>
                  <a:gd name="T3" fmla="*/ 275 h 382"/>
                  <a:gd name="T4" fmla="*/ 289 w 361"/>
                  <a:gd name="T5" fmla="*/ 291 h 382"/>
                  <a:gd name="T6" fmla="*/ 266 w 361"/>
                  <a:gd name="T7" fmla="*/ 346 h 382"/>
                  <a:gd name="T8" fmla="*/ 256 w 361"/>
                  <a:gd name="T9" fmla="*/ 351 h 382"/>
                  <a:gd name="T10" fmla="*/ 38 w 361"/>
                  <a:gd name="T11" fmla="*/ 281 h 382"/>
                  <a:gd name="T12" fmla="*/ 48 w 361"/>
                  <a:gd name="T13" fmla="*/ 82 h 382"/>
                  <a:gd name="T14" fmla="*/ 241 w 361"/>
                  <a:gd name="T15" fmla="*/ 24 h 382"/>
                  <a:gd name="T16" fmla="*/ 361 w 361"/>
                  <a:gd name="T17" fmla="*/ 183 h 382"/>
                  <a:gd name="T18" fmla="*/ 318 w 361"/>
                  <a:gd name="T19" fmla="*/ 224 h 382"/>
                  <a:gd name="T20" fmla="*/ 211 w 361"/>
                  <a:gd name="T21" fmla="*/ 224 h 382"/>
                  <a:gd name="T22" fmla="*/ 100 w 361"/>
                  <a:gd name="T23" fmla="*/ 224 h 382"/>
                  <a:gd name="T24" fmla="*/ 102 w 361"/>
                  <a:gd name="T25" fmla="*/ 157 h 382"/>
                  <a:gd name="T26" fmla="*/ 276 w 361"/>
                  <a:gd name="T27" fmla="*/ 157 h 382"/>
                  <a:gd name="T28" fmla="*/ 182 w 361"/>
                  <a:gd name="T29" fmla="*/ 90 h 382"/>
                  <a:gd name="T30" fmla="*/ 102 w 361"/>
                  <a:gd name="T31" fmla="*/ 15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1" h="382">
                    <a:moveTo>
                      <a:pt x="100" y="224"/>
                    </a:moveTo>
                    <a:cubicBezTo>
                      <a:pt x="127" y="282"/>
                      <a:pt x="175" y="299"/>
                      <a:pt x="232" y="275"/>
                    </a:cubicBezTo>
                    <a:cubicBezTo>
                      <a:pt x="260" y="264"/>
                      <a:pt x="278" y="269"/>
                      <a:pt x="289" y="291"/>
                    </a:cubicBezTo>
                    <a:cubicBezTo>
                      <a:pt x="299" y="312"/>
                      <a:pt x="291" y="332"/>
                      <a:pt x="266" y="346"/>
                    </a:cubicBezTo>
                    <a:cubicBezTo>
                      <a:pt x="263" y="348"/>
                      <a:pt x="259" y="349"/>
                      <a:pt x="256" y="351"/>
                    </a:cubicBezTo>
                    <a:cubicBezTo>
                      <a:pt x="178" y="382"/>
                      <a:pt x="83" y="352"/>
                      <a:pt x="38" y="281"/>
                    </a:cubicBezTo>
                    <a:cubicBezTo>
                      <a:pt x="0" y="221"/>
                      <a:pt x="4" y="138"/>
                      <a:pt x="48" y="82"/>
                    </a:cubicBezTo>
                    <a:cubicBezTo>
                      <a:pt x="94" y="24"/>
                      <a:pt x="172" y="0"/>
                      <a:pt x="241" y="24"/>
                    </a:cubicBezTo>
                    <a:cubicBezTo>
                      <a:pt x="310" y="48"/>
                      <a:pt x="359" y="113"/>
                      <a:pt x="361" y="183"/>
                    </a:cubicBezTo>
                    <a:cubicBezTo>
                      <a:pt x="361" y="208"/>
                      <a:pt x="346" y="224"/>
                      <a:pt x="318" y="224"/>
                    </a:cubicBezTo>
                    <a:cubicBezTo>
                      <a:pt x="283" y="224"/>
                      <a:pt x="247" y="224"/>
                      <a:pt x="211" y="224"/>
                    </a:cubicBezTo>
                    <a:cubicBezTo>
                      <a:pt x="175" y="224"/>
                      <a:pt x="139" y="224"/>
                      <a:pt x="100" y="224"/>
                    </a:cubicBezTo>
                    <a:close/>
                    <a:moveTo>
                      <a:pt x="102" y="157"/>
                    </a:moveTo>
                    <a:cubicBezTo>
                      <a:pt x="160" y="157"/>
                      <a:pt x="218" y="157"/>
                      <a:pt x="276" y="157"/>
                    </a:cubicBezTo>
                    <a:cubicBezTo>
                      <a:pt x="263" y="113"/>
                      <a:pt x="226" y="88"/>
                      <a:pt x="182" y="90"/>
                    </a:cubicBezTo>
                    <a:cubicBezTo>
                      <a:pt x="141" y="93"/>
                      <a:pt x="108" y="120"/>
                      <a:pt x="102"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 name="Freeform 7">
                <a:extLst>
                  <a:ext uri="{FF2B5EF4-FFF2-40B4-BE49-F238E27FC236}">
                    <a16:creationId xmlns:a16="http://schemas.microsoft.com/office/drawing/2014/main" id="{07EB7EC2-70BF-4F9D-86D8-441F01752B3D}"/>
                  </a:ext>
                </a:extLst>
              </p:cNvPr>
              <p:cNvSpPr>
                <a:spLocks noEditPoints="1"/>
              </p:cNvSpPr>
              <p:nvPr/>
            </p:nvSpPr>
            <p:spPr bwMode="auto">
              <a:xfrm>
                <a:off x="8431213" y="-2552458"/>
                <a:ext cx="1073150" cy="1139825"/>
              </a:xfrm>
              <a:custGeom>
                <a:avLst/>
                <a:gdLst>
                  <a:gd name="T0" fmla="*/ 101 w 361"/>
                  <a:gd name="T1" fmla="*/ 223 h 383"/>
                  <a:gd name="T2" fmla="*/ 226 w 361"/>
                  <a:gd name="T3" fmla="*/ 277 h 383"/>
                  <a:gd name="T4" fmla="*/ 277 w 361"/>
                  <a:gd name="T5" fmla="*/ 277 h 383"/>
                  <a:gd name="T6" fmla="*/ 261 w 361"/>
                  <a:gd name="T7" fmla="*/ 347 h 383"/>
                  <a:gd name="T8" fmla="*/ 38 w 361"/>
                  <a:gd name="T9" fmla="*/ 280 h 383"/>
                  <a:gd name="T10" fmla="*/ 47 w 361"/>
                  <a:gd name="T11" fmla="*/ 81 h 383"/>
                  <a:gd name="T12" fmla="*/ 238 w 361"/>
                  <a:gd name="T13" fmla="*/ 22 h 383"/>
                  <a:gd name="T14" fmla="*/ 360 w 361"/>
                  <a:gd name="T15" fmla="*/ 182 h 383"/>
                  <a:gd name="T16" fmla="*/ 319 w 361"/>
                  <a:gd name="T17" fmla="*/ 223 h 383"/>
                  <a:gd name="T18" fmla="*/ 101 w 361"/>
                  <a:gd name="T19" fmla="*/ 223 h 383"/>
                  <a:gd name="T20" fmla="*/ 101 w 361"/>
                  <a:gd name="T21" fmla="*/ 157 h 383"/>
                  <a:gd name="T22" fmla="*/ 275 w 361"/>
                  <a:gd name="T23" fmla="*/ 157 h 383"/>
                  <a:gd name="T24" fmla="*/ 188 w 361"/>
                  <a:gd name="T25" fmla="*/ 89 h 383"/>
                  <a:gd name="T26" fmla="*/ 101 w 361"/>
                  <a:gd name="T27" fmla="*/ 15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383">
                    <a:moveTo>
                      <a:pt x="101" y="223"/>
                    </a:moveTo>
                    <a:cubicBezTo>
                      <a:pt x="125" y="279"/>
                      <a:pt x="174" y="297"/>
                      <a:pt x="226" y="277"/>
                    </a:cubicBezTo>
                    <a:cubicBezTo>
                      <a:pt x="242" y="272"/>
                      <a:pt x="264" y="270"/>
                      <a:pt x="277" y="277"/>
                    </a:cubicBezTo>
                    <a:cubicBezTo>
                      <a:pt x="305" y="294"/>
                      <a:pt x="296" y="330"/>
                      <a:pt x="261" y="347"/>
                    </a:cubicBezTo>
                    <a:cubicBezTo>
                      <a:pt x="185" y="383"/>
                      <a:pt x="85" y="353"/>
                      <a:pt x="38" y="280"/>
                    </a:cubicBezTo>
                    <a:cubicBezTo>
                      <a:pt x="0" y="220"/>
                      <a:pt x="4" y="137"/>
                      <a:pt x="47" y="81"/>
                    </a:cubicBezTo>
                    <a:cubicBezTo>
                      <a:pt x="92" y="24"/>
                      <a:pt x="169" y="0"/>
                      <a:pt x="238" y="22"/>
                    </a:cubicBezTo>
                    <a:cubicBezTo>
                      <a:pt x="307" y="43"/>
                      <a:pt x="359" y="111"/>
                      <a:pt x="360" y="182"/>
                    </a:cubicBezTo>
                    <a:cubicBezTo>
                      <a:pt x="361" y="207"/>
                      <a:pt x="346" y="223"/>
                      <a:pt x="319" y="223"/>
                    </a:cubicBezTo>
                    <a:cubicBezTo>
                      <a:pt x="247" y="223"/>
                      <a:pt x="175" y="223"/>
                      <a:pt x="101" y="223"/>
                    </a:cubicBezTo>
                    <a:close/>
                    <a:moveTo>
                      <a:pt x="101" y="157"/>
                    </a:moveTo>
                    <a:cubicBezTo>
                      <a:pt x="160" y="157"/>
                      <a:pt x="218" y="157"/>
                      <a:pt x="275" y="157"/>
                    </a:cubicBezTo>
                    <a:cubicBezTo>
                      <a:pt x="266" y="116"/>
                      <a:pt x="231" y="89"/>
                      <a:pt x="188" y="89"/>
                    </a:cubicBezTo>
                    <a:cubicBezTo>
                      <a:pt x="146" y="89"/>
                      <a:pt x="111" y="115"/>
                      <a:pt x="101"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 name="Freeform 8">
                <a:extLst>
                  <a:ext uri="{FF2B5EF4-FFF2-40B4-BE49-F238E27FC236}">
                    <a16:creationId xmlns:a16="http://schemas.microsoft.com/office/drawing/2014/main" id="{6C587656-F01C-4852-94D5-00919AB2AF7D}"/>
                  </a:ext>
                </a:extLst>
              </p:cNvPr>
              <p:cNvSpPr>
                <a:spLocks/>
              </p:cNvSpPr>
              <p:nvPr/>
            </p:nvSpPr>
            <p:spPr bwMode="auto">
              <a:xfrm>
                <a:off x="7426326" y="-2549283"/>
                <a:ext cx="939800" cy="1116013"/>
              </a:xfrm>
              <a:custGeom>
                <a:avLst/>
                <a:gdLst>
                  <a:gd name="T0" fmla="*/ 0 w 316"/>
                  <a:gd name="T1" fmla="*/ 185 h 375"/>
                  <a:gd name="T2" fmla="*/ 98 w 316"/>
                  <a:gd name="T3" fmla="*/ 31 h 375"/>
                  <a:gd name="T4" fmla="*/ 283 w 316"/>
                  <a:gd name="T5" fmla="*/ 50 h 375"/>
                  <a:gd name="T6" fmla="*/ 305 w 316"/>
                  <a:gd name="T7" fmla="*/ 104 h 375"/>
                  <a:gd name="T8" fmla="*/ 240 w 316"/>
                  <a:gd name="T9" fmla="*/ 121 h 375"/>
                  <a:gd name="T10" fmla="*/ 177 w 316"/>
                  <a:gd name="T11" fmla="*/ 95 h 375"/>
                  <a:gd name="T12" fmla="*/ 87 w 316"/>
                  <a:gd name="T13" fmla="*/ 154 h 375"/>
                  <a:gd name="T14" fmla="*/ 115 w 316"/>
                  <a:gd name="T15" fmla="*/ 259 h 375"/>
                  <a:gd name="T16" fmla="*/ 220 w 316"/>
                  <a:gd name="T17" fmla="*/ 267 h 375"/>
                  <a:gd name="T18" fmla="*/ 245 w 316"/>
                  <a:gd name="T19" fmla="*/ 251 h 375"/>
                  <a:gd name="T20" fmla="*/ 299 w 316"/>
                  <a:gd name="T21" fmla="*/ 257 h 375"/>
                  <a:gd name="T22" fmla="*/ 295 w 316"/>
                  <a:gd name="T23" fmla="*/ 312 h 375"/>
                  <a:gd name="T24" fmla="*/ 93 w 316"/>
                  <a:gd name="T25" fmla="*/ 340 h 375"/>
                  <a:gd name="T26" fmla="*/ 0 w 316"/>
                  <a:gd name="T27"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375">
                    <a:moveTo>
                      <a:pt x="0" y="185"/>
                    </a:moveTo>
                    <a:cubicBezTo>
                      <a:pt x="2" y="116"/>
                      <a:pt x="34" y="62"/>
                      <a:pt x="98" y="31"/>
                    </a:cubicBezTo>
                    <a:cubicBezTo>
                      <a:pt x="162" y="0"/>
                      <a:pt x="225" y="6"/>
                      <a:pt x="283" y="50"/>
                    </a:cubicBezTo>
                    <a:cubicBezTo>
                      <a:pt x="301" y="63"/>
                      <a:pt x="315" y="80"/>
                      <a:pt x="305" y="104"/>
                    </a:cubicBezTo>
                    <a:cubicBezTo>
                      <a:pt x="295" y="131"/>
                      <a:pt x="268" y="136"/>
                      <a:pt x="240" y="121"/>
                    </a:cubicBezTo>
                    <a:cubicBezTo>
                      <a:pt x="220" y="110"/>
                      <a:pt x="199" y="97"/>
                      <a:pt x="177" y="95"/>
                    </a:cubicBezTo>
                    <a:cubicBezTo>
                      <a:pt x="136" y="90"/>
                      <a:pt x="103" y="115"/>
                      <a:pt x="87" y="154"/>
                    </a:cubicBezTo>
                    <a:cubicBezTo>
                      <a:pt x="73" y="191"/>
                      <a:pt x="84" y="232"/>
                      <a:pt x="115" y="259"/>
                    </a:cubicBezTo>
                    <a:cubicBezTo>
                      <a:pt x="145" y="284"/>
                      <a:pt x="185" y="287"/>
                      <a:pt x="220" y="267"/>
                    </a:cubicBezTo>
                    <a:cubicBezTo>
                      <a:pt x="229" y="262"/>
                      <a:pt x="236" y="256"/>
                      <a:pt x="245" y="251"/>
                    </a:cubicBezTo>
                    <a:cubicBezTo>
                      <a:pt x="264" y="238"/>
                      <a:pt x="284" y="239"/>
                      <a:pt x="299" y="257"/>
                    </a:cubicBezTo>
                    <a:cubicBezTo>
                      <a:pt x="316" y="276"/>
                      <a:pt x="310" y="295"/>
                      <a:pt x="295" y="312"/>
                    </a:cubicBezTo>
                    <a:cubicBezTo>
                      <a:pt x="251" y="362"/>
                      <a:pt x="160" y="375"/>
                      <a:pt x="93" y="340"/>
                    </a:cubicBezTo>
                    <a:cubicBezTo>
                      <a:pt x="32" y="308"/>
                      <a:pt x="1" y="256"/>
                      <a:pt x="0" y="1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9" name="Freeform 9">
                <a:extLst>
                  <a:ext uri="{FF2B5EF4-FFF2-40B4-BE49-F238E27FC236}">
                    <a16:creationId xmlns:a16="http://schemas.microsoft.com/office/drawing/2014/main" id="{9FD2DBE0-C5A2-424B-9B97-A6B6D25F30C6}"/>
                  </a:ext>
                </a:extLst>
              </p:cNvPr>
              <p:cNvSpPr>
                <a:spLocks/>
              </p:cNvSpPr>
              <p:nvPr/>
            </p:nvSpPr>
            <p:spPr bwMode="auto">
              <a:xfrm>
                <a:off x="5953126" y="-2528646"/>
                <a:ext cx="938213" cy="1031875"/>
              </a:xfrm>
              <a:custGeom>
                <a:avLst/>
                <a:gdLst>
                  <a:gd name="T0" fmla="*/ 158 w 316"/>
                  <a:gd name="T1" fmla="*/ 216 h 347"/>
                  <a:gd name="T2" fmla="*/ 234 w 316"/>
                  <a:gd name="T3" fmla="*/ 35 h 347"/>
                  <a:gd name="T4" fmla="*/ 287 w 316"/>
                  <a:gd name="T5" fmla="*/ 10 h 347"/>
                  <a:gd name="T6" fmla="*/ 307 w 316"/>
                  <a:gd name="T7" fmla="*/ 61 h 347"/>
                  <a:gd name="T8" fmla="*/ 195 w 316"/>
                  <a:gd name="T9" fmla="*/ 322 h 347"/>
                  <a:gd name="T10" fmla="*/ 158 w 316"/>
                  <a:gd name="T11" fmla="*/ 347 h 347"/>
                  <a:gd name="T12" fmla="*/ 121 w 316"/>
                  <a:gd name="T13" fmla="*/ 321 h 347"/>
                  <a:gd name="T14" fmla="*/ 11 w 316"/>
                  <a:gd name="T15" fmla="*/ 66 h 347"/>
                  <a:gd name="T16" fmla="*/ 30 w 316"/>
                  <a:gd name="T17" fmla="*/ 10 h 347"/>
                  <a:gd name="T18" fmla="*/ 83 w 316"/>
                  <a:gd name="T19" fmla="*/ 36 h 347"/>
                  <a:gd name="T20" fmla="*/ 158 w 316"/>
                  <a:gd name="T21" fmla="*/ 21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347">
                    <a:moveTo>
                      <a:pt x="158" y="216"/>
                    </a:moveTo>
                    <a:cubicBezTo>
                      <a:pt x="185" y="150"/>
                      <a:pt x="209" y="92"/>
                      <a:pt x="234" y="35"/>
                    </a:cubicBezTo>
                    <a:cubicBezTo>
                      <a:pt x="246" y="8"/>
                      <a:pt x="266" y="0"/>
                      <a:pt x="287" y="10"/>
                    </a:cubicBezTo>
                    <a:cubicBezTo>
                      <a:pt x="308" y="21"/>
                      <a:pt x="316" y="39"/>
                      <a:pt x="307" y="61"/>
                    </a:cubicBezTo>
                    <a:cubicBezTo>
                      <a:pt x="270" y="149"/>
                      <a:pt x="234" y="236"/>
                      <a:pt x="195" y="322"/>
                    </a:cubicBezTo>
                    <a:cubicBezTo>
                      <a:pt x="189" y="334"/>
                      <a:pt x="170" y="347"/>
                      <a:pt x="158" y="347"/>
                    </a:cubicBezTo>
                    <a:cubicBezTo>
                      <a:pt x="145" y="347"/>
                      <a:pt x="126" y="334"/>
                      <a:pt x="121" y="321"/>
                    </a:cubicBezTo>
                    <a:cubicBezTo>
                      <a:pt x="82" y="237"/>
                      <a:pt x="46" y="151"/>
                      <a:pt x="11" y="66"/>
                    </a:cubicBezTo>
                    <a:cubicBezTo>
                      <a:pt x="0" y="40"/>
                      <a:pt x="8" y="19"/>
                      <a:pt x="30" y="10"/>
                    </a:cubicBezTo>
                    <a:cubicBezTo>
                      <a:pt x="51" y="1"/>
                      <a:pt x="72" y="10"/>
                      <a:pt x="83" y="36"/>
                    </a:cubicBezTo>
                    <a:cubicBezTo>
                      <a:pt x="107" y="94"/>
                      <a:pt x="131" y="152"/>
                      <a:pt x="158"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0" name="Freeform 10">
                <a:extLst>
                  <a:ext uri="{FF2B5EF4-FFF2-40B4-BE49-F238E27FC236}">
                    <a16:creationId xmlns:a16="http://schemas.microsoft.com/office/drawing/2014/main" id="{E79F0CB3-58BB-4889-A983-802A81487688}"/>
                  </a:ext>
                </a:extLst>
              </p:cNvPr>
              <p:cNvSpPr>
                <a:spLocks/>
              </p:cNvSpPr>
              <p:nvPr/>
            </p:nvSpPr>
            <p:spPr bwMode="auto">
              <a:xfrm>
                <a:off x="5230813" y="-2515946"/>
                <a:ext cx="674688" cy="1025525"/>
              </a:xfrm>
              <a:custGeom>
                <a:avLst/>
                <a:gdLst>
                  <a:gd name="T0" fmla="*/ 0 w 227"/>
                  <a:gd name="T1" fmla="*/ 241 h 345"/>
                  <a:gd name="T2" fmla="*/ 5 w 227"/>
                  <a:gd name="T3" fmla="*/ 160 h 345"/>
                  <a:gd name="T4" fmla="*/ 175 w 227"/>
                  <a:gd name="T5" fmla="*/ 2 h 345"/>
                  <a:gd name="T6" fmla="*/ 226 w 227"/>
                  <a:gd name="T7" fmla="*/ 38 h 345"/>
                  <a:gd name="T8" fmla="*/ 184 w 227"/>
                  <a:gd name="T9" fmla="*/ 81 h 345"/>
                  <a:gd name="T10" fmla="*/ 81 w 227"/>
                  <a:gd name="T11" fmla="*/ 203 h 345"/>
                  <a:gd name="T12" fmla="*/ 81 w 227"/>
                  <a:gd name="T13" fmla="*/ 302 h 345"/>
                  <a:gd name="T14" fmla="*/ 44 w 227"/>
                  <a:gd name="T15" fmla="*/ 345 h 345"/>
                  <a:gd name="T16" fmla="*/ 2 w 227"/>
                  <a:gd name="T17" fmla="*/ 302 h 345"/>
                  <a:gd name="T18" fmla="*/ 2 w 227"/>
                  <a:gd name="T19" fmla="*/ 241 h 345"/>
                  <a:gd name="T20" fmla="*/ 0 w 227"/>
                  <a:gd name="T21" fmla="*/ 24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345">
                    <a:moveTo>
                      <a:pt x="0" y="241"/>
                    </a:moveTo>
                    <a:cubicBezTo>
                      <a:pt x="2" y="214"/>
                      <a:pt x="2" y="187"/>
                      <a:pt x="5" y="160"/>
                    </a:cubicBezTo>
                    <a:cubicBezTo>
                      <a:pt x="15" y="74"/>
                      <a:pt x="89" y="5"/>
                      <a:pt x="175" y="2"/>
                    </a:cubicBezTo>
                    <a:cubicBezTo>
                      <a:pt x="204" y="0"/>
                      <a:pt x="224" y="15"/>
                      <a:pt x="226" y="38"/>
                    </a:cubicBezTo>
                    <a:cubicBezTo>
                      <a:pt x="227" y="60"/>
                      <a:pt x="212" y="76"/>
                      <a:pt x="184" y="81"/>
                    </a:cubicBezTo>
                    <a:cubicBezTo>
                      <a:pt x="110" y="94"/>
                      <a:pt x="81" y="128"/>
                      <a:pt x="81" y="203"/>
                    </a:cubicBezTo>
                    <a:cubicBezTo>
                      <a:pt x="81" y="236"/>
                      <a:pt x="81" y="269"/>
                      <a:pt x="81" y="302"/>
                    </a:cubicBezTo>
                    <a:cubicBezTo>
                      <a:pt x="80" y="327"/>
                      <a:pt x="65" y="345"/>
                      <a:pt x="44" y="345"/>
                    </a:cubicBezTo>
                    <a:cubicBezTo>
                      <a:pt x="20" y="345"/>
                      <a:pt x="3" y="329"/>
                      <a:pt x="2" y="302"/>
                    </a:cubicBezTo>
                    <a:cubicBezTo>
                      <a:pt x="1" y="282"/>
                      <a:pt x="2" y="262"/>
                      <a:pt x="2" y="241"/>
                    </a:cubicBezTo>
                    <a:cubicBezTo>
                      <a:pt x="1" y="241"/>
                      <a:pt x="1" y="241"/>
                      <a:pt x="0" y="2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1" name="Freeform 11">
                <a:extLst>
                  <a:ext uri="{FF2B5EF4-FFF2-40B4-BE49-F238E27FC236}">
                    <a16:creationId xmlns:a16="http://schemas.microsoft.com/office/drawing/2014/main" id="{4DE00418-1899-4FF0-A76F-27E4BA02C798}"/>
                  </a:ext>
                </a:extLst>
              </p:cNvPr>
              <p:cNvSpPr>
                <a:spLocks/>
              </p:cNvSpPr>
              <p:nvPr/>
            </p:nvSpPr>
            <p:spPr bwMode="auto">
              <a:xfrm>
                <a:off x="7031038" y="-2512771"/>
                <a:ext cx="241300" cy="1035050"/>
              </a:xfrm>
              <a:custGeom>
                <a:avLst/>
                <a:gdLst>
                  <a:gd name="T0" fmla="*/ 81 w 81"/>
                  <a:gd name="T1" fmla="*/ 176 h 348"/>
                  <a:gd name="T2" fmla="*/ 81 w 81"/>
                  <a:gd name="T3" fmla="*/ 301 h 348"/>
                  <a:gd name="T4" fmla="*/ 43 w 81"/>
                  <a:gd name="T5" fmla="*/ 347 h 348"/>
                  <a:gd name="T6" fmla="*/ 1 w 81"/>
                  <a:gd name="T7" fmla="*/ 302 h 348"/>
                  <a:gd name="T8" fmla="*/ 1 w 81"/>
                  <a:gd name="T9" fmla="*/ 46 h 348"/>
                  <a:gd name="T10" fmla="*/ 40 w 81"/>
                  <a:gd name="T11" fmla="*/ 1 h 348"/>
                  <a:gd name="T12" fmla="*/ 81 w 81"/>
                  <a:gd name="T13" fmla="*/ 48 h 348"/>
                  <a:gd name="T14" fmla="*/ 81 w 81"/>
                  <a:gd name="T15" fmla="*/ 176 h 3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348">
                    <a:moveTo>
                      <a:pt x="81" y="176"/>
                    </a:moveTo>
                    <a:cubicBezTo>
                      <a:pt x="81" y="217"/>
                      <a:pt x="81" y="259"/>
                      <a:pt x="81" y="301"/>
                    </a:cubicBezTo>
                    <a:cubicBezTo>
                      <a:pt x="81" y="329"/>
                      <a:pt x="66" y="346"/>
                      <a:pt x="43" y="347"/>
                    </a:cubicBezTo>
                    <a:cubicBezTo>
                      <a:pt x="18" y="348"/>
                      <a:pt x="1" y="331"/>
                      <a:pt x="1" y="302"/>
                    </a:cubicBezTo>
                    <a:cubicBezTo>
                      <a:pt x="0" y="217"/>
                      <a:pt x="0" y="131"/>
                      <a:pt x="1" y="46"/>
                    </a:cubicBezTo>
                    <a:cubicBezTo>
                      <a:pt x="1" y="20"/>
                      <a:pt x="18" y="2"/>
                      <a:pt x="40" y="1"/>
                    </a:cubicBezTo>
                    <a:cubicBezTo>
                      <a:pt x="63" y="0"/>
                      <a:pt x="80" y="19"/>
                      <a:pt x="81" y="48"/>
                    </a:cubicBezTo>
                    <a:cubicBezTo>
                      <a:pt x="81" y="90"/>
                      <a:pt x="81" y="133"/>
                      <a:pt x="81"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2" name="Freeform 12">
                <a:extLst>
                  <a:ext uri="{FF2B5EF4-FFF2-40B4-BE49-F238E27FC236}">
                    <a16:creationId xmlns:a16="http://schemas.microsoft.com/office/drawing/2014/main" id="{D6C8A8DC-929E-4D27-82A2-FA051B506E63}"/>
                  </a:ext>
                </a:extLst>
              </p:cNvPr>
              <p:cNvSpPr>
                <a:spLocks/>
              </p:cNvSpPr>
              <p:nvPr/>
            </p:nvSpPr>
            <p:spPr bwMode="auto">
              <a:xfrm>
                <a:off x="7029451" y="-2876308"/>
                <a:ext cx="255588" cy="258763"/>
              </a:xfrm>
              <a:custGeom>
                <a:avLst/>
                <a:gdLst>
                  <a:gd name="T0" fmla="*/ 41 w 86"/>
                  <a:gd name="T1" fmla="*/ 1 h 87"/>
                  <a:gd name="T2" fmla="*/ 85 w 86"/>
                  <a:gd name="T3" fmla="*/ 43 h 87"/>
                  <a:gd name="T4" fmla="*/ 42 w 86"/>
                  <a:gd name="T5" fmla="*/ 87 h 87"/>
                  <a:gd name="T6" fmla="*/ 0 w 86"/>
                  <a:gd name="T7" fmla="*/ 44 h 87"/>
                  <a:gd name="T8" fmla="*/ 41 w 86"/>
                  <a:gd name="T9" fmla="*/ 1 h 87"/>
                </a:gdLst>
                <a:ahLst/>
                <a:cxnLst>
                  <a:cxn ang="0">
                    <a:pos x="T0" y="T1"/>
                  </a:cxn>
                  <a:cxn ang="0">
                    <a:pos x="T2" y="T3"/>
                  </a:cxn>
                  <a:cxn ang="0">
                    <a:pos x="T4" y="T5"/>
                  </a:cxn>
                  <a:cxn ang="0">
                    <a:pos x="T6" y="T7"/>
                  </a:cxn>
                  <a:cxn ang="0">
                    <a:pos x="T8" y="T9"/>
                  </a:cxn>
                </a:cxnLst>
                <a:rect l="0" t="0" r="r" b="b"/>
                <a:pathLst>
                  <a:path w="86" h="87">
                    <a:moveTo>
                      <a:pt x="41" y="1"/>
                    </a:moveTo>
                    <a:cubicBezTo>
                      <a:pt x="63" y="0"/>
                      <a:pt x="85" y="21"/>
                      <a:pt x="85" y="43"/>
                    </a:cubicBezTo>
                    <a:cubicBezTo>
                      <a:pt x="86" y="68"/>
                      <a:pt x="67" y="87"/>
                      <a:pt x="42" y="87"/>
                    </a:cubicBezTo>
                    <a:cubicBezTo>
                      <a:pt x="18" y="87"/>
                      <a:pt x="0" y="68"/>
                      <a:pt x="0" y="44"/>
                    </a:cubicBezTo>
                    <a:cubicBezTo>
                      <a:pt x="0" y="22"/>
                      <a:pt x="19" y="1"/>
                      <a:pt x="4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10" name="Группа 6">
              <a:extLst>
                <a:ext uri="{FF2B5EF4-FFF2-40B4-BE49-F238E27FC236}">
                  <a16:creationId xmlns:a16="http://schemas.microsoft.com/office/drawing/2014/main" id="{4768296D-A995-4003-BB92-220AC1CC049E}"/>
                </a:ext>
              </a:extLst>
            </p:cNvPr>
            <p:cNvGrpSpPr/>
            <p:nvPr/>
          </p:nvGrpSpPr>
          <p:grpSpPr>
            <a:xfrm>
              <a:off x="4095364" y="-1265853"/>
              <a:ext cx="1055492" cy="1175711"/>
              <a:chOff x="-468312" y="-4139958"/>
              <a:chExt cx="3163888" cy="3524250"/>
            </a:xfrm>
            <a:grpFill/>
          </p:grpSpPr>
          <p:sp>
            <p:nvSpPr>
              <p:cNvPr id="11" name="Freeform 13">
                <a:extLst>
                  <a:ext uri="{FF2B5EF4-FFF2-40B4-BE49-F238E27FC236}">
                    <a16:creationId xmlns:a16="http://schemas.microsoft.com/office/drawing/2014/main" id="{10C806DC-598A-4012-8796-F6F3DB6C02DC}"/>
                  </a:ext>
                </a:extLst>
              </p:cNvPr>
              <p:cNvSpPr>
                <a:spLocks/>
              </p:cNvSpPr>
              <p:nvPr/>
            </p:nvSpPr>
            <p:spPr bwMode="auto">
              <a:xfrm>
                <a:off x="360363" y="-3387483"/>
                <a:ext cx="684213" cy="1941513"/>
              </a:xfrm>
              <a:custGeom>
                <a:avLst/>
                <a:gdLst>
                  <a:gd name="T0" fmla="*/ 185 w 230"/>
                  <a:gd name="T1" fmla="*/ 653 h 653"/>
                  <a:gd name="T2" fmla="*/ 44 w 230"/>
                  <a:gd name="T3" fmla="*/ 653 h 653"/>
                  <a:gd name="T4" fmla="*/ 0 w 230"/>
                  <a:gd name="T5" fmla="*/ 608 h 653"/>
                  <a:gd name="T6" fmla="*/ 0 w 230"/>
                  <a:gd name="T7" fmla="*/ 45 h 653"/>
                  <a:gd name="T8" fmla="*/ 44 w 230"/>
                  <a:gd name="T9" fmla="*/ 0 h 653"/>
                  <a:gd name="T10" fmla="*/ 185 w 230"/>
                  <a:gd name="T11" fmla="*/ 0 h 653"/>
                  <a:gd name="T12" fmla="*/ 230 w 230"/>
                  <a:gd name="T13" fmla="*/ 45 h 653"/>
                  <a:gd name="T14" fmla="*/ 230 w 230"/>
                  <a:gd name="T15" fmla="*/ 608 h 653"/>
                  <a:gd name="T16" fmla="*/ 185 w 230"/>
                  <a:gd name="T17"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653">
                    <a:moveTo>
                      <a:pt x="185" y="653"/>
                    </a:moveTo>
                    <a:cubicBezTo>
                      <a:pt x="44" y="653"/>
                      <a:pt x="44" y="653"/>
                      <a:pt x="44" y="653"/>
                    </a:cubicBezTo>
                    <a:cubicBezTo>
                      <a:pt x="19" y="653"/>
                      <a:pt x="0" y="633"/>
                      <a:pt x="0" y="608"/>
                    </a:cubicBezTo>
                    <a:cubicBezTo>
                      <a:pt x="0" y="45"/>
                      <a:pt x="0" y="45"/>
                      <a:pt x="0" y="45"/>
                    </a:cubicBezTo>
                    <a:cubicBezTo>
                      <a:pt x="0" y="20"/>
                      <a:pt x="19" y="0"/>
                      <a:pt x="44" y="0"/>
                    </a:cubicBezTo>
                    <a:cubicBezTo>
                      <a:pt x="185" y="0"/>
                      <a:pt x="185" y="0"/>
                      <a:pt x="185" y="0"/>
                    </a:cubicBezTo>
                    <a:cubicBezTo>
                      <a:pt x="210" y="0"/>
                      <a:pt x="230" y="20"/>
                      <a:pt x="230" y="45"/>
                    </a:cubicBezTo>
                    <a:cubicBezTo>
                      <a:pt x="230" y="608"/>
                      <a:pt x="230" y="608"/>
                      <a:pt x="230" y="608"/>
                    </a:cubicBezTo>
                    <a:cubicBezTo>
                      <a:pt x="230" y="633"/>
                      <a:pt x="210" y="653"/>
                      <a:pt x="185" y="6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 name="Freeform 14">
                <a:extLst>
                  <a:ext uri="{FF2B5EF4-FFF2-40B4-BE49-F238E27FC236}">
                    <a16:creationId xmlns:a16="http://schemas.microsoft.com/office/drawing/2014/main" id="{2E6286A6-8629-4ED8-BA8E-583427B460B1}"/>
                  </a:ext>
                </a:extLst>
              </p:cNvPr>
              <p:cNvSpPr>
                <a:spLocks/>
              </p:cNvSpPr>
              <p:nvPr/>
            </p:nvSpPr>
            <p:spPr bwMode="auto">
              <a:xfrm>
                <a:off x="-468312" y="-2528646"/>
                <a:ext cx="685800" cy="1082675"/>
              </a:xfrm>
              <a:custGeom>
                <a:avLst/>
                <a:gdLst>
                  <a:gd name="T0" fmla="*/ 186 w 231"/>
                  <a:gd name="T1" fmla="*/ 364 h 364"/>
                  <a:gd name="T2" fmla="*/ 45 w 231"/>
                  <a:gd name="T3" fmla="*/ 364 h 364"/>
                  <a:gd name="T4" fmla="*/ 0 w 231"/>
                  <a:gd name="T5" fmla="*/ 319 h 364"/>
                  <a:gd name="T6" fmla="*/ 0 w 231"/>
                  <a:gd name="T7" fmla="*/ 44 h 364"/>
                  <a:gd name="T8" fmla="*/ 45 w 231"/>
                  <a:gd name="T9" fmla="*/ 0 h 364"/>
                  <a:gd name="T10" fmla="*/ 186 w 231"/>
                  <a:gd name="T11" fmla="*/ 0 h 364"/>
                  <a:gd name="T12" fmla="*/ 231 w 231"/>
                  <a:gd name="T13" fmla="*/ 44 h 364"/>
                  <a:gd name="T14" fmla="*/ 231 w 231"/>
                  <a:gd name="T15" fmla="*/ 319 h 364"/>
                  <a:gd name="T16" fmla="*/ 186 w 231"/>
                  <a:gd name="T17"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64">
                    <a:moveTo>
                      <a:pt x="186" y="364"/>
                    </a:moveTo>
                    <a:cubicBezTo>
                      <a:pt x="45" y="364"/>
                      <a:pt x="45" y="364"/>
                      <a:pt x="45" y="364"/>
                    </a:cubicBezTo>
                    <a:cubicBezTo>
                      <a:pt x="20" y="364"/>
                      <a:pt x="0" y="344"/>
                      <a:pt x="0" y="319"/>
                    </a:cubicBezTo>
                    <a:cubicBezTo>
                      <a:pt x="0" y="44"/>
                      <a:pt x="0" y="44"/>
                      <a:pt x="0" y="44"/>
                    </a:cubicBezTo>
                    <a:cubicBezTo>
                      <a:pt x="0" y="19"/>
                      <a:pt x="20" y="0"/>
                      <a:pt x="45" y="0"/>
                    </a:cubicBezTo>
                    <a:cubicBezTo>
                      <a:pt x="186" y="0"/>
                      <a:pt x="186" y="0"/>
                      <a:pt x="186" y="0"/>
                    </a:cubicBezTo>
                    <a:cubicBezTo>
                      <a:pt x="211" y="0"/>
                      <a:pt x="231" y="19"/>
                      <a:pt x="231" y="44"/>
                    </a:cubicBezTo>
                    <a:cubicBezTo>
                      <a:pt x="231" y="319"/>
                      <a:pt x="231" y="319"/>
                      <a:pt x="231" y="319"/>
                    </a:cubicBezTo>
                    <a:cubicBezTo>
                      <a:pt x="231" y="344"/>
                      <a:pt x="211" y="364"/>
                      <a:pt x="186" y="3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 name="Freeform 15">
                <a:extLst>
                  <a:ext uri="{FF2B5EF4-FFF2-40B4-BE49-F238E27FC236}">
                    <a16:creationId xmlns:a16="http://schemas.microsoft.com/office/drawing/2014/main" id="{A8E3C2BB-C51F-49E3-AD0A-F4AA458870D2}"/>
                  </a:ext>
                </a:extLst>
              </p:cNvPr>
              <p:cNvSpPr>
                <a:spLocks/>
              </p:cNvSpPr>
              <p:nvPr/>
            </p:nvSpPr>
            <p:spPr bwMode="auto">
              <a:xfrm>
                <a:off x="1187450" y="-4139958"/>
                <a:ext cx="682626" cy="3524250"/>
              </a:xfrm>
              <a:custGeom>
                <a:avLst/>
                <a:gdLst>
                  <a:gd name="T0" fmla="*/ 186 w 230"/>
                  <a:gd name="T1" fmla="*/ 1185 h 1185"/>
                  <a:gd name="T2" fmla="*/ 44 w 230"/>
                  <a:gd name="T3" fmla="*/ 1185 h 1185"/>
                  <a:gd name="T4" fmla="*/ 0 w 230"/>
                  <a:gd name="T5" fmla="*/ 1141 h 1185"/>
                  <a:gd name="T6" fmla="*/ 0 w 230"/>
                  <a:gd name="T7" fmla="*/ 47 h 1185"/>
                  <a:gd name="T8" fmla="*/ 47 w 230"/>
                  <a:gd name="T9" fmla="*/ 0 h 1185"/>
                  <a:gd name="T10" fmla="*/ 183 w 230"/>
                  <a:gd name="T11" fmla="*/ 0 h 1185"/>
                  <a:gd name="T12" fmla="*/ 230 w 230"/>
                  <a:gd name="T13" fmla="*/ 47 h 1185"/>
                  <a:gd name="T14" fmla="*/ 230 w 230"/>
                  <a:gd name="T15" fmla="*/ 1141 h 1185"/>
                  <a:gd name="T16" fmla="*/ 186 w 230"/>
                  <a:gd name="T17" fmla="*/ 1185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1185">
                    <a:moveTo>
                      <a:pt x="186" y="1185"/>
                    </a:moveTo>
                    <a:cubicBezTo>
                      <a:pt x="44" y="1185"/>
                      <a:pt x="44" y="1185"/>
                      <a:pt x="44" y="1185"/>
                    </a:cubicBezTo>
                    <a:cubicBezTo>
                      <a:pt x="20" y="1185"/>
                      <a:pt x="0" y="1166"/>
                      <a:pt x="0" y="1141"/>
                    </a:cubicBezTo>
                    <a:cubicBezTo>
                      <a:pt x="0" y="47"/>
                      <a:pt x="0" y="47"/>
                      <a:pt x="0" y="47"/>
                    </a:cubicBezTo>
                    <a:cubicBezTo>
                      <a:pt x="0" y="21"/>
                      <a:pt x="21" y="0"/>
                      <a:pt x="47" y="0"/>
                    </a:cubicBezTo>
                    <a:cubicBezTo>
                      <a:pt x="183" y="0"/>
                      <a:pt x="183" y="0"/>
                      <a:pt x="183" y="0"/>
                    </a:cubicBezTo>
                    <a:cubicBezTo>
                      <a:pt x="209" y="0"/>
                      <a:pt x="230" y="21"/>
                      <a:pt x="230" y="47"/>
                    </a:cubicBezTo>
                    <a:cubicBezTo>
                      <a:pt x="230" y="1141"/>
                      <a:pt x="230" y="1141"/>
                      <a:pt x="230" y="1141"/>
                    </a:cubicBezTo>
                    <a:cubicBezTo>
                      <a:pt x="230" y="1166"/>
                      <a:pt x="210" y="1185"/>
                      <a:pt x="186" y="11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 name="Freeform 16">
                <a:extLst>
                  <a:ext uri="{FF2B5EF4-FFF2-40B4-BE49-F238E27FC236}">
                    <a16:creationId xmlns:a16="http://schemas.microsoft.com/office/drawing/2014/main" id="{FBCF682B-1509-4A0D-8FB5-D049726696E0}"/>
                  </a:ext>
                </a:extLst>
              </p:cNvPr>
              <p:cNvSpPr>
                <a:spLocks/>
              </p:cNvSpPr>
              <p:nvPr/>
            </p:nvSpPr>
            <p:spPr bwMode="auto">
              <a:xfrm>
                <a:off x="2012951" y="-2133358"/>
                <a:ext cx="682625" cy="687388"/>
              </a:xfrm>
              <a:custGeom>
                <a:avLst/>
                <a:gdLst>
                  <a:gd name="T0" fmla="*/ 186 w 230"/>
                  <a:gd name="T1" fmla="*/ 231 h 231"/>
                  <a:gd name="T2" fmla="*/ 45 w 230"/>
                  <a:gd name="T3" fmla="*/ 231 h 231"/>
                  <a:gd name="T4" fmla="*/ 0 w 230"/>
                  <a:gd name="T5" fmla="*/ 186 h 231"/>
                  <a:gd name="T6" fmla="*/ 0 w 230"/>
                  <a:gd name="T7" fmla="*/ 45 h 231"/>
                  <a:gd name="T8" fmla="*/ 45 w 230"/>
                  <a:gd name="T9" fmla="*/ 0 h 231"/>
                  <a:gd name="T10" fmla="*/ 186 w 230"/>
                  <a:gd name="T11" fmla="*/ 0 h 231"/>
                  <a:gd name="T12" fmla="*/ 230 w 230"/>
                  <a:gd name="T13" fmla="*/ 45 h 231"/>
                  <a:gd name="T14" fmla="*/ 230 w 230"/>
                  <a:gd name="T15" fmla="*/ 186 h 231"/>
                  <a:gd name="T16" fmla="*/ 186 w 230"/>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86" y="231"/>
                    </a:moveTo>
                    <a:cubicBezTo>
                      <a:pt x="45" y="231"/>
                      <a:pt x="45" y="231"/>
                      <a:pt x="45" y="231"/>
                    </a:cubicBezTo>
                    <a:cubicBezTo>
                      <a:pt x="20" y="231"/>
                      <a:pt x="0" y="211"/>
                      <a:pt x="0" y="186"/>
                    </a:cubicBezTo>
                    <a:cubicBezTo>
                      <a:pt x="0" y="45"/>
                      <a:pt x="0" y="45"/>
                      <a:pt x="0" y="45"/>
                    </a:cubicBezTo>
                    <a:cubicBezTo>
                      <a:pt x="0" y="20"/>
                      <a:pt x="20" y="0"/>
                      <a:pt x="45" y="0"/>
                    </a:cubicBezTo>
                    <a:cubicBezTo>
                      <a:pt x="186" y="0"/>
                      <a:pt x="186" y="0"/>
                      <a:pt x="186" y="0"/>
                    </a:cubicBezTo>
                    <a:cubicBezTo>
                      <a:pt x="211" y="0"/>
                      <a:pt x="230" y="20"/>
                      <a:pt x="230" y="45"/>
                    </a:cubicBezTo>
                    <a:cubicBezTo>
                      <a:pt x="230" y="186"/>
                      <a:pt x="230" y="186"/>
                      <a:pt x="230" y="186"/>
                    </a:cubicBezTo>
                    <a:cubicBezTo>
                      <a:pt x="230" y="211"/>
                      <a:pt x="211" y="231"/>
                      <a:pt x="186" y="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pic>
        <p:nvPicPr>
          <p:cNvPr id="24" name="Рисунок 23">
            <a:extLst>
              <a:ext uri="{FF2B5EF4-FFF2-40B4-BE49-F238E27FC236}">
                <a16:creationId xmlns:a16="http://schemas.microsoft.com/office/drawing/2014/main" id="{C782CE7D-FD52-4608-8A5E-EA83D155FDC2}"/>
              </a:ext>
            </a:extLst>
          </p:cNvPr>
          <p:cNvPicPr>
            <a:picLocks noChangeAspect="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70686" y="398805"/>
            <a:ext cx="1258141" cy="365125"/>
          </a:xfrm>
          <a:prstGeom prst="rect">
            <a:avLst/>
          </a:prstGeom>
        </p:spPr>
      </p:pic>
    </p:spTree>
    <p:extLst>
      <p:ext uri="{BB962C8B-B14F-4D97-AF65-F5344CB8AC3E}">
        <p14:creationId xmlns:p14="http://schemas.microsoft.com/office/powerpoint/2010/main" val="1785975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5_Пустий слайд">
    <p:bg>
      <p:bgPr>
        <a:solidFill>
          <a:schemeClr val="bg1"/>
        </a:solidFill>
        <a:effectLst/>
      </p:bgPr>
    </p:bg>
    <p:spTree>
      <p:nvGrpSpPr>
        <p:cNvPr id="1" name=""/>
        <p:cNvGrpSpPr/>
        <p:nvPr/>
      </p:nvGrpSpPr>
      <p:grpSpPr>
        <a:xfrm>
          <a:off x="0" y="0"/>
          <a:ext cx="0" cy="0"/>
          <a:chOff x="0" y="0"/>
          <a:chExt cx="0" cy="0"/>
        </a:xfrm>
      </p:grpSpPr>
      <p:sp>
        <p:nvSpPr>
          <p:cNvPr id="7" name="Прямокутник 6">
            <a:extLst>
              <a:ext uri="{FF2B5EF4-FFF2-40B4-BE49-F238E27FC236}">
                <a16:creationId xmlns:a16="http://schemas.microsoft.com/office/drawing/2014/main" id="{A283B531-6A9B-48D9-804E-10888A9F22C8}"/>
              </a:ext>
            </a:extLst>
          </p:cNvPr>
          <p:cNvSpPr/>
          <p:nvPr userDrawn="1"/>
        </p:nvSpPr>
        <p:spPr>
          <a:xfrm>
            <a:off x="0" y="0"/>
            <a:ext cx="12192000" cy="6858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8" name="Группа 23">
            <a:extLst>
              <a:ext uri="{FF2B5EF4-FFF2-40B4-BE49-F238E27FC236}">
                <a16:creationId xmlns:a16="http://schemas.microsoft.com/office/drawing/2014/main" id="{944B92B8-975E-478E-9622-7E9AB75713B7}"/>
              </a:ext>
            </a:extLst>
          </p:cNvPr>
          <p:cNvGrpSpPr/>
          <p:nvPr userDrawn="1"/>
        </p:nvGrpSpPr>
        <p:grpSpPr>
          <a:xfrm>
            <a:off x="252956" y="6265766"/>
            <a:ext cx="1001963" cy="354084"/>
            <a:chOff x="4095364" y="-1265853"/>
            <a:chExt cx="3326946" cy="1175711"/>
          </a:xfrm>
          <a:solidFill>
            <a:schemeClr val="tx1"/>
          </a:solidFill>
        </p:grpSpPr>
        <p:grpSp>
          <p:nvGrpSpPr>
            <p:cNvPr id="9" name="Группа 5">
              <a:extLst>
                <a:ext uri="{FF2B5EF4-FFF2-40B4-BE49-F238E27FC236}">
                  <a16:creationId xmlns:a16="http://schemas.microsoft.com/office/drawing/2014/main" id="{DC2448E7-6AAE-4BA8-AF59-939B779103B9}"/>
                </a:ext>
              </a:extLst>
            </p:cNvPr>
            <p:cNvGrpSpPr/>
            <p:nvPr/>
          </p:nvGrpSpPr>
          <p:grpSpPr>
            <a:xfrm>
              <a:off x="5240359" y="-852236"/>
              <a:ext cx="2181951" cy="496235"/>
              <a:chOff x="2963863" y="-2900121"/>
              <a:chExt cx="6540500" cy="1487488"/>
            </a:xfrm>
            <a:grpFill/>
          </p:grpSpPr>
          <p:sp>
            <p:nvSpPr>
              <p:cNvPr id="15" name="Freeform 5">
                <a:extLst>
                  <a:ext uri="{FF2B5EF4-FFF2-40B4-BE49-F238E27FC236}">
                    <a16:creationId xmlns:a16="http://schemas.microsoft.com/office/drawing/2014/main" id="{43724BA4-51FA-4CDA-8F82-AE99A6D75F71}"/>
                  </a:ext>
                </a:extLst>
              </p:cNvPr>
              <p:cNvSpPr>
                <a:spLocks/>
              </p:cNvSpPr>
              <p:nvPr/>
            </p:nvSpPr>
            <p:spPr bwMode="auto">
              <a:xfrm>
                <a:off x="2963863" y="-2900121"/>
                <a:ext cx="1039813" cy="1427163"/>
              </a:xfrm>
              <a:custGeom>
                <a:avLst/>
                <a:gdLst>
                  <a:gd name="T0" fmla="*/ 175 w 350"/>
                  <a:gd name="T1" fmla="*/ 480 h 480"/>
                  <a:gd name="T2" fmla="*/ 18 w 350"/>
                  <a:gd name="T3" fmla="*/ 401 h 480"/>
                  <a:gd name="T4" fmla="*/ 23 w 350"/>
                  <a:gd name="T5" fmla="*/ 337 h 480"/>
                  <a:gd name="T6" fmla="*/ 81 w 350"/>
                  <a:gd name="T7" fmla="*/ 354 h 480"/>
                  <a:gd name="T8" fmla="*/ 211 w 350"/>
                  <a:gd name="T9" fmla="*/ 393 h 480"/>
                  <a:gd name="T10" fmla="*/ 256 w 350"/>
                  <a:gd name="T11" fmla="*/ 336 h 480"/>
                  <a:gd name="T12" fmla="*/ 209 w 350"/>
                  <a:gd name="T13" fmla="*/ 288 h 480"/>
                  <a:gd name="T14" fmla="*/ 103 w 350"/>
                  <a:gd name="T15" fmla="*/ 257 h 480"/>
                  <a:gd name="T16" fmla="*/ 17 w 350"/>
                  <a:gd name="T17" fmla="*/ 127 h 480"/>
                  <a:gd name="T18" fmla="*/ 139 w 350"/>
                  <a:gd name="T19" fmla="*/ 8 h 480"/>
                  <a:gd name="T20" fmla="*/ 293 w 350"/>
                  <a:gd name="T21" fmla="*/ 50 h 480"/>
                  <a:gd name="T22" fmla="*/ 314 w 350"/>
                  <a:gd name="T23" fmla="*/ 89 h 480"/>
                  <a:gd name="T24" fmla="*/ 294 w 350"/>
                  <a:gd name="T25" fmla="*/ 120 h 480"/>
                  <a:gd name="T26" fmla="*/ 252 w 350"/>
                  <a:gd name="T27" fmla="*/ 111 h 480"/>
                  <a:gd name="T28" fmla="*/ 140 w 350"/>
                  <a:gd name="T29" fmla="*/ 89 h 480"/>
                  <a:gd name="T30" fmla="*/ 97 w 350"/>
                  <a:gd name="T31" fmla="*/ 138 h 480"/>
                  <a:gd name="T32" fmla="*/ 138 w 350"/>
                  <a:gd name="T33" fmla="*/ 187 h 480"/>
                  <a:gd name="T34" fmla="*/ 230 w 350"/>
                  <a:gd name="T35" fmla="*/ 213 h 480"/>
                  <a:gd name="T36" fmla="*/ 331 w 350"/>
                  <a:gd name="T37" fmla="*/ 303 h 480"/>
                  <a:gd name="T38" fmla="*/ 216 w 350"/>
                  <a:gd name="T39" fmla="*/ 474 h 480"/>
                  <a:gd name="T40" fmla="*/ 175 w 350"/>
                  <a:gd name="T41"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0" h="480">
                    <a:moveTo>
                      <a:pt x="175" y="480"/>
                    </a:moveTo>
                    <a:cubicBezTo>
                      <a:pt x="108" y="476"/>
                      <a:pt x="55" y="454"/>
                      <a:pt x="18" y="401"/>
                    </a:cubicBezTo>
                    <a:cubicBezTo>
                      <a:pt x="0" y="374"/>
                      <a:pt x="2" y="351"/>
                      <a:pt x="23" y="337"/>
                    </a:cubicBezTo>
                    <a:cubicBezTo>
                      <a:pt x="43" y="322"/>
                      <a:pt x="58" y="327"/>
                      <a:pt x="81" y="354"/>
                    </a:cubicBezTo>
                    <a:cubicBezTo>
                      <a:pt x="118" y="397"/>
                      <a:pt x="163" y="410"/>
                      <a:pt x="211" y="393"/>
                    </a:cubicBezTo>
                    <a:cubicBezTo>
                      <a:pt x="238" y="383"/>
                      <a:pt x="257" y="367"/>
                      <a:pt x="256" y="336"/>
                    </a:cubicBezTo>
                    <a:cubicBezTo>
                      <a:pt x="255" y="306"/>
                      <a:pt x="233" y="295"/>
                      <a:pt x="209" y="288"/>
                    </a:cubicBezTo>
                    <a:cubicBezTo>
                      <a:pt x="174" y="277"/>
                      <a:pt x="137" y="271"/>
                      <a:pt x="103" y="257"/>
                    </a:cubicBezTo>
                    <a:cubicBezTo>
                      <a:pt x="40" y="231"/>
                      <a:pt x="9" y="182"/>
                      <a:pt x="17" y="127"/>
                    </a:cubicBezTo>
                    <a:cubicBezTo>
                      <a:pt x="26" y="67"/>
                      <a:pt x="76" y="17"/>
                      <a:pt x="139" y="8"/>
                    </a:cubicBezTo>
                    <a:cubicBezTo>
                      <a:pt x="197" y="0"/>
                      <a:pt x="250" y="8"/>
                      <a:pt x="293" y="50"/>
                    </a:cubicBezTo>
                    <a:cubicBezTo>
                      <a:pt x="304" y="60"/>
                      <a:pt x="313" y="76"/>
                      <a:pt x="314" y="89"/>
                    </a:cubicBezTo>
                    <a:cubicBezTo>
                      <a:pt x="315" y="99"/>
                      <a:pt x="303" y="117"/>
                      <a:pt x="294" y="120"/>
                    </a:cubicBezTo>
                    <a:cubicBezTo>
                      <a:pt x="281" y="123"/>
                      <a:pt x="263" y="119"/>
                      <a:pt x="252" y="111"/>
                    </a:cubicBezTo>
                    <a:cubicBezTo>
                      <a:pt x="217" y="86"/>
                      <a:pt x="181" y="76"/>
                      <a:pt x="140" y="89"/>
                    </a:cubicBezTo>
                    <a:cubicBezTo>
                      <a:pt x="117" y="97"/>
                      <a:pt x="99" y="111"/>
                      <a:pt x="97" y="138"/>
                    </a:cubicBezTo>
                    <a:cubicBezTo>
                      <a:pt x="95" y="167"/>
                      <a:pt x="114" y="180"/>
                      <a:pt x="138" y="187"/>
                    </a:cubicBezTo>
                    <a:cubicBezTo>
                      <a:pt x="168" y="197"/>
                      <a:pt x="200" y="202"/>
                      <a:pt x="230" y="213"/>
                    </a:cubicBezTo>
                    <a:cubicBezTo>
                      <a:pt x="276" y="228"/>
                      <a:pt x="318" y="251"/>
                      <a:pt x="331" y="303"/>
                    </a:cubicBezTo>
                    <a:cubicBezTo>
                      <a:pt x="350" y="380"/>
                      <a:pt x="298" y="456"/>
                      <a:pt x="216" y="474"/>
                    </a:cubicBezTo>
                    <a:cubicBezTo>
                      <a:pt x="201" y="477"/>
                      <a:pt x="186" y="478"/>
                      <a:pt x="175" y="4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 name="Freeform 6">
                <a:extLst>
                  <a:ext uri="{FF2B5EF4-FFF2-40B4-BE49-F238E27FC236}">
                    <a16:creationId xmlns:a16="http://schemas.microsoft.com/office/drawing/2014/main" id="{D524B538-28BF-4A3E-B052-452DE178AC9E}"/>
                  </a:ext>
                </a:extLst>
              </p:cNvPr>
              <p:cNvSpPr>
                <a:spLocks noEditPoints="1"/>
              </p:cNvSpPr>
              <p:nvPr/>
            </p:nvSpPr>
            <p:spPr bwMode="auto">
              <a:xfrm>
                <a:off x="4030663" y="-2555633"/>
                <a:ext cx="1073150" cy="1136650"/>
              </a:xfrm>
              <a:custGeom>
                <a:avLst/>
                <a:gdLst>
                  <a:gd name="T0" fmla="*/ 100 w 361"/>
                  <a:gd name="T1" fmla="*/ 224 h 382"/>
                  <a:gd name="T2" fmla="*/ 232 w 361"/>
                  <a:gd name="T3" fmla="*/ 275 h 382"/>
                  <a:gd name="T4" fmla="*/ 289 w 361"/>
                  <a:gd name="T5" fmla="*/ 291 h 382"/>
                  <a:gd name="T6" fmla="*/ 266 w 361"/>
                  <a:gd name="T7" fmla="*/ 346 h 382"/>
                  <a:gd name="T8" fmla="*/ 256 w 361"/>
                  <a:gd name="T9" fmla="*/ 351 h 382"/>
                  <a:gd name="T10" fmla="*/ 38 w 361"/>
                  <a:gd name="T11" fmla="*/ 281 h 382"/>
                  <a:gd name="T12" fmla="*/ 48 w 361"/>
                  <a:gd name="T13" fmla="*/ 82 h 382"/>
                  <a:gd name="T14" fmla="*/ 241 w 361"/>
                  <a:gd name="T15" fmla="*/ 24 h 382"/>
                  <a:gd name="T16" fmla="*/ 361 w 361"/>
                  <a:gd name="T17" fmla="*/ 183 h 382"/>
                  <a:gd name="T18" fmla="*/ 318 w 361"/>
                  <a:gd name="T19" fmla="*/ 224 h 382"/>
                  <a:gd name="T20" fmla="*/ 211 w 361"/>
                  <a:gd name="T21" fmla="*/ 224 h 382"/>
                  <a:gd name="T22" fmla="*/ 100 w 361"/>
                  <a:gd name="T23" fmla="*/ 224 h 382"/>
                  <a:gd name="T24" fmla="*/ 102 w 361"/>
                  <a:gd name="T25" fmla="*/ 157 h 382"/>
                  <a:gd name="T26" fmla="*/ 276 w 361"/>
                  <a:gd name="T27" fmla="*/ 157 h 382"/>
                  <a:gd name="T28" fmla="*/ 182 w 361"/>
                  <a:gd name="T29" fmla="*/ 90 h 382"/>
                  <a:gd name="T30" fmla="*/ 102 w 361"/>
                  <a:gd name="T31" fmla="*/ 15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1" h="382">
                    <a:moveTo>
                      <a:pt x="100" y="224"/>
                    </a:moveTo>
                    <a:cubicBezTo>
                      <a:pt x="127" y="282"/>
                      <a:pt x="175" y="299"/>
                      <a:pt x="232" y="275"/>
                    </a:cubicBezTo>
                    <a:cubicBezTo>
                      <a:pt x="260" y="264"/>
                      <a:pt x="278" y="269"/>
                      <a:pt x="289" y="291"/>
                    </a:cubicBezTo>
                    <a:cubicBezTo>
                      <a:pt x="299" y="312"/>
                      <a:pt x="291" y="332"/>
                      <a:pt x="266" y="346"/>
                    </a:cubicBezTo>
                    <a:cubicBezTo>
                      <a:pt x="263" y="348"/>
                      <a:pt x="259" y="349"/>
                      <a:pt x="256" y="351"/>
                    </a:cubicBezTo>
                    <a:cubicBezTo>
                      <a:pt x="178" y="382"/>
                      <a:pt x="83" y="352"/>
                      <a:pt x="38" y="281"/>
                    </a:cubicBezTo>
                    <a:cubicBezTo>
                      <a:pt x="0" y="221"/>
                      <a:pt x="4" y="138"/>
                      <a:pt x="48" y="82"/>
                    </a:cubicBezTo>
                    <a:cubicBezTo>
                      <a:pt x="94" y="24"/>
                      <a:pt x="172" y="0"/>
                      <a:pt x="241" y="24"/>
                    </a:cubicBezTo>
                    <a:cubicBezTo>
                      <a:pt x="310" y="48"/>
                      <a:pt x="359" y="113"/>
                      <a:pt x="361" y="183"/>
                    </a:cubicBezTo>
                    <a:cubicBezTo>
                      <a:pt x="361" y="208"/>
                      <a:pt x="346" y="224"/>
                      <a:pt x="318" y="224"/>
                    </a:cubicBezTo>
                    <a:cubicBezTo>
                      <a:pt x="283" y="224"/>
                      <a:pt x="247" y="224"/>
                      <a:pt x="211" y="224"/>
                    </a:cubicBezTo>
                    <a:cubicBezTo>
                      <a:pt x="175" y="224"/>
                      <a:pt x="139" y="224"/>
                      <a:pt x="100" y="224"/>
                    </a:cubicBezTo>
                    <a:close/>
                    <a:moveTo>
                      <a:pt x="102" y="157"/>
                    </a:moveTo>
                    <a:cubicBezTo>
                      <a:pt x="160" y="157"/>
                      <a:pt x="218" y="157"/>
                      <a:pt x="276" y="157"/>
                    </a:cubicBezTo>
                    <a:cubicBezTo>
                      <a:pt x="263" y="113"/>
                      <a:pt x="226" y="88"/>
                      <a:pt x="182" y="90"/>
                    </a:cubicBezTo>
                    <a:cubicBezTo>
                      <a:pt x="141" y="93"/>
                      <a:pt x="108" y="120"/>
                      <a:pt x="102"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 name="Freeform 7">
                <a:extLst>
                  <a:ext uri="{FF2B5EF4-FFF2-40B4-BE49-F238E27FC236}">
                    <a16:creationId xmlns:a16="http://schemas.microsoft.com/office/drawing/2014/main" id="{07EB7EC2-70BF-4F9D-86D8-441F01752B3D}"/>
                  </a:ext>
                </a:extLst>
              </p:cNvPr>
              <p:cNvSpPr>
                <a:spLocks noEditPoints="1"/>
              </p:cNvSpPr>
              <p:nvPr/>
            </p:nvSpPr>
            <p:spPr bwMode="auto">
              <a:xfrm>
                <a:off x="8431213" y="-2552458"/>
                <a:ext cx="1073150" cy="1139825"/>
              </a:xfrm>
              <a:custGeom>
                <a:avLst/>
                <a:gdLst>
                  <a:gd name="T0" fmla="*/ 101 w 361"/>
                  <a:gd name="T1" fmla="*/ 223 h 383"/>
                  <a:gd name="T2" fmla="*/ 226 w 361"/>
                  <a:gd name="T3" fmla="*/ 277 h 383"/>
                  <a:gd name="T4" fmla="*/ 277 w 361"/>
                  <a:gd name="T5" fmla="*/ 277 h 383"/>
                  <a:gd name="T6" fmla="*/ 261 w 361"/>
                  <a:gd name="T7" fmla="*/ 347 h 383"/>
                  <a:gd name="T8" fmla="*/ 38 w 361"/>
                  <a:gd name="T9" fmla="*/ 280 h 383"/>
                  <a:gd name="T10" fmla="*/ 47 w 361"/>
                  <a:gd name="T11" fmla="*/ 81 h 383"/>
                  <a:gd name="T12" fmla="*/ 238 w 361"/>
                  <a:gd name="T13" fmla="*/ 22 h 383"/>
                  <a:gd name="T14" fmla="*/ 360 w 361"/>
                  <a:gd name="T15" fmla="*/ 182 h 383"/>
                  <a:gd name="T16" fmla="*/ 319 w 361"/>
                  <a:gd name="T17" fmla="*/ 223 h 383"/>
                  <a:gd name="T18" fmla="*/ 101 w 361"/>
                  <a:gd name="T19" fmla="*/ 223 h 383"/>
                  <a:gd name="T20" fmla="*/ 101 w 361"/>
                  <a:gd name="T21" fmla="*/ 157 h 383"/>
                  <a:gd name="T22" fmla="*/ 275 w 361"/>
                  <a:gd name="T23" fmla="*/ 157 h 383"/>
                  <a:gd name="T24" fmla="*/ 188 w 361"/>
                  <a:gd name="T25" fmla="*/ 89 h 383"/>
                  <a:gd name="T26" fmla="*/ 101 w 361"/>
                  <a:gd name="T27" fmla="*/ 15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383">
                    <a:moveTo>
                      <a:pt x="101" y="223"/>
                    </a:moveTo>
                    <a:cubicBezTo>
                      <a:pt x="125" y="279"/>
                      <a:pt x="174" y="297"/>
                      <a:pt x="226" y="277"/>
                    </a:cubicBezTo>
                    <a:cubicBezTo>
                      <a:pt x="242" y="272"/>
                      <a:pt x="264" y="270"/>
                      <a:pt x="277" y="277"/>
                    </a:cubicBezTo>
                    <a:cubicBezTo>
                      <a:pt x="305" y="294"/>
                      <a:pt x="296" y="330"/>
                      <a:pt x="261" y="347"/>
                    </a:cubicBezTo>
                    <a:cubicBezTo>
                      <a:pt x="185" y="383"/>
                      <a:pt x="85" y="353"/>
                      <a:pt x="38" y="280"/>
                    </a:cubicBezTo>
                    <a:cubicBezTo>
                      <a:pt x="0" y="220"/>
                      <a:pt x="4" y="137"/>
                      <a:pt x="47" y="81"/>
                    </a:cubicBezTo>
                    <a:cubicBezTo>
                      <a:pt x="92" y="24"/>
                      <a:pt x="169" y="0"/>
                      <a:pt x="238" y="22"/>
                    </a:cubicBezTo>
                    <a:cubicBezTo>
                      <a:pt x="307" y="43"/>
                      <a:pt x="359" y="111"/>
                      <a:pt x="360" y="182"/>
                    </a:cubicBezTo>
                    <a:cubicBezTo>
                      <a:pt x="361" y="207"/>
                      <a:pt x="346" y="223"/>
                      <a:pt x="319" y="223"/>
                    </a:cubicBezTo>
                    <a:cubicBezTo>
                      <a:pt x="247" y="223"/>
                      <a:pt x="175" y="223"/>
                      <a:pt x="101" y="223"/>
                    </a:cubicBezTo>
                    <a:close/>
                    <a:moveTo>
                      <a:pt x="101" y="157"/>
                    </a:moveTo>
                    <a:cubicBezTo>
                      <a:pt x="160" y="157"/>
                      <a:pt x="218" y="157"/>
                      <a:pt x="275" y="157"/>
                    </a:cubicBezTo>
                    <a:cubicBezTo>
                      <a:pt x="266" y="116"/>
                      <a:pt x="231" y="89"/>
                      <a:pt x="188" y="89"/>
                    </a:cubicBezTo>
                    <a:cubicBezTo>
                      <a:pt x="146" y="89"/>
                      <a:pt x="111" y="115"/>
                      <a:pt x="101"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 name="Freeform 8">
                <a:extLst>
                  <a:ext uri="{FF2B5EF4-FFF2-40B4-BE49-F238E27FC236}">
                    <a16:creationId xmlns:a16="http://schemas.microsoft.com/office/drawing/2014/main" id="{6C587656-F01C-4852-94D5-00919AB2AF7D}"/>
                  </a:ext>
                </a:extLst>
              </p:cNvPr>
              <p:cNvSpPr>
                <a:spLocks/>
              </p:cNvSpPr>
              <p:nvPr/>
            </p:nvSpPr>
            <p:spPr bwMode="auto">
              <a:xfrm>
                <a:off x="7426326" y="-2549283"/>
                <a:ext cx="939800" cy="1116013"/>
              </a:xfrm>
              <a:custGeom>
                <a:avLst/>
                <a:gdLst>
                  <a:gd name="T0" fmla="*/ 0 w 316"/>
                  <a:gd name="T1" fmla="*/ 185 h 375"/>
                  <a:gd name="T2" fmla="*/ 98 w 316"/>
                  <a:gd name="T3" fmla="*/ 31 h 375"/>
                  <a:gd name="T4" fmla="*/ 283 w 316"/>
                  <a:gd name="T5" fmla="*/ 50 h 375"/>
                  <a:gd name="T6" fmla="*/ 305 w 316"/>
                  <a:gd name="T7" fmla="*/ 104 h 375"/>
                  <a:gd name="T8" fmla="*/ 240 w 316"/>
                  <a:gd name="T9" fmla="*/ 121 h 375"/>
                  <a:gd name="T10" fmla="*/ 177 w 316"/>
                  <a:gd name="T11" fmla="*/ 95 h 375"/>
                  <a:gd name="T12" fmla="*/ 87 w 316"/>
                  <a:gd name="T13" fmla="*/ 154 h 375"/>
                  <a:gd name="T14" fmla="*/ 115 w 316"/>
                  <a:gd name="T15" fmla="*/ 259 h 375"/>
                  <a:gd name="T16" fmla="*/ 220 w 316"/>
                  <a:gd name="T17" fmla="*/ 267 h 375"/>
                  <a:gd name="T18" fmla="*/ 245 w 316"/>
                  <a:gd name="T19" fmla="*/ 251 h 375"/>
                  <a:gd name="T20" fmla="*/ 299 w 316"/>
                  <a:gd name="T21" fmla="*/ 257 h 375"/>
                  <a:gd name="T22" fmla="*/ 295 w 316"/>
                  <a:gd name="T23" fmla="*/ 312 h 375"/>
                  <a:gd name="T24" fmla="*/ 93 w 316"/>
                  <a:gd name="T25" fmla="*/ 340 h 375"/>
                  <a:gd name="T26" fmla="*/ 0 w 316"/>
                  <a:gd name="T27"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375">
                    <a:moveTo>
                      <a:pt x="0" y="185"/>
                    </a:moveTo>
                    <a:cubicBezTo>
                      <a:pt x="2" y="116"/>
                      <a:pt x="34" y="62"/>
                      <a:pt x="98" y="31"/>
                    </a:cubicBezTo>
                    <a:cubicBezTo>
                      <a:pt x="162" y="0"/>
                      <a:pt x="225" y="6"/>
                      <a:pt x="283" y="50"/>
                    </a:cubicBezTo>
                    <a:cubicBezTo>
                      <a:pt x="301" y="63"/>
                      <a:pt x="315" y="80"/>
                      <a:pt x="305" y="104"/>
                    </a:cubicBezTo>
                    <a:cubicBezTo>
                      <a:pt x="295" y="131"/>
                      <a:pt x="268" y="136"/>
                      <a:pt x="240" y="121"/>
                    </a:cubicBezTo>
                    <a:cubicBezTo>
                      <a:pt x="220" y="110"/>
                      <a:pt x="199" y="97"/>
                      <a:pt x="177" y="95"/>
                    </a:cubicBezTo>
                    <a:cubicBezTo>
                      <a:pt x="136" y="90"/>
                      <a:pt x="103" y="115"/>
                      <a:pt x="87" y="154"/>
                    </a:cubicBezTo>
                    <a:cubicBezTo>
                      <a:pt x="73" y="191"/>
                      <a:pt x="84" y="232"/>
                      <a:pt x="115" y="259"/>
                    </a:cubicBezTo>
                    <a:cubicBezTo>
                      <a:pt x="145" y="284"/>
                      <a:pt x="185" y="287"/>
                      <a:pt x="220" y="267"/>
                    </a:cubicBezTo>
                    <a:cubicBezTo>
                      <a:pt x="229" y="262"/>
                      <a:pt x="236" y="256"/>
                      <a:pt x="245" y="251"/>
                    </a:cubicBezTo>
                    <a:cubicBezTo>
                      <a:pt x="264" y="238"/>
                      <a:pt x="284" y="239"/>
                      <a:pt x="299" y="257"/>
                    </a:cubicBezTo>
                    <a:cubicBezTo>
                      <a:pt x="316" y="276"/>
                      <a:pt x="310" y="295"/>
                      <a:pt x="295" y="312"/>
                    </a:cubicBezTo>
                    <a:cubicBezTo>
                      <a:pt x="251" y="362"/>
                      <a:pt x="160" y="375"/>
                      <a:pt x="93" y="340"/>
                    </a:cubicBezTo>
                    <a:cubicBezTo>
                      <a:pt x="32" y="308"/>
                      <a:pt x="1" y="256"/>
                      <a:pt x="0" y="1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9" name="Freeform 9">
                <a:extLst>
                  <a:ext uri="{FF2B5EF4-FFF2-40B4-BE49-F238E27FC236}">
                    <a16:creationId xmlns:a16="http://schemas.microsoft.com/office/drawing/2014/main" id="{9FD2DBE0-C5A2-424B-9B97-A6B6D25F30C6}"/>
                  </a:ext>
                </a:extLst>
              </p:cNvPr>
              <p:cNvSpPr>
                <a:spLocks/>
              </p:cNvSpPr>
              <p:nvPr/>
            </p:nvSpPr>
            <p:spPr bwMode="auto">
              <a:xfrm>
                <a:off x="5953126" y="-2528646"/>
                <a:ext cx="938213" cy="1031875"/>
              </a:xfrm>
              <a:custGeom>
                <a:avLst/>
                <a:gdLst>
                  <a:gd name="T0" fmla="*/ 158 w 316"/>
                  <a:gd name="T1" fmla="*/ 216 h 347"/>
                  <a:gd name="T2" fmla="*/ 234 w 316"/>
                  <a:gd name="T3" fmla="*/ 35 h 347"/>
                  <a:gd name="T4" fmla="*/ 287 w 316"/>
                  <a:gd name="T5" fmla="*/ 10 h 347"/>
                  <a:gd name="T6" fmla="*/ 307 w 316"/>
                  <a:gd name="T7" fmla="*/ 61 h 347"/>
                  <a:gd name="T8" fmla="*/ 195 w 316"/>
                  <a:gd name="T9" fmla="*/ 322 h 347"/>
                  <a:gd name="T10" fmla="*/ 158 w 316"/>
                  <a:gd name="T11" fmla="*/ 347 h 347"/>
                  <a:gd name="T12" fmla="*/ 121 w 316"/>
                  <a:gd name="T13" fmla="*/ 321 h 347"/>
                  <a:gd name="T14" fmla="*/ 11 w 316"/>
                  <a:gd name="T15" fmla="*/ 66 h 347"/>
                  <a:gd name="T16" fmla="*/ 30 w 316"/>
                  <a:gd name="T17" fmla="*/ 10 h 347"/>
                  <a:gd name="T18" fmla="*/ 83 w 316"/>
                  <a:gd name="T19" fmla="*/ 36 h 347"/>
                  <a:gd name="T20" fmla="*/ 158 w 316"/>
                  <a:gd name="T21" fmla="*/ 21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347">
                    <a:moveTo>
                      <a:pt x="158" y="216"/>
                    </a:moveTo>
                    <a:cubicBezTo>
                      <a:pt x="185" y="150"/>
                      <a:pt x="209" y="92"/>
                      <a:pt x="234" y="35"/>
                    </a:cubicBezTo>
                    <a:cubicBezTo>
                      <a:pt x="246" y="8"/>
                      <a:pt x="266" y="0"/>
                      <a:pt x="287" y="10"/>
                    </a:cubicBezTo>
                    <a:cubicBezTo>
                      <a:pt x="308" y="21"/>
                      <a:pt x="316" y="39"/>
                      <a:pt x="307" y="61"/>
                    </a:cubicBezTo>
                    <a:cubicBezTo>
                      <a:pt x="270" y="149"/>
                      <a:pt x="234" y="236"/>
                      <a:pt x="195" y="322"/>
                    </a:cubicBezTo>
                    <a:cubicBezTo>
                      <a:pt x="189" y="334"/>
                      <a:pt x="170" y="347"/>
                      <a:pt x="158" y="347"/>
                    </a:cubicBezTo>
                    <a:cubicBezTo>
                      <a:pt x="145" y="347"/>
                      <a:pt x="126" y="334"/>
                      <a:pt x="121" y="321"/>
                    </a:cubicBezTo>
                    <a:cubicBezTo>
                      <a:pt x="82" y="237"/>
                      <a:pt x="46" y="151"/>
                      <a:pt x="11" y="66"/>
                    </a:cubicBezTo>
                    <a:cubicBezTo>
                      <a:pt x="0" y="40"/>
                      <a:pt x="8" y="19"/>
                      <a:pt x="30" y="10"/>
                    </a:cubicBezTo>
                    <a:cubicBezTo>
                      <a:pt x="51" y="1"/>
                      <a:pt x="72" y="10"/>
                      <a:pt x="83" y="36"/>
                    </a:cubicBezTo>
                    <a:cubicBezTo>
                      <a:pt x="107" y="94"/>
                      <a:pt x="131" y="152"/>
                      <a:pt x="158"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0" name="Freeform 10">
                <a:extLst>
                  <a:ext uri="{FF2B5EF4-FFF2-40B4-BE49-F238E27FC236}">
                    <a16:creationId xmlns:a16="http://schemas.microsoft.com/office/drawing/2014/main" id="{E79F0CB3-58BB-4889-A983-802A81487688}"/>
                  </a:ext>
                </a:extLst>
              </p:cNvPr>
              <p:cNvSpPr>
                <a:spLocks/>
              </p:cNvSpPr>
              <p:nvPr/>
            </p:nvSpPr>
            <p:spPr bwMode="auto">
              <a:xfrm>
                <a:off x="5230813" y="-2515946"/>
                <a:ext cx="674688" cy="1025525"/>
              </a:xfrm>
              <a:custGeom>
                <a:avLst/>
                <a:gdLst>
                  <a:gd name="T0" fmla="*/ 0 w 227"/>
                  <a:gd name="T1" fmla="*/ 241 h 345"/>
                  <a:gd name="T2" fmla="*/ 5 w 227"/>
                  <a:gd name="T3" fmla="*/ 160 h 345"/>
                  <a:gd name="T4" fmla="*/ 175 w 227"/>
                  <a:gd name="T5" fmla="*/ 2 h 345"/>
                  <a:gd name="T6" fmla="*/ 226 w 227"/>
                  <a:gd name="T7" fmla="*/ 38 h 345"/>
                  <a:gd name="T8" fmla="*/ 184 w 227"/>
                  <a:gd name="T9" fmla="*/ 81 h 345"/>
                  <a:gd name="T10" fmla="*/ 81 w 227"/>
                  <a:gd name="T11" fmla="*/ 203 h 345"/>
                  <a:gd name="T12" fmla="*/ 81 w 227"/>
                  <a:gd name="T13" fmla="*/ 302 h 345"/>
                  <a:gd name="T14" fmla="*/ 44 w 227"/>
                  <a:gd name="T15" fmla="*/ 345 h 345"/>
                  <a:gd name="T16" fmla="*/ 2 w 227"/>
                  <a:gd name="T17" fmla="*/ 302 h 345"/>
                  <a:gd name="T18" fmla="*/ 2 w 227"/>
                  <a:gd name="T19" fmla="*/ 241 h 345"/>
                  <a:gd name="T20" fmla="*/ 0 w 227"/>
                  <a:gd name="T21" fmla="*/ 24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345">
                    <a:moveTo>
                      <a:pt x="0" y="241"/>
                    </a:moveTo>
                    <a:cubicBezTo>
                      <a:pt x="2" y="214"/>
                      <a:pt x="2" y="187"/>
                      <a:pt x="5" y="160"/>
                    </a:cubicBezTo>
                    <a:cubicBezTo>
                      <a:pt x="15" y="74"/>
                      <a:pt x="89" y="5"/>
                      <a:pt x="175" y="2"/>
                    </a:cubicBezTo>
                    <a:cubicBezTo>
                      <a:pt x="204" y="0"/>
                      <a:pt x="224" y="15"/>
                      <a:pt x="226" y="38"/>
                    </a:cubicBezTo>
                    <a:cubicBezTo>
                      <a:pt x="227" y="60"/>
                      <a:pt x="212" y="76"/>
                      <a:pt x="184" y="81"/>
                    </a:cubicBezTo>
                    <a:cubicBezTo>
                      <a:pt x="110" y="94"/>
                      <a:pt x="81" y="128"/>
                      <a:pt x="81" y="203"/>
                    </a:cubicBezTo>
                    <a:cubicBezTo>
                      <a:pt x="81" y="236"/>
                      <a:pt x="81" y="269"/>
                      <a:pt x="81" y="302"/>
                    </a:cubicBezTo>
                    <a:cubicBezTo>
                      <a:pt x="80" y="327"/>
                      <a:pt x="65" y="345"/>
                      <a:pt x="44" y="345"/>
                    </a:cubicBezTo>
                    <a:cubicBezTo>
                      <a:pt x="20" y="345"/>
                      <a:pt x="3" y="329"/>
                      <a:pt x="2" y="302"/>
                    </a:cubicBezTo>
                    <a:cubicBezTo>
                      <a:pt x="1" y="282"/>
                      <a:pt x="2" y="262"/>
                      <a:pt x="2" y="241"/>
                    </a:cubicBezTo>
                    <a:cubicBezTo>
                      <a:pt x="1" y="241"/>
                      <a:pt x="1" y="241"/>
                      <a:pt x="0" y="2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1" name="Freeform 11">
                <a:extLst>
                  <a:ext uri="{FF2B5EF4-FFF2-40B4-BE49-F238E27FC236}">
                    <a16:creationId xmlns:a16="http://schemas.microsoft.com/office/drawing/2014/main" id="{4DE00418-1899-4FF0-A76F-27E4BA02C798}"/>
                  </a:ext>
                </a:extLst>
              </p:cNvPr>
              <p:cNvSpPr>
                <a:spLocks/>
              </p:cNvSpPr>
              <p:nvPr/>
            </p:nvSpPr>
            <p:spPr bwMode="auto">
              <a:xfrm>
                <a:off x="7031038" y="-2512771"/>
                <a:ext cx="241300" cy="1035050"/>
              </a:xfrm>
              <a:custGeom>
                <a:avLst/>
                <a:gdLst>
                  <a:gd name="T0" fmla="*/ 81 w 81"/>
                  <a:gd name="T1" fmla="*/ 176 h 348"/>
                  <a:gd name="T2" fmla="*/ 81 w 81"/>
                  <a:gd name="T3" fmla="*/ 301 h 348"/>
                  <a:gd name="T4" fmla="*/ 43 w 81"/>
                  <a:gd name="T5" fmla="*/ 347 h 348"/>
                  <a:gd name="T6" fmla="*/ 1 w 81"/>
                  <a:gd name="T7" fmla="*/ 302 h 348"/>
                  <a:gd name="T8" fmla="*/ 1 w 81"/>
                  <a:gd name="T9" fmla="*/ 46 h 348"/>
                  <a:gd name="T10" fmla="*/ 40 w 81"/>
                  <a:gd name="T11" fmla="*/ 1 h 348"/>
                  <a:gd name="T12" fmla="*/ 81 w 81"/>
                  <a:gd name="T13" fmla="*/ 48 h 348"/>
                  <a:gd name="T14" fmla="*/ 81 w 81"/>
                  <a:gd name="T15" fmla="*/ 176 h 3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348">
                    <a:moveTo>
                      <a:pt x="81" y="176"/>
                    </a:moveTo>
                    <a:cubicBezTo>
                      <a:pt x="81" y="217"/>
                      <a:pt x="81" y="259"/>
                      <a:pt x="81" y="301"/>
                    </a:cubicBezTo>
                    <a:cubicBezTo>
                      <a:pt x="81" y="329"/>
                      <a:pt x="66" y="346"/>
                      <a:pt x="43" y="347"/>
                    </a:cubicBezTo>
                    <a:cubicBezTo>
                      <a:pt x="18" y="348"/>
                      <a:pt x="1" y="331"/>
                      <a:pt x="1" y="302"/>
                    </a:cubicBezTo>
                    <a:cubicBezTo>
                      <a:pt x="0" y="217"/>
                      <a:pt x="0" y="131"/>
                      <a:pt x="1" y="46"/>
                    </a:cubicBezTo>
                    <a:cubicBezTo>
                      <a:pt x="1" y="20"/>
                      <a:pt x="18" y="2"/>
                      <a:pt x="40" y="1"/>
                    </a:cubicBezTo>
                    <a:cubicBezTo>
                      <a:pt x="63" y="0"/>
                      <a:pt x="80" y="19"/>
                      <a:pt x="81" y="48"/>
                    </a:cubicBezTo>
                    <a:cubicBezTo>
                      <a:pt x="81" y="90"/>
                      <a:pt x="81" y="133"/>
                      <a:pt x="81"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2" name="Freeform 12">
                <a:extLst>
                  <a:ext uri="{FF2B5EF4-FFF2-40B4-BE49-F238E27FC236}">
                    <a16:creationId xmlns:a16="http://schemas.microsoft.com/office/drawing/2014/main" id="{D6C8A8DC-929E-4D27-82A2-FA051B506E63}"/>
                  </a:ext>
                </a:extLst>
              </p:cNvPr>
              <p:cNvSpPr>
                <a:spLocks/>
              </p:cNvSpPr>
              <p:nvPr/>
            </p:nvSpPr>
            <p:spPr bwMode="auto">
              <a:xfrm>
                <a:off x="7029451" y="-2876308"/>
                <a:ext cx="255588" cy="258763"/>
              </a:xfrm>
              <a:custGeom>
                <a:avLst/>
                <a:gdLst>
                  <a:gd name="T0" fmla="*/ 41 w 86"/>
                  <a:gd name="T1" fmla="*/ 1 h 87"/>
                  <a:gd name="T2" fmla="*/ 85 w 86"/>
                  <a:gd name="T3" fmla="*/ 43 h 87"/>
                  <a:gd name="T4" fmla="*/ 42 w 86"/>
                  <a:gd name="T5" fmla="*/ 87 h 87"/>
                  <a:gd name="T6" fmla="*/ 0 w 86"/>
                  <a:gd name="T7" fmla="*/ 44 h 87"/>
                  <a:gd name="T8" fmla="*/ 41 w 86"/>
                  <a:gd name="T9" fmla="*/ 1 h 87"/>
                </a:gdLst>
                <a:ahLst/>
                <a:cxnLst>
                  <a:cxn ang="0">
                    <a:pos x="T0" y="T1"/>
                  </a:cxn>
                  <a:cxn ang="0">
                    <a:pos x="T2" y="T3"/>
                  </a:cxn>
                  <a:cxn ang="0">
                    <a:pos x="T4" y="T5"/>
                  </a:cxn>
                  <a:cxn ang="0">
                    <a:pos x="T6" y="T7"/>
                  </a:cxn>
                  <a:cxn ang="0">
                    <a:pos x="T8" y="T9"/>
                  </a:cxn>
                </a:cxnLst>
                <a:rect l="0" t="0" r="r" b="b"/>
                <a:pathLst>
                  <a:path w="86" h="87">
                    <a:moveTo>
                      <a:pt x="41" y="1"/>
                    </a:moveTo>
                    <a:cubicBezTo>
                      <a:pt x="63" y="0"/>
                      <a:pt x="85" y="21"/>
                      <a:pt x="85" y="43"/>
                    </a:cubicBezTo>
                    <a:cubicBezTo>
                      <a:pt x="86" y="68"/>
                      <a:pt x="67" y="87"/>
                      <a:pt x="42" y="87"/>
                    </a:cubicBezTo>
                    <a:cubicBezTo>
                      <a:pt x="18" y="87"/>
                      <a:pt x="0" y="68"/>
                      <a:pt x="0" y="44"/>
                    </a:cubicBezTo>
                    <a:cubicBezTo>
                      <a:pt x="0" y="22"/>
                      <a:pt x="19" y="1"/>
                      <a:pt x="4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10" name="Группа 6">
              <a:extLst>
                <a:ext uri="{FF2B5EF4-FFF2-40B4-BE49-F238E27FC236}">
                  <a16:creationId xmlns:a16="http://schemas.microsoft.com/office/drawing/2014/main" id="{4768296D-A995-4003-BB92-220AC1CC049E}"/>
                </a:ext>
              </a:extLst>
            </p:cNvPr>
            <p:cNvGrpSpPr/>
            <p:nvPr/>
          </p:nvGrpSpPr>
          <p:grpSpPr>
            <a:xfrm>
              <a:off x="4095364" y="-1265853"/>
              <a:ext cx="1055492" cy="1175711"/>
              <a:chOff x="-468312" y="-4139958"/>
              <a:chExt cx="3163888" cy="3524250"/>
            </a:xfrm>
            <a:grpFill/>
          </p:grpSpPr>
          <p:sp>
            <p:nvSpPr>
              <p:cNvPr id="11" name="Freeform 13">
                <a:extLst>
                  <a:ext uri="{FF2B5EF4-FFF2-40B4-BE49-F238E27FC236}">
                    <a16:creationId xmlns:a16="http://schemas.microsoft.com/office/drawing/2014/main" id="{10C806DC-598A-4012-8796-F6F3DB6C02DC}"/>
                  </a:ext>
                </a:extLst>
              </p:cNvPr>
              <p:cNvSpPr>
                <a:spLocks/>
              </p:cNvSpPr>
              <p:nvPr/>
            </p:nvSpPr>
            <p:spPr bwMode="auto">
              <a:xfrm>
                <a:off x="360363" y="-3387483"/>
                <a:ext cx="684213" cy="1941513"/>
              </a:xfrm>
              <a:custGeom>
                <a:avLst/>
                <a:gdLst>
                  <a:gd name="T0" fmla="*/ 185 w 230"/>
                  <a:gd name="T1" fmla="*/ 653 h 653"/>
                  <a:gd name="T2" fmla="*/ 44 w 230"/>
                  <a:gd name="T3" fmla="*/ 653 h 653"/>
                  <a:gd name="T4" fmla="*/ 0 w 230"/>
                  <a:gd name="T5" fmla="*/ 608 h 653"/>
                  <a:gd name="T6" fmla="*/ 0 w 230"/>
                  <a:gd name="T7" fmla="*/ 45 h 653"/>
                  <a:gd name="T8" fmla="*/ 44 w 230"/>
                  <a:gd name="T9" fmla="*/ 0 h 653"/>
                  <a:gd name="T10" fmla="*/ 185 w 230"/>
                  <a:gd name="T11" fmla="*/ 0 h 653"/>
                  <a:gd name="T12" fmla="*/ 230 w 230"/>
                  <a:gd name="T13" fmla="*/ 45 h 653"/>
                  <a:gd name="T14" fmla="*/ 230 w 230"/>
                  <a:gd name="T15" fmla="*/ 608 h 653"/>
                  <a:gd name="T16" fmla="*/ 185 w 230"/>
                  <a:gd name="T17"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653">
                    <a:moveTo>
                      <a:pt x="185" y="653"/>
                    </a:moveTo>
                    <a:cubicBezTo>
                      <a:pt x="44" y="653"/>
                      <a:pt x="44" y="653"/>
                      <a:pt x="44" y="653"/>
                    </a:cubicBezTo>
                    <a:cubicBezTo>
                      <a:pt x="19" y="653"/>
                      <a:pt x="0" y="633"/>
                      <a:pt x="0" y="608"/>
                    </a:cubicBezTo>
                    <a:cubicBezTo>
                      <a:pt x="0" y="45"/>
                      <a:pt x="0" y="45"/>
                      <a:pt x="0" y="45"/>
                    </a:cubicBezTo>
                    <a:cubicBezTo>
                      <a:pt x="0" y="20"/>
                      <a:pt x="19" y="0"/>
                      <a:pt x="44" y="0"/>
                    </a:cubicBezTo>
                    <a:cubicBezTo>
                      <a:pt x="185" y="0"/>
                      <a:pt x="185" y="0"/>
                      <a:pt x="185" y="0"/>
                    </a:cubicBezTo>
                    <a:cubicBezTo>
                      <a:pt x="210" y="0"/>
                      <a:pt x="230" y="20"/>
                      <a:pt x="230" y="45"/>
                    </a:cubicBezTo>
                    <a:cubicBezTo>
                      <a:pt x="230" y="608"/>
                      <a:pt x="230" y="608"/>
                      <a:pt x="230" y="608"/>
                    </a:cubicBezTo>
                    <a:cubicBezTo>
                      <a:pt x="230" y="633"/>
                      <a:pt x="210" y="653"/>
                      <a:pt x="185" y="6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 name="Freeform 14">
                <a:extLst>
                  <a:ext uri="{FF2B5EF4-FFF2-40B4-BE49-F238E27FC236}">
                    <a16:creationId xmlns:a16="http://schemas.microsoft.com/office/drawing/2014/main" id="{2E6286A6-8629-4ED8-BA8E-583427B460B1}"/>
                  </a:ext>
                </a:extLst>
              </p:cNvPr>
              <p:cNvSpPr>
                <a:spLocks/>
              </p:cNvSpPr>
              <p:nvPr/>
            </p:nvSpPr>
            <p:spPr bwMode="auto">
              <a:xfrm>
                <a:off x="-468312" y="-2528646"/>
                <a:ext cx="685800" cy="1082675"/>
              </a:xfrm>
              <a:custGeom>
                <a:avLst/>
                <a:gdLst>
                  <a:gd name="T0" fmla="*/ 186 w 231"/>
                  <a:gd name="T1" fmla="*/ 364 h 364"/>
                  <a:gd name="T2" fmla="*/ 45 w 231"/>
                  <a:gd name="T3" fmla="*/ 364 h 364"/>
                  <a:gd name="T4" fmla="*/ 0 w 231"/>
                  <a:gd name="T5" fmla="*/ 319 h 364"/>
                  <a:gd name="T6" fmla="*/ 0 w 231"/>
                  <a:gd name="T7" fmla="*/ 44 h 364"/>
                  <a:gd name="T8" fmla="*/ 45 w 231"/>
                  <a:gd name="T9" fmla="*/ 0 h 364"/>
                  <a:gd name="T10" fmla="*/ 186 w 231"/>
                  <a:gd name="T11" fmla="*/ 0 h 364"/>
                  <a:gd name="T12" fmla="*/ 231 w 231"/>
                  <a:gd name="T13" fmla="*/ 44 h 364"/>
                  <a:gd name="T14" fmla="*/ 231 w 231"/>
                  <a:gd name="T15" fmla="*/ 319 h 364"/>
                  <a:gd name="T16" fmla="*/ 186 w 231"/>
                  <a:gd name="T17"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64">
                    <a:moveTo>
                      <a:pt x="186" y="364"/>
                    </a:moveTo>
                    <a:cubicBezTo>
                      <a:pt x="45" y="364"/>
                      <a:pt x="45" y="364"/>
                      <a:pt x="45" y="364"/>
                    </a:cubicBezTo>
                    <a:cubicBezTo>
                      <a:pt x="20" y="364"/>
                      <a:pt x="0" y="344"/>
                      <a:pt x="0" y="319"/>
                    </a:cubicBezTo>
                    <a:cubicBezTo>
                      <a:pt x="0" y="44"/>
                      <a:pt x="0" y="44"/>
                      <a:pt x="0" y="44"/>
                    </a:cubicBezTo>
                    <a:cubicBezTo>
                      <a:pt x="0" y="19"/>
                      <a:pt x="20" y="0"/>
                      <a:pt x="45" y="0"/>
                    </a:cubicBezTo>
                    <a:cubicBezTo>
                      <a:pt x="186" y="0"/>
                      <a:pt x="186" y="0"/>
                      <a:pt x="186" y="0"/>
                    </a:cubicBezTo>
                    <a:cubicBezTo>
                      <a:pt x="211" y="0"/>
                      <a:pt x="231" y="19"/>
                      <a:pt x="231" y="44"/>
                    </a:cubicBezTo>
                    <a:cubicBezTo>
                      <a:pt x="231" y="319"/>
                      <a:pt x="231" y="319"/>
                      <a:pt x="231" y="319"/>
                    </a:cubicBezTo>
                    <a:cubicBezTo>
                      <a:pt x="231" y="344"/>
                      <a:pt x="211" y="364"/>
                      <a:pt x="186" y="3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 name="Freeform 15">
                <a:extLst>
                  <a:ext uri="{FF2B5EF4-FFF2-40B4-BE49-F238E27FC236}">
                    <a16:creationId xmlns:a16="http://schemas.microsoft.com/office/drawing/2014/main" id="{A8E3C2BB-C51F-49E3-AD0A-F4AA458870D2}"/>
                  </a:ext>
                </a:extLst>
              </p:cNvPr>
              <p:cNvSpPr>
                <a:spLocks/>
              </p:cNvSpPr>
              <p:nvPr/>
            </p:nvSpPr>
            <p:spPr bwMode="auto">
              <a:xfrm>
                <a:off x="1187450" y="-4139958"/>
                <a:ext cx="682626" cy="3524250"/>
              </a:xfrm>
              <a:custGeom>
                <a:avLst/>
                <a:gdLst>
                  <a:gd name="T0" fmla="*/ 186 w 230"/>
                  <a:gd name="T1" fmla="*/ 1185 h 1185"/>
                  <a:gd name="T2" fmla="*/ 44 w 230"/>
                  <a:gd name="T3" fmla="*/ 1185 h 1185"/>
                  <a:gd name="T4" fmla="*/ 0 w 230"/>
                  <a:gd name="T5" fmla="*/ 1141 h 1185"/>
                  <a:gd name="T6" fmla="*/ 0 w 230"/>
                  <a:gd name="T7" fmla="*/ 47 h 1185"/>
                  <a:gd name="T8" fmla="*/ 47 w 230"/>
                  <a:gd name="T9" fmla="*/ 0 h 1185"/>
                  <a:gd name="T10" fmla="*/ 183 w 230"/>
                  <a:gd name="T11" fmla="*/ 0 h 1185"/>
                  <a:gd name="T12" fmla="*/ 230 w 230"/>
                  <a:gd name="T13" fmla="*/ 47 h 1185"/>
                  <a:gd name="T14" fmla="*/ 230 w 230"/>
                  <a:gd name="T15" fmla="*/ 1141 h 1185"/>
                  <a:gd name="T16" fmla="*/ 186 w 230"/>
                  <a:gd name="T17" fmla="*/ 1185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1185">
                    <a:moveTo>
                      <a:pt x="186" y="1185"/>
                    </a:moveTo>
                    <a:cubicBezTo>
                      <a:pt x="44" y="1185"/>
                      <a:pt x="44" y="1185"/>
                      <a:pt x="44" y="1185"/>
                    </a:cubicBezTo>
                    <a:cubicBezTo>
                      <a:pt x="20" y="1185"/>
                      <a:pt x="0" y="1166"/>
                      <a:pt x="0" y="1141"/>
                    </a:cubicBezTo>
                    <a:cubicBezTo>
                      <a:pt x="0" y="47"/>
                      <a:pt x="0" y="47"/>
                      <a:pt x="0" y="47"/>
                    </a:cubicBezTo>
                    <a:cubicBezTo>
                      <a:pt x="0" y="21"/>
                      <a:pt x="21" y="0"/>
                      <a:pt x="47" y="0"/>
                    </a:cubicBezTo>
                    <a:cubicBezTo>
                      <a:pt x="183" y="0"/>
                      <a:pt x="183" y="0"/>
                      <a:pt x="183" y="0"/>
                    </a:cubicBezTo>
                    <a:cubicBezTo>
                      <a:pt x="209" y="0"/>
                      <a:pt x="230" y="21"/>
                      <a:pt x="230" y="47"/>
                    </a:cubicBezTo>
                    <a:cubicBezTo>
                      <a:pt x="230" y="1141"/>
                      <a:pt x="230" y="1141"/>
                      <a:pt x="230" y="1141"/>
                    </a:cubicBezTo>
                    <a:cubicBezTo>
                      <a:pt x="230" y="1166"/>
                      <a:pt x="210" y="1185"/>
                      <a:pt x="186" y="11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 name="Freeform 16">
                <a:extLst>
                  <a:ext uri="{FF2B5EF4-FFF2-40B4-BE49-F238E27FC236}">
                    <a16:creationId xmlns:a16="http://schemas.microsoft.com/office/drawing/2014/main" id="{FBCF682B-1509-4A0D-8FB5-D049726696E0}"/>
                  </a:ext>
                </a:extLst>
              </p:cNvPr>
              <p:cNvSpPr>
                <a:spLocks/>
              </p:cNvSpPr>
              <p:nvPr/>
            </p:nvSpPr>
            <p:spPr bwMode="auto">
              <a:xfrm>
                <a:off x="2012951" y="-2133358"/>
                <a:ext cx="682625" cy="687388"/>
              </a:xfrm>
              <a:custGeom>
                <a:avLst/>
                <a:gdLst>
                  <a:gd name="T0" fmla="*/ 186 w 230"/>
                  <a:gd name="T1" fmla="*/ 231 h 231"/>
                  <a:gd name="T2" fmla="*/ 45 w 230"/>
                  <a:gd name="T3" fmla="*/ 231 h 231"/>
                  <a:gd name="T4" fmla="*/ 0 w 230"/>
                  <a:gd name="T5" fmla="*/ 186 h 231"/>
                  <a:gd name="T6" fmla="*/ 0 w 230"/>
                  <a:gd name="T7" fmla="*/ 45 h 231"/>
                  <a:gd name="T8" fmla="*/ 45 w 230"/>
                  <a:gd name="T9" fmla="*/ 0 h 231"/>
                  <a:gd name="T10" fmla="*/ 186 w 230"/>
                  <a:gd name="T11" fmla="*/ 0 h 231"/>
                  <a:gd name="T12" fmla="*/ 230 w 230"/>
                  <a:gd name="T13" fmla="*/ 45 h 231"/>
                  <a:gd name="T14" fmla="*/ 230 w 230"/>
                  <a:gd name="T15" fmla="*/ 186 h 231"/>
                  <a:gd name="T16" fmla="*/ 186 w 230"/>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86" y="231"/>
                    </a:moveTo>
                    <a:cubicBezTo>
                      <a:pt x="45" y="231"/>
                      <a:pt x="45" y="231"/>
                      <a:pt x="45" y="231"/>
                    </a:cubicBezTo>
                    <a:cubicBezTo>
                      <a:pt x="20" y="231"/>
                      <a:pt x="0" y="211"/>
                      <a:pt x="0" y="186"/>
                    </a:cubicBezTo>
                    <a:cubicBezTo>
                      <a:pt x="0" y="45"/>
                      <a:pt x="0" y="45"/>
                      <a:pt x="0" y="45"/>
                    </a:cubicBezTo>
                    <a:cubicBezTo>
                      <a:pt x="0" y="20"/>
                      <a:pt x="20" y="0"/>
                      <a:pt x="45" y="0"/>
                    </a:cubicBezTo>
                    <a:cubicBezTo>
                      <a:pt x="186" y="0"/>
                      <a:pt x="186" y="0"/>
                      <a:pt x="186" y="0"/>
                    </a:cubicBezTo>
                    <a:cubicBezTo>
                      <a:pt x="211" y="0"/>
                      <a:pt x="230" y="20"/>
                      <a:pt x="230" y="45"/>
                    </a:cubicBezTo>
                    <a:cubicBezTo>
                      <a:pt x="230" y="186"/>
                      <a:pt x="230" y="186"/>
                      <a:pt x="230" y="186"/>
                    </a:cubicBezTo>
                    <a:cubicBezTo>
                      <a:pt x="230" y="211"/>
                      <a:pt x="211" y="231"/>
                      <a:pt x="186" y="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pic>
        <p:nvPicPr>
          <p:cNvPr id="23" name="Рисунок 22">
            <a:extLst>
              <a:ext uri="{FF2B5EF4-FFF2-40B4-BE49-F238E27FC236}">
                <a16:creationId xmlns:a16="http://schemas.microsoft.com/office/drawing/2014/main" id="{50C99CDF-6CFB-408A-9B28-F23BF10362C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0686" y="398805"/>
            <a:ext cx="1258141" cy="365125"/>
          </a:xfrm>
          <a:prstGeom prst="rect">
            <a:avLst/>
          </a:prstGeom>
        </p:spPr>
      </p:pic>
    </p:spTree>
    <p:extLst>
      <p:ext uri="{BB962C8B-B14F-4D97-AF65-F5344CB8AC3E}">
        <p14:creationId xmlns:p14="http://schemas.microsoft.com/office/powerpoint/2010/main" val="1479473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_Пустий слайд">
    <p:spTree>
      <p:nvGrpSpPr>
        <p:cNvPr id="1" name=""/>
        <p:cNvGrpSpPr/>
        <p:nvPr/>
      </p:nvGrpSpPr>
      <p:grpSpPr>
        <a:xfrm>
          <a:off x="0" y="0"/>
          <a:ext cx="0" cy="0"/>
          <a:chOff x="0" y="0"/>
          <a:chExt cx="0" cy="0"/>
        </a:xfrm>
      </p:grpSpPr>
      <p:sp>
        <p:nvSpPr>
          <p:cNvPr id="41" name="Прямокутник 40">
            <a:extLst>
              <a:ext uri="{FF2B5EF4-FFF2-40B4-BE49-F238E27FC236}">
                <a16:creationId xmlns:a16="http://schemas.microsoft.com/office/drawing/2014/main" id="{F4DFF91A-AA35-4E4D-AA02-EEAAE462F65F}"/>
              </a:ext>
            </a:extLst>
          </p:cNvPr>
          <p:cNvSpPr/>
          <p:nvPr userDrawn="1"/>
        </p:nvSpPr>
        <p:spPr>
          <a:xfrm>
            <a:off x="0" y="0"/>
            <a:ext cx="12192000" cy="6858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Місце для номера слайда 3">
            <a:extLst>
              <a:ext uri="{FF2B5EF4-FFF2-40B4-BE49-F238E27FC236}">
                <a16:creationId xmlns:a16="http://schemas.microsoft.com/office/drawing/2014/main" id="{6F68E418-788D-492A-957B-FE13804B14BE}"/>
              </a:ext>
            </a:extLst>
          </p:cNvPr>
          <p:cNvSpPr>
            <a:spLocks noGrp="1"/>
          </p:cNvSpPr>
          <p:nvPr>
            <p:ph type="sldNum" sz="quarter" idx="12"/>
          </p:nvPr>
        </p:nvSpPr>
        <p:spPr>
          <a:xfrm>
            <a:off x="4221480" y="6181540"/>
            <a:ext cx="2743200" cy="365125"/>
          </a:xfrm>
        </p:spPr>
        <p:txBody>
          <a:bodyPr/>
          <a:lstStyle>
            <a:lvl1pPr algn="ctr">
              <a:defRPr>
                <a:solidFill>
                  <a:srgbClr val="181818"/>
                </a:solidFill>
              </a:defRPr>
            </a:lvl1pPr>
          </a:lstStyle>
          <a:p>
            <a:fld id="{BDCA3A4B-E351-43BC-940A-CBF1FF205F38}" type="slidenum">
              <a:rPr lang="ru-RU" smtClean="0"/>
              <a:pPr/>
              <a:t>‹№›</a:t>
            </a:fld>
            <a:endParaRPr lang="ru-RU" dirty="0"/>
          </a:p>
        </p:txBody>
      </p:sp>
      <p:grpSp>
        <p:nvGrpSpPr>
          <p:cNvPr id="25" name="Группа 23">
            <a:extLst>
              <a:ext uri="{FF2B5EF4-FFF2-40B4-BE49-F238E27FC236}">
                <a16:creationId xmlns:a16="http://schemas.microsoft.com/office/drawing/2014/main" id="{28E23596-A4A6-4C42-9817-BCF26D81C299}"/>
              </a:ext>
            </a:extLst>
          </p:cNvPr>
          <p:cNvGrpSpPr/>
          <p:nvPr userDrawn="1"/>
        </p:nvGrpSpPr>
        <p:grpSpPr>
          <a:xfrm>
            <a:off x="10809037" y="6180816"/>
            <a:ext cx="1001963" cy="354084"/>
            <a:chOff x="4095364" y="-1265853"/>
            <a:chExt cx="3326946" cy="1175711"/>
          </a:xfrm>
          <a:solidFill>
            <a:srgbClr val="181818"/>
          </a:solidFill>
        </p:grpSpPr>
        <p:grpSp>
          <p:nvGrpSpPr>
            <p:cNvPr id="26" name="Группа 5">
              <a:extLst>
                <a:ext uri="{FF2B5EF4-FFF2-40B4-BE49-F238E27FC236}">
                  <a16:creationId xmlns:a16="http://schemas.microsoft.com/office/drawing/2014/main" id="{C1229D52-8587-43C2-B597-0CCE154541CC}"/>
                </a:ext>
              </a:extLst>
            </p:cNvPr>
            <p:cNvGrpSpPr/>
            <p:nvPr/>
          </p:nvGrpSpPr>
          <p:grpSpPr>
            <a:xfrm>
              <a:off x="5240359" y="-852236"/>
              <a:ext cx="2181951" cy="496235"/>
              <a:chOff x="2963863" y="-2900121"/>
              <a:chExt cx="6540500" cy="1487488"/>
            </a:xfrm>
            <a:grpFill/>
          </p:grpSpPr>
          <p:sp>
            <p:nvSpPr>
              <p:cNvPr id="32" name="Freeform 5">
                <a:extLst>
                  <a:ext uri="{FF2B5EF4-FFF2-40B4-BE49-F238E27FC236}">
                    <a16:creationId xmlns:a16="http://schemas.microsoft.com/office/drawing/2014/main" id="{5D8E4C01-4620-455E-9444-1CEB19909604}"/>
                  </a:ext>
                </a:extLst>
              </p:cNvPr>
              <p:cNvSpPr>
                <a:spLocks/>
              </p:cNvSpPr>
              <p:nvPr/>
            </p:nvSpPr>
            <p:spPr bwMode="auto">
              <a:xfrm>
                <a:off x="2963863" y="-2900121"/>
                <a:ext cx="1039813" cy="1427163"/>
              </a:xfrm>
              <a:custGeom>
                <a:avLst/>
                <a:gdLst>
                  <a:gd name="T0" fmla="*/ 175 w 350"/>
                  <a:gd name="T1" fmla="*/ 480 h 480"/>
                  <a:gd name="T2" fmla="*/ 18 w 350"/>
                  <a:gd name="T3" fmla="*/ 401 h 480"/>
                  <a:gd name="T4" fmla="*/ 23 w 350"/>
                  <a:gd name="T5" fmla="*/ 337 h 480"/>
                  <a:gd name="T6" fmla="*/ 81 w 350"/>
                  <a:gd name="T7" fmla="*/ 354 h 480"/>
                  <a:gd name="T8" fmla="*/ 211 w 350"/>
                  <a:gd name="T9" fmla="*/ 393 h 480"/>
                  <a:gd name="T10" fmla="*/ 256 w 350"/>
                  <a:gd name="T11" fmla="*/ 336 h 480"/>
                  <a:gd name="T12" fmla="*/ 209 w 350"/>
                  <a:gd name="T13" fmla="*/ 288 h 480"/>
                  <a:gd name="T14" fmla="*/ 103 w 350"/>
                  <a:gd name="T15" fmla="*/ 257 h 480"/>
                  <a:gd name="T16" fmla="*/ 17 w 350"/>
                  <a:gd name="T17" fmla="*/ 127 h 480"/>
                  <a:gd name="T18" fmla="*/ 139 w 350"/>
                  <a:gd name="T19" fmla="*/ 8 h 480"/>
                  <a:gd name="T20" fmla="*/ 293 w 350"/>
                  <a:gd name="T21" fmla="*/ 50 h 480"/>
                  <a:gd name="T22" fmla="*/ 314 w 350"/>
                  <a:gd name="T23" fmla="*/ 89 h 480"/>
                  <a:gd name="T24" fmla="*/ 294 w 350"/>
                  <a:gd name="T25" fmla="*/ 120 h 480"/>
                  <a:gd name="T26" fmla="*/ 252 w 350"/>
                  <a:gd name="T27" fmla="*/ 111 h 480"/>
                  <a:gd name="T28" fmla="*/ 140 w 350"/>
                  <a:gd name="T29" fmla="*/ 89 h 480"/>
                  <a:gd name="T30" fmla="*/ 97 w 350"/>
                  <a:gd name="T31" fmla="*/ 138 h 480"/>
                  <a:gd name="T32" fmla="*/ 138 w 350"/>
                  <a:gd name="T33" fmla="*/ 187 h 480"/>
                  <a:gd name="T34" fmla="*/ 230 w 350"/>
                  <a:gd name="T35" fmla="*/ 213 h 480"/>
                  <a:gd name="T36" fmla="*/ 331 w 350"/>
                  <a:gd name="T37" fmla="*/ 303 h 480"/>
                  <a:gd name="T38" fmla="*/ 216 w 350"/>
                  <a:gd name="T39" fmla="*/ 474 h 480"/>
                  <a:gd name="T40" fmla="*/ 175 w 350"/>
                  <a:gd name="T41"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0" h="480">
                    <a:moveTo>
                      <a:pt x="175" y="480"/>
                    </a:moveTo>
                    <a:cubicBezTo>
                      <a:pt x="108" y="476"/>
                      <a:pt x="55" y="454"/>
                      <a:pt x="18" y="401"/>
                    </a:cubicBezTo>
                    <a:cubicBezTo>
                      <a:pt x="0" y="374"/>
                      <a:pt x="2" y="351"/>
                      <a:pt x="23" y="337"/>
                    </a:cubicBezTo>
                    <a:cubicBezTo>
                      <a:pt x="43" y="322"/>
                      <a:pt x="58" y="327"/>
                      <a:pt x="81" y="354"/>
                    </a:cubicBezTo>
                    <a:cubicBezTo>
                      <a:pt x="118" y="397"/>
                      <a:pt x="163" y="410"/>
                      <a:pt x="211" y="393"/>
                    </a:cubicBezTo>
                    <a:cubicBezTo>
                      <a:pt x="238" y="383"/>
                      <a:pt x="257" y="367"/>
                      <a:pt x="256" y="336"/>
                    </a:cubicBezTo>
                    <a:cubicBezTo>
                      <a:pt x="255" y="306"/>
                      <a:pt x="233" y="295"/>
                      <a:pt x="209" y="288"/>
                    </a:cubicBezTo>
                    <a:cubicBezTo>
                      <a:pt x="174" y="277"/>
                      <a:pt x="137" y="271"/>
                      <a:pt x="103" y="257"/>
                    </a:cubicBezTo>
                    <a:cubicBezTo>
                      <a:pt x="40" y="231"/>
                      <a:pt x="9" y="182"/>
                      <a:pt x="17" y="127"/>
                    </a:cubicBezTo>
                    <a:cubicBezTo>
                      <a:pt x="26" y="67"/>
                      <a:pt x="76" y="17"/>
                      <a:pt x="139" y="8"/>
                    </a:cubicBezTo>
                    <a:cubicBezTo>
                      <a:pt x="197" y="0"/>
                      <a:pt x="250" y="8"/>
                      <a:pt x="293" y="50"/>
                    </a:cubicBezTo>
                    <a:cubicBezTo>
                      <a:pt x="304" y="60"/>
                      <a:pt x="313" y="76"/>
                      <a:pt x="314" y="89"/>
                    </a:cubicBezTo>
                    <a:cubicBezTo>
                      <a:pt x="315" y="99"/>
                      <a:pt x="303" y="117"/>
                      <a:pt x="294" y="120"/>
                    </a:cubicBezTo>
                    <a:cubicBezTo>
                      <a:pt x="281" y="123"/>
                      <a:pt x="263" y="119"/>
                      <a:pt x="252" y="111"/>
                    </a:cubicBezTo>
                    <a:cubicBezTo>
                      <a:pt x="217" y="86"/>
                      <a:pt x="181" y="76"/>
                      <a:pt x="140" y="89"/>
                    </a:cubicBezTo>
                    <a:cubicBezTo>
                      <a:pt x="117" y="97"/>
                      <a:pt x="99" y="111"/>
                      <a:pt x="97" y="138"/>
                    </a:cubicBezTo>
                    <a:cubicBezTo>
                      <a:pt x="95" y="167"/>
                      <a:pt x="114" y="180"/>
                      <a:pt x="138" y="187"/>
                    </a:cubicBezTo>
                    <a:cubicBezTo>
                      <a:pt x="168" y="197"/>
                      <a:pt x="200" y="202"/>
                      <a:pt x="230" y="213"/>
                    </a:cubicBezTo>
                    <a:cubicBezTo>
                      <a:pt x="276" y="228"/>
                      <a:pt x="318" y="251"/>
                      <a:pt x="331" y="303"/>
                    </a:cubicBezTo>
                    <a:cubicBezTo>
                      <a:pt x="350" y="380"/>
                      <a:pt x="298" y="456"/>
                      <a:pt x="216" y="474"/>
                    </a:cubicBezTo>
                    <a:cubicBezTo>
                      <a:pt x="201" y="477"/>
                      <a:pt x="186" y="478"/>
                      <a:pt x="175" y="4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3" name="Freeform 6">
                <a:extLst>
                  <a:ext uri="{FF2B5EF4-FFF2-40B4-BE49-F238E27FC236}">
                    <a16:creationId xmlns:a16="http://schemas.microsoft.com/office/drawing/2014/main" id="{F2E14D0D-DE16-4CEC-9B53-FE31B93ED2AC}"/>
                  </a:ext>
                </a:extLst>
              </p:cNvPr>
              <p:cNvSpPr>
                <a:spLocks noEditPoints="1"/>
              </p:cNvSpPr>
              <p:nvPr/>
            </p:nvSpPr>
            <p:spPr bwMode="auto">
              <a:xfrm>
                <a:off x="4030663" y="-2555633"/>
                <a:ext cx="1073150" cy="1136650"/>
              </a:xfrm>
              <a:custGeom>
                <a:avLst/>
                <a:gdLst>
                  <a:gd name="T0" fmla="*/ 100 w 361"/>
                  <a:gd name="T1" fmla="*/ 224 h 382"/>
                  <a:gd name="T2" fmla="*/ 232 w 361"/>
                  <a:gd name="T3" fmla="*/ 275 h 382"/>
                  <a:gd name="T4" fmla="*/ 289 w 361"/>
                  <a:gd name="T5" fmla="*/ 291 h 382"/>
                  <a:gd name="T6" fmla="*/ 266 w 361"/>
                  <a:gd name="T7" fmla="*/ 346 h 382"/>
                  <a:gd name="T8" fmla="*/ 256 w 361"/>
                  <a:gd name="T9" fmla="*/ 351 h 382"/>
                  <a:gd name="T10" fmla="*/ 38 w 361"/>
                  <a:gd name="T11" fmla="*/ 281 h 382"/>
                  <a:gd name="T12" fmla="*/ 48 w 361"/>
                  <a:gd name="T13" fmla="*/ 82 h 382"/>
                  <a:gd name="T14" fmla="*/ 241 w 361"/>
                  <a:gd name="T15" fmla="*/ 24 h 382"/>
                  <a:gd name="T16" fmla="*/ 361 w 361"/>
                  <a:gd name="T17" fmla="*/ 183 h 382"/>
                  <a:gd name="T18" fmla="*/ 318 w 361"/>
                  <a:gd name="T19" fmla="*/ 224 h 382"/>
                  <a:gd name="T20" fmla="*/ 211 w 361"/>
                  <a:gd name="T21" fmla="*/ 224 h 382"/>
                  <a:gd name="T22" fmla="*/ 100 w 361"/>
                  <a:gd name="T23" fmla="*/ 224 h 382"/>
                  <a:gd name="T24" fmla="*/ 102 w 361"/>
                  <a:gd name="T25" fmla="*/ 157 h 382"/>
                  <a:gd name="T26" fmla="*/ 276 w 361"/>
                  <a:gd name="T27" fmla="*/ 157 h 382"/>
                  <a:gd name="T28" fmla="*/ 182 w 361"/>
                  <a:gd name="T29" fmla="*/ 90 h 382"/>
                  <a:gd name="T30" fmla="*/ 102 w 361"/>
                  <a:gd name="T31" fmla="*/ 15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1" h="382">
                    <a:moveTo>
                      <a:pt x="100" y="224"/>
                    </a:moveTo>
                    <a:cubicBezTo>
                      <a:pt x="127" y="282"/>
                      <a:pt x="175" y="299"/>
                      <a:pt x="232" y="275"/>
                    </a:cubicBezTo>
                    <a:cubicBezTo>
                      <a:pt x="260" y="264"/>
                      <a:pt x="278" y="269"/>
                      <a:pt x="289" y="291"/>
                    </a:cubicBezTo>
                    <a:cubicBezTo>
                      <a:pt x="299" y="312"/>
                      <a:pt x="291" y="332"/>
                      <a:pt x="266" y="346"/>
                    </a:cubicBezTo>
                    <a:cubicBezTo>
                      <a:pt x="263" y="348"/>
                      <a:pt x="259" y="349"/>
                      <a:pt x="256" y="351"/>
                    </a:cubicBezTo>
                    <a:cubicBezTo>
                      <a:pt x="178" y="382"/>
                      <a:pt x="83" y="352"/>
                      <a:pt x="38" y="281"/>
                    </a:cubicBezTo>
                    <a:cubicBezTo>
                      <a:pt x="0" y="221"/>
                      <a:pt x="4" y="138"/>
                      <a:pt x="48" y="82"/>
                    </a:cubicBezTo>
                    <a:cubicBezTo>
                      <a:pt x="94" y="24"/>
                      <a:pt x="172" y="0"/>
                      <a:pt x="241" y="24"/>
                    </a:cubicBezTo>
                    <a:cubicBezTo>
                      <a:pt x="310" y="48"/>
                      <a:pt x="359" y="113"/>
                      <a:pt x="361" y="183"/>
                    </a:cubicBezTo>
                    <a:cubicBezTo>
                      <a:pt x="361" y="208"/>
                      <a:pt x="346" y="224"/>
                      <a:pt x="318" y="224"/>
                    </a:cubicBezTo>
                    <a:cubicBezTo>
                      <a:pt x="283" y="224"/>
                      <a:pt x="247" y="224"/>
                      <a:pt x="211" y="224"/>
                    </a:cubicBezTo>
                    <a:cubicBezTo>
                      <a:pt x="175" y="224"/>
                      <a:pt x="139" y="224"/>
                      <a:pt x="100" y="224"/>
                    </a:cubicBezTo>
                    <a:close/>
                    <a:moveTo>
                      <a:pt x="102" y="157"/>
                    </a:moveTo>
                    <a:cubicBezTo>
                      <a:pt x="160" y="157"/>
                      <a:pt x="218" y="157"/>
                      <a:pt x="276" y="157"/>
                    </a:cubicBezTo>
                    <a:cubicBezTo>
                      <a:pt x="263" y="113"/>
                      <a:pt x="226" y="88"/>
                      <a:pt x="182" y="90"/>
                    </a:cubicBezTo>
                    <a:cubicBezTo>
                      <a:pt x="141" y="93"/>
                      <a:pt x="108" y="120"/>
                      <a:pt x="102"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4" name="Freeform 7">
                <a:extLst>
                  <a:ext uri="{FF2B5EF4-FFF2-40B4-BE49-F238E27FC236}">
                    <a16:creationId xmlns:a16="http://schemas.microsoft.com/office/drawing/2014/main" id="{4F09AF5B-B927-4813-879B-92E50DCC2EE2}"/>
                  </a:ext>
                </a:extLst>
              </p:cNvPr>
              <p:cNvSpPr>
                <a:spLocks noEditPoints="1"/>
              </p:cNvSpPr>
              <p:nvPr/>
            </p:nvSpPr>
            <p:spPr bwMode="auto">
              <a:xfrm>
                <a:off x="8431213" y="-2552458"/>
                <a:ext cx="1073150" cy="1139825"/>
              </a:xfrm>
              <a:custGeom>
                <a:avLst/>
                <a:gdLst>
                  <a:gd name="T0" fmla="*/ 101 w 361"/>
                  <a:gd name="T1" fmla="*/ 223 h 383"/>
                  <a:gd name="T2" fmla="*/ 226 w 361"/>
                  <a:gd name="T3" fmla="*/ 277 h 383"/>
                  <a:gd name="T4" fmla="*/ 277 w 361"/>
                  <a:gd name="T5" fmla="*/ 277 h 383"/>
                  <a:gd name="T6" fmla="*/ 261 w 361"/>
                  <a:gd name="T7" fmla="*/ 347 h 383"/>
                  <a:gd name="T8" fmla="*/ 38 w 361"/>
                  <a:gd name="T9" fmla="*/ 280 h 383"/>
                  <a:gd name="T10" fmla="*/ 47 w 361"/>
                  <a:gd name="T11" fmla="*/ 81 h 383"/>
                  <a:gd name="T12" fmla="*/ 238 w 361"/>
                  <a:gd name="T13" fmla="*/ 22 h 383"/>
                  <a:gd name="T14" fmla="*/ 360 w 361"/>
                  <a:gd name="T15" fmla="*/ 182 h 383"/>
                  <a:gd name="T16" fmla="*/ 319 w 361"/>
                  <a:gd name="T17" fmla="*/ 223 h 383"/>
                  <a:gd name="T18" fmla="*/ 101 w 361"/>
                  <a:gd name="T19" fmla="*/ 223 h 383"/>
                  <a:gd name="T20" fmla="*/ 101 w 361"/>
                  <a:gd name="T21" fmla="*/ 157 h 383"/>
                  <a:gd name="T22" fmla="*/ 275 w 361"/>
                  <a:gd name="T23" fmla="*/ 157 h 383"/>
                  <a:gd name="T24" fmla="*/ 188 w 361"/>
                  <a:gd name="T25" fmla="*/ 89 h 383"/>
                  <a:gd name="T26" fmla="*/ 101 w 361"/>
                  <a:gd name="T27" fmla="*/ 15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383">
                    <a:moveTo>
                      <a:pt x="101" y="223"/>
                    </a:moveTo>
                    <a:cubicBezTo>
                      <a:pt x="125" y="279"/>
                      <a:pt x="174" y="297"/>
                      <a:pt x="226" y="277"/>
                    </a:cubicBezTo>
                    <a:cubicBezTo>
                      <a:pt x="242" y="272"/>
                      <a:pt x="264" y="270"/>
                      <a:pt x="277" y="277"/>
                    </a:cubicBezTo>
                    <a:cubicBezTo>
                      <a:pt x="305" y="294"/>
                      <a:pt x="296" y="330"/>
                      <a:pt x="261" y="347"/>
                    </a:cubicBezTo>
                    <a:cubicBezTo>
                      <a:pt x="185" y="383"/>
                      <a:pt x="85" y="353"/>
                      <a:pt x="38" y="280"/>
                    </a:cubicBezTo>
                    <a:cubicBezTo>
                      <a:pt x="0" y="220"/>
                      <a:pt x="4" y="137"/>
                      <a:pt x="47" y="81"/>
                    </a:cubicBezTo>
                    <a:cubicBezTo>
                      <a:pt x="92" y="24"/>
                      <a:pt x="169" y="0"/>
                      <a:pt x="238" y="22"/>
                    </a:cubicBezTo>
                    <a:cubicBezTo>
                      <a:pt x="307" y="43"/>
                      <a:pt x="359" y="111"/>
                      <a:pt x="360" y="182"/>
                    </a:cubicBezTo>
                    <a:cubicBezTo>
                      <a:pt x="361" y="207"/>
                      <a:pt x="346" y="223"/>
                      <a:pt x="319" y="223"/>
                    </a:cubicBezTo>
                    <a:cubicBezTo>
                      <a:pt x="247" y="223"/>
                      <a:pt x="175" y="223"/>
                      <a:pt x="101" y="223"/>
                    </a:cubicBezTo>
                    <a:close/>
                    <a:moveTo>
                      <a:pt x="101" y="157"/>
                    </a:moveTo>
                    <a:cubicBezTo>
                      <a:pt x="160" y="157"/>
                      <a:pt x="218" y="157"/>
                      <a:pt x="275" y="157"/>
                    </a:cubicBezTo>
                    <a:cubicBezTo>
                      <a:pt x="266" y="116"/>
                      <a:pt x="231" y="89"/>
                      <a:pt x="188" y="89"/>
                    </a:cubicBezTo>
                    <a:cubicBezTo>
                      <a:pt x="146" y="89"/>
                      <a:pt x="111" y="115"/>
                      <a:pt x="101"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5" name="Freeform 8">
                <a:extLst>
                  <a:ext uri="{FF2B5EF4-FFF2-40B4-BE49-F238E27FC236}">
                    <a16:creationId xmlns:a16="http://schemas.microsoft.com/office/drawing/2014/main" id="{FCE85414-7F68-41AA-8D6A-97EC74791D87}"/>
                  </a:ext>
                </a:extLst>
              </p:cNvPr>
              <p:cNvSpPr>
                <a:spLocks/>
              </p:cNvSpPr>
              <p:nvPr/>
            </p:nvSpPr>
            <p:spPr bwMode="auto">
              <a:xfrm>
                <a:off x="7426326" y="-2549283"/>
                <a:ext cx="939800" cy="1116013"/>
              </a:xfrm>
              <a:custGeom>
                <a:avLst/>
                <a:gdLst>
                  <a:gd name="T0" fmla="*/ 0 w 316"/>
                  <a:gd name="T1" fmla="*/ 185 h 375"/>
                  <a:gd name="T2" fmla="*/ 98 w 316"/>
                  <a:gd name="T3" fmla="*/ 31 h 375"/>
                  <a:gd name="T4" fmla="*/ 283 w 316"/>
                  <a:gd name="T5" fmla="*/ 50 h 375"/>
                  <a:gd name="T6" fmla="*/ 305 w 316"/>
                  <a:gd name="T7" fmla="*/ 104 h 375"/>
                  <a:gd name="T8" fmla="*/ 240 w 316"/>
                  <a:gd name="T9" fmla="*/ 121 h 375"/>
                  <a:gd name="T10" fmla="*/ 177 w 316"/>
                  <a:gd name="T11" fmla="*/ 95 h 375"/>
                  <a:gd name="T12" fmla="*/ 87 w 316"/>
                  <a:gd name="T13" fmla="*/ 154 h 375"/>
                  <a:gd name="T14" fmla="*/ 115 w 316"/>
                  <a:gd name="T15" fmla="*/ 259 h 375"/>
                  <a:gd name="T16" fmla="*/ 220 w 316"/>
                  <a:gd name="T17" fmla="*/ 267 h 375"/>
                  <a:gd name="T18" fmla="*/ 245 w 316"/>
                  <a:gd name="T19" fmla="*/ 251 h 375"/>
                  <a:gd name="T20" fmla="*/ 299 w 316"/>
                  <a:gd name="T21" fmla="*/ 257 h 375"/>
                  <a:gd name="T22" fmla="*/ 295 w 316"/>
                  <a:gd name="T23" fmla="*/ 312 h 375"/>
                  <a:gd name="T24" fmla="*/ 93 w 316"/>
                  <a:gd name="T25" fmla="*/ 340 h 375"/>
                  <a:gd name="T26" fmla="*/ 0 w 316"/>
                  <a:gd name="T27"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375">
                    <a:moveTo>
                      <a:pt x="0" y="185"/>
                    </a:moveTo>
                    <a:cubicBezTo>
                      <a:pt x="2" y="116"/>
                      <a:pt x="34" y="62"/>
                      <a:pt x="98" y="31"/>
                    </a:cubicBezTo>
                    <a:cubicBezTo>
                      <a:pt x="162" y="0"/>
                      <a:pt x="225" y="6"/>
                      <a:pt x="283" y="50"/>
                    </a:cubicBezTo>
                    <a:cubicBezTo>
                      <a:pt x="301" y="63"/>
                      <a:pt x="315" y="80"/>
                      <a:pt x="305" y="104"/>
                    </a:cubicBezTo>
                    <a:cubicBezTo>
                      <a:pt x="295" y="131"/>
                      <a:pt x="268" y="136"/>
                      <a:pt x="240" y="121"/>
                    </a:cubicBezTo>
                    <a:cubicBezTo>
                      <a:pt x="220" y="110"/>
                      <a:pt x="199" y="97"/>
                      <a:pt x="177" y="95"/>
                    </a:cubicBezTo>
                    <a:cubicBezTo>
                      <a:pt x="136" y="90"/>
                      <a:pt x="103" y="115"/>
                      <a:pt x="87" y="154"/>
                    </a:cubicBezTo>
                    <a:cubicBezTo>
                      <a:pt x="73" y="191"/>
                      <a:pt x="84" y="232"/>
                      <a:pt x="115" y="259"/>
                    </a:cubicBezTo>
                    <a:cubicBezTo>
                      <a:pt x="145" y="284"/>
                      <a:pt x="185" y="287"/>
                      <a:pt x="220" y="267"/>
                    </a:cubicBezTo>
                    <a:cubicBezTo>
                      <a:pt x="229" y="262"/>
                      <a:pt x="236" y="256"/>
                      <a:pt x="245" y="251"/>
                    </a:cubicBezTo>
                    <a:cubicBezTo>
                      <a:pt x="264" y="238"/>
                      <a:pt x="284" y="239"/>
                      <a:pt x="299" y="257"/>
                    </a:cubicBezTo>
                    <a:cubicBezTo>
                      <a:pt x="316" y="276"/>
                      <a:pt x="310" y="295"/>
                      <a:pt x="295" y="312"/>
                    </a:cubicBezTo>
                    <a:cubicBezTo>
                      <a:pt x="251" y="362"/>
                      <a:pt x="160" y="375"/>
                      <a:pt x="93" y="340"/>
                    </a:cubicBezTo>
                    <a:cubicBezTo>
                      <a:pt x="32" y="308"/>
                      <a:pt x="1" y="256"/>
                      <a:pt x="0" y="1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6" name="Freeform 9">
                <a:extLst>
                  <a:ext uri="{FF2B5EF4-FFF2-40B4-BE49-F238E27FC236}">
                    <a16:creationId xmlns:a16="http://schemas.microsoft.com/office/drawing/2014/main" id="{E813D4A6-66A8-48A5-B990-9844AF7F3B82}"/>
                  </a:ext>
                </a:extLst>
              </p:cNvPr>
              <p:cNvSpPr>
                <a:spLocks/>
              </p:cNvSpPr>
              <p:nvPr/>
            </p:nvSpPr>
            <p:spPr bwMode="auto">
              <a:xfrm>
                <a:off x="5953126" y="-2528646"/>
                <a:ext cx="938213" cy="1031875"/>
              </a:xfrm>
              <a:custGeom>
                <a:avLst/>
                <a:gdLst>
                  <a:gd name="T0" fmla="*/ 158 w 316"/>
                  <a:gd name="T1" fmla="*/ 216 h 347"/>
                  <a:gd name="T2" fmla="*/ 234 w 316"/>
                  <a:gd name="T3" fmla="*/ 35 h 347"/>
                  <a:gd name="T4" fmla="*/ 287 w 316"/>
                  <a:gd name="T5" fmla="*/ 10 h 347"/>
                  <a:gd name="T6" fmla="*/ 307 w 316"/>
                  <a:gd name="T7" fmla="*/ 61 h 347"/>
                  <a:gd name="T8" fmla="*/ 195 w 316"/>
                  <a:gd name="T9" fmla="*/ 322 h 347"/>
                  <a:gd name="T10" fmla="*/ 158 w 316"/>
                  <a:gd name="T11" fmla="*/ 347 h 347"/>
                  <a:gd name="T12" fmla="*/ 121 w 316"/>
                  <a:gd name="T13" fmla="*/ 321 h 347"/>
                  <a:gd name="T14" fmla="*/ 11 w 316"/>
                  <a:gd name="T15" fmla="*/ 66 h 347"/>
                  <a:gd name="T16" fmla="*/ 30 w 316"/>
                  <a:gd name="T17" fmla="*/ 10 h 347"/>
                  <a:gd name="T18" fmla="*/ 83 w 316"/>
                  <a:gd name="T19" fmla="*/ 36 h 347"/>
                  <a:gd name="T20" fmla="*/ 158 w 316"/>
                  <a:gd name="T21" fmla="*/ 21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347">
                    <a:moveTo>
                      <a:pt x="158" y="216"/>
                    </a:moveTo>
                    <a:cubicBezTo>
                      <a:pt x="185" y="150"/>
                      <a:pt x="209" y="92"/>
                      <a:pt x="234" y="35"/>
                    </a:cubicBezTo>
                    <a:cubicBezTo>
                      <a:pt x="246" y="8"/>
                      <a:pt x="266" y="0"/>
                      <a:pt x="287" y="10"/>
                    </a:cubicBezTo>
                    <a:cubicBezTo>
                      <a:pt x="308" y="21"/>
                      <a:pt x="316" y="39"/>
                      <a:pt x="307" y="61"/>
                    </a:cubicBezTo>
                    <a:cubicBezTo>
                      <a:pt x="270" y="149"/>
                      <a:pt x="234" y="236"/>
                      <a:pt x="195" y="322"/>
                    </a:cubicBezTo>
                    <a:cubicBezTo>
                      <a:pt x="189" y="334"/>
                      <a:pt x="170" y="347"/>
                      <a:pt x="158" y="347"/>
                    </a:cubicBezTo>
                    <a:cubicBezTo>
                      <a:pt x="145" y="347"/>
                      <a:pt x="126" y="334"/>
                      <a:pt x="121" y="321"/>
                    </a:cubicBezTo>
                    <a:cubicBezTo>
                      <a:pt x="82" y="237"/>
                      <a:pt x="46" y="151"/>
                      <a:pt x="11" y="66"/>
                    </a:cubicBezTo>
                    <a:cubicBezTo>
                      <a:pt x="0" y="40"/>
                      <a:pt x="8" y="19"/>
                      <a:pt x="30" y="10"/>
                    </a:cubicBezTo>
                    <a:cubicBezTo>
                      <a:pt x="51" y="1"/>
                      <a:pt x="72" y="10"/>
                      <a:pt x="83" y="36"/>
                    </a:cubicBezTo>
                    <a:cubicBezTo>
                      <a:pt x="107" y="94"/>
                      <a:pt x="131" y="152"/>
                      <a:pt x="158"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7" name="Freeform 10">
                <a:extLst>
                  <a:ext uri="{FF2B5EF4-FFF2-40B4-BE49-F238E27FC236}">
                    <a16:creationId xmlns:a16="http://schemas.microsoft.com/office/drawing/2014/main" id="{F563F075-47D5-48AD-95B1-A98A38163722}"/>
                  </a:ext>
                </a:extLst>
              </p:cNvPr>
              <p:cNvSpPr>
                <a:spLocks/>
              </p:cNvSpPr>
              <p:nvPr/>
            </p:nvSpPr>
            <p:spPr bwMode="auto">
              <a:xfrm>
                <a:off x="5230813" y="-2515946"/>
                <a:ext cx="674688" cy="1025525"/>
              </a:xfrm>
              <a:custGeom>
                <a:avLst/>
                <a:gdLst>
                  <a:gd name="T0" fmla="*/ 0 w 227"/>
                  <a:gd name="T1" fmla="*/ 241 h 345"/>
                  <a:gd name="T2" fmla="*/ 5 w 227"/>
                  <a:gd name="T3" fmla="*/ 160 h 345"/>
                  <a:gd name="T4" fmla="*/ 175 w 227"/>
                  <a:gd name="T5" fmla="*/ 2 h 345"/>
                  <a:gd name="T6" fmla="*/ 226 w 227"/>
                  <a:gd name="T7" fmla="*/ 38 h 345"/>
                  <a:gd name="T8" fmla="*/ 184 w 227"/>
                  <a:gd name="T9" fmla="*/ 81 h 345"/>
                  <a:gd name="T10" fmla="*/ 81 w 227"/>
                  <a:gd name="T11" fmla="*/ 203 h 345"/>
                  <a:gd name="T12" fmla="*/ 81 w 227"/>
                  <a:gd name="T13" fmla="*/ 302 h 345"/>
                  <a:gd name="T14" fmla="*/ 44 w 227"/>
                  <a:gd name="T15" fmla="*/ 345 h 345"/>
                  <a:gd name="T16" fmla="*/ 2 w 227"/>
                  <a:gd name="T17" fmla="*/ 302 h 345"/>
                  <a:gd name="T18" fmla="*/ 2 w 227"/>
                  <a:gd name="T19" fmla="*/ 241 h 345"/>
                  <a:gd name="T20" fmla="*/ 0 w 227"/>
                  <a:gd name="T21" fmla="*/ 24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345">
                    <a:moveTo>
                      <a:pt x="0" y="241"/>
                    </a:moveTo>
                    <a:cubicBezTo>
                      <a:pt x="2" y="214"/>
                      <a:pt x="2" y="187"/>
                      <a:pt x="5" y="160"/>
                    </a:cubicBezTo>
                    <a:cubicBezTo>
                      <a:pt x="15" y="74"/>
                      <a:pt x="89" y="5"/>
                      <a:pt x="175" y="2"/>
                    </a:cubicBezTo>
                    <a:cubicBezTo>
                      <a:pt x="204" y="0"/>
                      <a:pt x="224" y="15"/>
                      <a:pt x="226" y="38"/>
                    </a:cubicBezTo>
                    <a:cubicBezTo>
                      <a:pt x="227" y="60"/>
                      <a:pt x="212" y="76"/>
                      <a:pt x="184" y="81"/>
                    </a:cubicBezTo>
                    <a:cubicBezTo>
                      <a:pt x="110" y="94"/>
                      <a:pt x="81" y="128"/>
                      <a:pt x="81" y="203"/>
                    </a:cubicBezTo>
                    <a:cubicBezTo>
                      <a:pt x="81" y="236"/>
                      <a:pt x="81" y="269"/>
                      <a:pt x="81" y="302"/>
                    </a:cubicBezTo>
                    <a:cubicBezTo>
                      <a:pt x="80" y="327"/>
                      <a:pt x="65" y="345"/>
                      <a:pt x="44" y="345"/>
                    </a:cubicBezTo>
                    <a:cubicBezTo>
                      <a:pt x="20" y="345"/>
                      <a:pt x="3" y="329"/>
                      <a:pt x="2" y="302"/>
                    </a:cubicBezTo>
                    <a:cubicBezTo>
                      <a:pt x="1" y="282"/>
                      <a:pt x="2" y="262"/>
                      <a:pt x="2" y="241"/>
                    </a:cubicBezTo>
                    <a:cubicBezTo>
                      <a:pt x="1" y="241"/>
                      <a:pt x="1" y="241"/>
                      <a:pt x="0" y="2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8" name="Freeform 11">
                <a:extLst>
                  <a:ext uri="{FF2B5EF4-FFF2-40B4-BE49-F238E27FC236}">
                    <a16:creationId xmlns:a16="http://schemas.microsoft.com/office/drawing/2014/main" id="{99A62BFF-FD3C-427D-81B6-CD925F80E9F1}"/>
                  </a:ext>
                </a:extLst>
              </p:cNvPr>
              <p:cNvSpPr>
                <a:spLocks/>
              </p:cNvSpPr>
              <p:nvPr/>
            </p:nvSpPr>
            <p:spPr bwMode="auto">
              <a:xfrm>
                <a:off x="7031038" y="-2512771"/>
                <a:ext cx="241300" cy="1035050"/>
              </a:xfrm>
              <a:custGeom>
                <a:avLst/>
                <a:gdLst>
                  <a:gd name="T0" fmla="*/ 81 w 81"/>
                  <a:gd name="T1" fmla="*/ 176 h 348"/>
                  <a:gd name="T2" fmla="*/ 81 w 81"/>
                  <a:gd name="T3" fmla="*/ 301 h 348"/>
                  <a:gd name="T4" fmla="*/ 43 w 81"/>
                  <a:gd name="T5" fmla="*/ 347 h 348"/>
                  <a:gd name="T6" fmla="*/ 1 w 81"/>
                  <a:gd name="T7" fmla="*/ 302 h 348"/>
                  <a:gd name="T8" fmla="*/ 1 w 81"/>
                  <a:gd name="T9" fmla="*/ 46 h 348"/>
                  <a:gd name="T10" fmla="*/ 40 w 81"/>
                  <a:gd name="T11" fmla="*/ 1 h 348"/>
                  <a:gd name="T12" fmla="*/ 81 w 81"/>
                  <a:gd name="T13" fmla="*/ 48 h 348"/>
                  <a:gd name="T14" fmla="*/ 81 w 81"/>
                  <a:gd name="T15" fmla="*/ 176 h 3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348">
                    <a:moveTo>
                      <a:pt x="81" y="176"/>
                    </a:moveTo>
                    <a:cubicBezTo>
                      <a:pt x="81" y="217"/>
                      <a:pt x="81" y="259"/>
                      <a:pt x="81" y="301"/>
                    </a:cubicBezTo>
                    <a:cubicBezTo>
                      <a:pt x="81" y="329"/>
                      <a:pt x="66" y="346"/>
                      <a:pt x="43" y="347"/>
                    </a:cubicBezTo>
                    <a:cubicBezTo>
                      <a:pt x="18" y="348"/>
                      <a:pt x="1" y="331"/>
                      <a:pt x="1" y="302"/>
                    </a:cubicBezTo>
                    <a:cubicBezTo>
                      <a:pt x="0" y="217"/>
                      <a:pt x="0" y="131"/>
                      <a:pt x="1" y="46"/>
                    </a:cubicBezTo>
                    <a:cubicBezTo>
                      <a:pt x="1" y="20"/>
                      <a:pt x="18" y="2"/>
                      <a:pt x="40" y="1"/>
                    </a:cubicBezTo>
                    <a:cubicBezTo>
                      <a:pt x="63" y="0"/>
                      <a:pt x="80" y="19"/>
                      <a:pt x="81" y="48"/>
                    </a:cubicBezTo>
                    <a:cubicBezTo>
                      <a:pt x="81" y="90"/>
                      <a:pt x="81" y="133"/>
                      <a:pt x="81"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 name="Freeform 12">
                <a:extLst>
                  <a:ext uri="{FF2B5EF4-FFF2-40B4-BE49-F238E27FC236}">
                    <a16:creationId xmlns:a16="http://schemas.microsoft.com/office/drawing/2014/main" id="{C857F3B1-E122-4E24-8A93-914C4FAB3635}"/>
                  </a:ext>
                </a:extLst>
              </p:cNvPr>
              <p:cNvSpPr>
                <a:spLocks/>
              </p:cNvSpPr>
              <p:nvPr/>
            </p:nvSpPr>
            <p:spPr bwMode="auto">
              <a:xfrm>
                <a:off x="7029451" y="-2876308"/>
                <a:ext cx="255588" cy="258763"/>
              </a:xfrm>
              <a:custGeom>
                <a:avLst/>
                <a:gdLst>
                  <a:gd name="T0" fmla="*/ 41 w 86"/>
                  <a:gd name="T1" fmla="*/ 1 h 87"/>
                  <a:gd name="T2" fmla="*/ 85 w 86"/>
                  <a:gd name="T3" fmla="*/ 43 h 87"/>
                  <a:gd name="T4" fmla="*/ 42 w 86"/>
                  <a:gd name="T5" fmla="*/ 87 h 87"/>
                  <a:gd name="T6" fmla="*/ 0 w 86"/>
                  <a:gd name="T7" fmla="*/ 44 h 87"/>
                  <a:gd name="T8" fmla="*/ 41 w 86"/>
                  <a:gd name="T9" fmla="*/ 1 h 87"/>
                </a:gdLst>
                <a:ahLst/>
                <a:cxnLst>
                  <a:cxn ang="0">
                    <a:pos x="T0" y="T1"/>
                  </a:cxn>
                  <a:cxn ang="0">
                    <a:pos x="T2" y="T3"/>
                  </a:cxn>
                  <a:cxn ang="0">
                    <a:pos x="T4" y="T5"/>
                  </a:cxn>
                  <a:cxn ang="0">
                    <a:pos x="T6" y="T7"/>
                  </a:cxn>
                  <a:cxn ang="0">
                    <a:pos x="T8" y="T9"/>
                  </a:cxn>
                </a:cxnLst>
                <a:rect l="0" t="0" r="r" b="b"/>
                <a:pathLst>
                  <a:path w="86" h="87">
                    <a:moveTo>
                      <a:pt x="41" y="1"/>
                    </a:moveTo>
                    <a:cubicBezTo>
                      <a:pt x="63" y="0"/>
                      <a:pt x="85" y="21"/>
                      <a:pt x="85" y="43"/>
                    </a:cubicBezTo>
                    <a:cubicBezTo>
                      <a:pt x="86" y="68"/>
                      <a:pt x="67" y="87"/>
                      <a:pt x="42" y="87"/>
                    </a:cubicBezTo>
                    <a:cubicBezTo>
                      <a:pt x="18" y="87"/>
                      <a:pt x="0" y="68"/>
                      <a:pt x="0" y="44"/>
                    </a:cubicBezTo>
                    <a:cubicBezTo>
                      <a:pt x="0" y="22"/>
                      <a:pt x="19" y="1"/>
                      <a:pt x="4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27" name="Группа 6">
              <a:extLst>
                <a:ext uri="{FF2B5EF4-FFF2-40B4-BE49-F238E27FC236}">
                  <a16:creationId xmlns:a16="http://schemas.microsoft.com/office/drawing/2014/main" id="{88ED73EA-67F8-47A4-96E4-7809E9B839A5}"/>
                </a:ext>
              </a:extLst>
            </p:cNvPr>
            <p:cNvGrpSpPr/>
            <p:nvPr/>
          </p:nvGrpSpPr>
          <p:grpSpPr>
            <a:xfrm>
              <a:off x="4095364" y="-1265853"/>
              <a:ext cx="1055492" cy="1175711"/>
              <a:chOff x="-468312" y="-4139958"/>
              <a:chExt cx="3163888" cy="3524250"/>
            </a:xfrm>
            <a:grpFill/>
          </p:grpSpPr>
          <p:sp>
            <p:nvSpPr>
              <p:cNvPr id="28" name="Freeform 13">
                <a:extLst>
                  <a:ext uri="{FF2B5EF4-FFF2-40B4-BE49-F238E27FC236}">
                    <a16:creationId xmlns:a16="http://schemas.microsoft.com/office/drawing/2014/main" id="{C0F6C6EF-DEBB-4B0A-A876-9C78F6B65F8D}"/>
                  </a:ext>
                </a:extLst>
              </p:cNvPr>
              <p:cNvSpPr>
                <a:spLocks/>
              </p:cNvSpPr>
              <p:nvPr/>
            </p:nvSpPr>
            <p:spPr bwMode="auto">
              <a:xfrm>
                <a:off x="360363" y="-3387483"/>
                <a:ext cx="684213" cy="1941513"/>
              </a:xfrm>
              <a:custGeom>
                <a:avLst/>
                <a:gdLst>
                  <a:gd name="T0" fmla="*/ 185 w 230"/>
                  <a:gd name="T1" fmla="*/ 653 h 653"/>
                  <a:gd name="T2" fmla="*/ 44 w 230"/>
                  <a:gd name="T3" fmla="*/ 653 h 653"/>
                  <a:gd name="T4" fmla="*/ 0 w 230"/>
                  <a:gd name="T5" fmla="*/ 608 h 653"/>
                  <a:gd name="T6" fmla="*/ 0 w 230"/>
                  <a:gd name="T7" fmla="*/ 45 h 653"/>
                  <a:gd name="T8" fmla="*/ 44 w 230"/>
                  <a:gd name="T9" fmla="*/ 0 h 653"/>
                  <a:gd name="T10" fmla="*/ 185 w 230"/>
                  <a:gd name="T11" fmla="*/ 0 h 653"/>
                  <a:gd name="T12" fmla="*/ 230 w 230"/>
                  <a:gd name="T13" fmla="*/ 45 h 653"/>
                  <a:gd name="T14" fmla="*/ 230 w 230"/>
                  <a:gd name="T15" fmla="*/ 608 h 653"/>
                  <a:gd name="T16" fmla="*/ 185 w 230"/>
                  <a:gd name="T17"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653">
                    <a:moveTo>
                      <a:pt x="185" y="653"/>
                    </a:moveTo>
                    <a:cubicBezTo>
                      <a:pt x="44" y="653"/>
                      <a:pt x="44" y="653"/>
                      <a:pt x="44" y="653"/>
                    </a:cubicBezTo>
                    <a:cubicBezTo>
                      <a:pt x="19" y="653"/>
                      <a:pt x="0" y="633"/>
                      <a:pt x="0" y="608"/>
                    </a:cubicBezTo>
                    <a:cubicBezTo>
                      <a:pt x="0" y="45"/>
                      <a:pt x="0" y="45"/>
                      <a:pt x="0" y="45"/>
                    </a:cubicBezTo>
                    <a:cubicBezTo>
                      <a:pt x="0" y="20"/>
                      <a:pt x="19" y="0"/>
                      <a:pt x="44" y="0"/>
                    </a:cubicBezTo>
                    <a:cubicBezTo>
                      <a:pt x="185" y="0"/>
                      <a:pt x="185" y="0"/>
                      <a:pt x="185" y="0"/>
                    </a:cubicBezTo>
                    <a:cubicBezTo>
                      <a:pt x="210" y="0"/>
                      <a:pt x="230" y="20"/>
                      <a:pt x="230" y="45"/>
                    </a:cubicBezTo>
                    <a:cubicBezTo>
                      <a:pt x="230" y="608"/>
                      <a:pt x="230" y="608"/>
                      <a:pt x="230" y="608"/>
                    </a:cubicBezTo>
                    <a:cubicBezTo>
                      <a:pt x="230" y="633"/>
                      <a:pt x="210" y="653"/>
                      <a:pt x="185" y="6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9" name="Freeform 14">
                <a:extLst>
                  <a:ext uri="{FF2B5EF4-FFF2-40B4-BE49-F238E27FC236}">
                    <a16:creationId xmlns:a16="http://schemas.microsoft.com/office/drawing/2014/main" id="{EB4973B2-2B9A-482F-B303-CEBDC1715151}"/>
                  </a:ext>
                </a:extLst>
              </p:cNvPr>
              <p:cNvSpPr>
                <a:spLocks/>
              </p:cNvSpPr>
              <p:nvPr/>
            </p:nvSpPr>
            <p:spPr bwMode="auto">
              <a:xfrm>
                <a:off x="-468312" y="-2528646"/>
                <a:ext cx="685800" cy="1082675"/>
              </a:xfrm>
              <a:custGeom>
                <a:avLst/>
                <a:gdLst>
                  <a:gd name="T0" fmla="*/ 186 w 231"/>
                  <a:gd name="T1" fmla="*/ 364 h 364"/>
                  <a:gd name="T2" fmla="*/ 45 w 231"/>
                  <a:gd name="T3" fmla="*/ 364 h 364"/>
                  <a:gd name="T4" fmla="*/ 0 w 231"/>
                  <a:gd name="T5" fmla="*/ 319 h 364"/>
                  <a:gd name="T6" fmla="*/ 0 w 231"/>
                  <a:gd name="T7" fmla="*/ 44 h 364"/>
                  <a:gd name="T8" fmla="*/ 45 w 231"/>
                  <a:gd name="T9" fmla="*/ 0 h 364"/>
                  <a:gd name="T10" fmla="*/ 186 w 231"/>
                  <a:gd name="T11" fmla="*/ 0 h 364"/>
                  <a:gd name="T12" fmla="*/ 231 w 231"/>
                  <a:gd name="T13" fmla="*/ 44 h 364"/>
                  <a:gd name="T14" fmla="*/ 231 w 231"/>
                  <a:gd name="T15" fmla="*/ 319 h 364"/>
                  <a:gd name="T16" fmla="*/ 186 w 231"/>
                  <a:gd name="T17"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64">
                    <a:moveTo>
                      <a:pt x="186" y="364"/>
                    </a:moveTo>
                    <a:cubicBezTo>
                      <a:pt x="45" y="364"/>
                      <a:pt x="45" y="364"/>
                      <a:pt x="45" y="364"/>
                    </a:cubicBezTo>
                    <a:cubicBezTo>
                      <a:pt x="20" y="364"/>
                      <a:pt x="0" y="344"/>
                      <a:pt x="0" y="319"/>
                    </a:cubicBezTo>
                    <a:cubicBezTo>
                      <a:pt x="0" y="44"/>
                      <a:pt x="0" y="44"/>
                      <a:pt x="0" y="44"/>
                    </a:cubicBezTo>
                    <a:cubicBezTo>
                      <a:pt x="0" y="19"/>
                      <a:pt x="20" y="0"/>
                      <a:pt x="45" y="0"/>
                    </a:cubicBezTo>
                    <a:cubicBezTo>
                      <a:pt x="186" y="0"/>
                      <a:pt x="186" y="0"/>
                      <a:pt x="186" y="0"/>
                    </a:cubicBezTo>
                    <a:cubicBezTo>
                      <a:pt x="211" y="0"/>
                      <a:pt x="231" y="19"/>
                      <a:pt x="231" y="44"/>
                    </a:cubicBezTo>
                    <a:cubicBezTo>
                      <a:pt x="231" y="319"/>
                      <a:pt x="231" y="319"/>
                      <a:pt x="231" y="319"/>
                    </a:cubicBezTo>
                    <a:cubicBezTo>
                      <a:pt x="231" y="344"/>
                      <a:pt x="211" y="364"/>
                      <a:pt x="186" y="3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0" name="Freeform 15">
                <a:extLst>
                  <a:ext uri="{FF2B5EF4-FFF2-40B4-BE49-F238E27FC236}">
                    <a16:creationId xmlns:a16="http://schemas.microsoft.com/office/drawing/2014/main" id="{F585A397-1F78-46F8-8D05-00251BCCC986}"/>
                  </a:ext>
                </a:extLst>
              </p:cNvPr>
              <p:cNvSpPr>
                <a:spLocks/>
              </p:cNvSpPr>
              <p:nvPr/>
            </p:nvSpPr>
            <p:spPr bwMode="auto">
              <a:xfrm>
                <a:off x="1187450" y="-4139958"/>
                <a:ext cx="682626" cy="3524250"/>
              </a:xfrm>
              <a:custGeom>
                <a:avLst/>
                <a:gdLst>
                  <a:gd name="T0" fmla="*/ 186 w 230"/>
                  <a:gd name="T1" fmla="*/ 1185 h 1185"/>
                  <a:gd name="T2" fmla="*/ 44 w 230"/>
                  <a:gd name="T3" fmla="*/ 1185 h 1185"/>
                  <a:gd name="T4" fmla="*/ 0 w 230"/>
                  <a:gd name="T5" fmla="*/ 1141 h 1185"/>
                  <a:gd name="T6" fmla="*/ 0 w 230"/>
                  <a:gd name="T7" fmla="*/ 47 h 1185"/>
                  <a:gd name="T8" fmla="*/ 47 w 230"/>
                  <a:gd name="T9" fmla="*/ 0 h 1185"/>
                  <a:gd name="T10" fmla="*/ 183 w 230"/>
                  <a:gd name="T11" fmla="*/ 0 h 1185"/>
                  <a:gd name="T12" fmla="*/ 230 w 230"/>
                  <a:gd name="T13" fmla="*/ 47 h 1185"/>
                  <a:gd name="T14" fmla="*/ 230 w 230"/>
                  <a:gd name="T15" fmla="*/ 1141 h 1185"/>
                  <a:gd name="T16" fmla="*/ 186 w 230"/>
                  <a:gd name="T17" fmla="*/ 1185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1185">
                    <a:moveTo>
                      <a:pt x="186" y="1185"/>
                    </a:moveTo>
                    <a:cubicBezTo>
                      <a:pt x="44" y="1185"/>
                      <a:pt x="44" y="1185"/>
                      <a:pt x="44" y="1185"/>
                    </a:cubicBezTo>
                    <a:cubicBezTo>
                      <a:pt x="20" y="1185"/>
                      <a:pt x="0" y="1166"/>
                      <a:pt x="0" y="1141"/>
                    </a:cubicBezTo>
                    <a:cubicBezTo>
                      <a:pt x="0" y="47"/>
                      <a:pt x="0" y="47"/>
                      <a:pt x="0" y="47"/>
                    </a:cubicBezTo>
                    <a:cubicBezTo>
                      <a:pt x="0" y="21"/>
                      <a:pt x="21" y="0"/>
                      <a:pt x="47" y="0"/>
                    </a:cubicBezTo>
                    <a:cubicBezTo>
                      <a:pt x="183" y="0"/>
                      <a:pt x="183" y="0"/>
                      <a:pt x="183" y="0"/>
                    </a:cubicBezTo>
                    <a:cubicBezTo>
                      <a:pt x="209" y="0"/>
                      <a:pt x="230" y="21"/>
                      <a:pt x="230" y="47"/>
                    </a:cubicBezTo>
                    <a:cubicBezTo>
                      <a:pt x="230" y="1141"/>
                      <a:pt x="230" y="1141"/>
                      <a:pt x="230" y="1141"/>
                    </a:cubicBezTo>
                    <a:cubicBezTo>
                      <a:pt x="230" y="1166"/>
                      <a:pt x="210" y="1185"/>
                      <a:pt x="186" y="11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1" name="Freeform 16">
                <a:extLst>
                  <a:ext uri="{FF2B5EF4-FFF2-40B4-BE49-F238E27FC236}">
                    <a16:creationId xmlns:a16="http://schemas.microsoft.com/office/drawing/2014/main" id="{FE40B593-BF65-4393-B64E-A8D08B37418B}"/>
                  </a:ext>
                </a:extLst>
              </p:cNvPr>
              <p:cNvSpPr>
                <a:spLocks/>
              </p:cNvSpPr>
              <p:nvPr/>
            </p:nvSpPr>
            <p:spPr bwMode="auto">
              <a:xfrm>
                <a:off x="2012951" y="-2133358"/>
                <a:ext cx="682625" cy="687388"/>
              </a:xfrm>
              <a:custGeom>
                <a:avLst/>
                <a:gdLst>
                  <a:gd name="T0" fmla="*/ 186 w 230"/>
                  <a:gd name="T1" fmla="*/ 231 h 231"/>
                  <a:gd name="T2" fmla="*/ 45 w 230"/>
                  <a:gd name="T3" fmla="*/ 231 h 231"/>
                  <a:gd name="T4" fmla="*/ 0 w 230"/>
                  <a:gd name="T5" fmla="*/ 186 h 231"/>
                  <a:gd name="T6" fmla="*/ 0 w 230"/>
                  <a:gd name="T7" fmla="*/ 45 h 231"/>
                  <a:gd name="T8" fmla="*/ 45 w 230"/>
                  <a:gd name="T9" fmla="*/ 0 h 231"/>
                  <a:gd name="T10" fmla="*/ 186 w 230"/>
                  <a:gd name="T11" fmla="*/ 0 h 231"/>
                  <a:gd name="T12" fmla="*/ 230 w 230"/>
                  <a:gd name="T13" fmla="*/ 45 h 231"/>
                  <a:gd name="T14" fmla="*/ 230 w 230"/>
                  <a:gd name="T15" fmla="*/ 186 h 231"/>
                  <a:gd name="T16" fmla="*/ 186 w 230"/>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86" y="231"/>
                    </a:moveTo>
                    <a:cubicBezTo>
                      <a:pt x="45" y="231"/>
                      <a:pt x="45" y="231"/>
                      <a:pt x="45" y="231"/>
                    </a:cubicBezTo>
                    <a:cubicBezTo>
                      <a:pt x="20" y="231"/>
                      <a:pt x="0" y="211"/>
                      <a:pt x="0" y="186"/>
                    </a:cubicBezTo>
                    <a:cubicBezTo>
                      <a:pt x="0" y="45"/>
                      <a:pt x="0" y="45"/>
                      <a:pt x="0" y="45"/>
                    </a:cubicBezTo>
                    <a:cubicBezTo>
                      <a:pt x="0" y="20"/>
                      <a:pt x="20" y="0"/>
                      <a:pt x="45" y="0"/>
                    </a:cubicBezTo>
                    <a:cubicBezTo>
                      <a:pt x="186" y="0"/>
                      <a:pt x="186" y="0"/>
                      <a:pt x="186" y="0"/>
                    </a:cubicBezTo>
                    <a:cubicBezTo>
                      <a:pt x="211" y="0"/>
                      <a:pt x="230" y="20"/>
                      <a:pt x="230" y="45"/>
                    </a:cubicBezTo>
                    <a:cubicBezTo>
                      <a:pt x="230" y="186"/>
                      <a:pt x="230" y="186"/>
                      <a:pt x="230" y="186"/>
                    </a:cubicBezTo>
                    <a:cubicBezTo>
                      <a:pt x="230" y="211"/>
                      <a:pt x="211" y="231"/>
                      <a:pt x="186" y="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pic>
        <p:nvPicPr>
          <p:cNvPr id="21" name="Рисунок 20">
            <a:extLst>
              <a:ext uri="{FF2B5EF4-FFF2-40B4-BE49-F238E27FC236}">
                <a16:creationId xmlns:a16="http://schemas.microsoft.com/office/drawing/2014/main" id="{70D17877-B68E-44C0-8122-F495DBD1A60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6433" y="6175296"/>
            <a:ext cx="1258141" cy="365125"/>
          </a:xfrm>
          <a:prstGeom prst="rect">
            <a:avLst/>
          </a:prstGeom>
        </p:spPr>
      </p:pic>
    </p:spTree>
    <p:extLst>
      <p:ext uri="{BB962C8B-B14F-4D97-AF65-F5344CB8AC3E}">
        <p14:creationId xmlns:p14="http://schemas.microsoft.com/office/powerpoint/2010/main" val="3234295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1AE912-C2BE-4805-B676-C863D3023839}"/>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ru-RU"/>
          </a:p>
        </p:txBody>
      </p:sp>
      <p:sp>
        <p:nvSpPr>
          <p:cNvPr id="3" name="Місце для вмісту 2">
            <a:extLst>
              <a:ext uri="{FF2B5EF4-FFF2-40B4-BE49-F238E27FC236}">
                <a16:creationId xmlns:a16="http://schemas.microsoft.com/office/drawing/2014/main" id="{39974747-B1AC-4EB5-9B39-BE31A6486A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4" name="Місце для тексту 3">
            <a:extLst>
              <a:ext uri="{FF2B5EF4-FFF2-40B4-BE49-F238E27FC236}">
                <a16:creationId xmlns:a16="http://schemas.microsoft.com/office/drawing/2014/main" id="{9863780C-F3DF-4EF9-8B0E-E27BBBABD0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CB402AEA-2642-4978-88F6-89DC29AF9440}"/>
              </a:ext>
            </a:extLst>
          </p:cNvPr>
          <p:cNvSpPr>
            <a:spLocks noGrp="1"/>
          </p:cNvSpPr>
          <p:nvPr>
            <p:ph type="dt" sz="half" idx="10"/>
          </p:nvPr>
        </p:nvSpPr>
        <p:spPr/>
        <p:txBody>
          <a:bodyPr/>
          <a:lstStyle/>
          <a:p>
            <a:fld id="{2DBD0D54-AFB3-46A7-9A34-F4A8A36876A3}" type="datetimeFigureOut">
              <a:rPr lang="ru-RU" smtClean="0"/>
              <a:t>22.11.2024</a:t>
            </a:fld>
            <a:endParaRPr lang="ru-RU"/>
          </a:p>
        </p:txBody>
      </p:sp>
      <p:sp>
        <p:nvSpPr>
          <p:cNvPr id="6" name="Місце для нижнього колонтитула 5">
            <a:extLst>
              <a:ext uri="{FF2B5EF4-FFF2-40B4-BE49-F238E27FC236}">
                <a16:creationId xmlns:a16="http://schemas.microsoft.com/office/drawing/2014/main" id="{729DCD12-4CA8-4DF1-B44B-1FDD2A23870D}"/>
              </a:ext>
            </a:extLst>
          </p:cNvPr>
          <p:cNvSpPr>
            <a:spLocks noGrp="1"/>
          </p:cNvSpPr>
          <p:nvPr>
            <p:ph type="ftr" sz="quarter" idx="11"/>
          </p:nvPr>
        </p:nvSpPr>
        <p:spPr/>
        <p:txBody>
          <a:bodyPr/>
          <a:lstStyle/>
          <a:p>
            <a:endParaRPr lang="ru-RU"/>
          </a:p>
        </p:txBody>
      </p:sp>
      <p:sp>
        <p:nvSpPr>
          <p:cNvPr id="7" name="Місце для номера слайда 6">
            <a:extLst>
              <a:ext uri="{FF2B5EF4-FFF2-40B4-BE49-F238E27FC236}">
                <a16:creationId xmlns:a16="http://schemas.microsoft.com/office/drawing/2014/main" id="{D46433CD-DFF6-409C-A7F9-EC2FB06FC4C4}"/>
              </a:ext>
            </a:extLst>
          </p:cNvPr>
          <p:cNvSpPr>
            <a:spLocks noGrp="1"/>
          </p:cNvSpPr>
          <p:nvPr>
            <p:ph type="sldNum" sz="quarter" idx="12"/>
          </p:nvPr>
        </p:nvSpPr>
        <p:spPr/>
        <p:txBody>
          <a:bodyPr/>
          <a:lstStyle/>
          <a:p>
            <a:fld id="{BDCA3A4B-E351-43BC-940A-CBF1FF205F38}" type="slidenum">
              <a:rPr lang="ru-RU" smtClean="0"/>
              <a:t>‹№›</a:t>
            </a:fld>
            <a:endParaRPr lang="ru-RU"/>
          </a:p>
        </p:txBody>
      </p:sp>
    </p:spTree>
    <p:extLst>
      <p:ext uri="{BB962C8B-B14F-4D97-AF65-F5344CB8AC3E}">
        <p14:creationId xmlns:p14="http://schemas.microsoft.com/office/powerpoint/2010/main" val="2779423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B5B37C-8202-43D4-AC1E-ED240A2AE9D3}"/>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ru-RU"/>
          </a:p>
        </p:txBody>
      </p:sp>
      <p:sp>
        <p:nvSpPr>
          <p:cNvPr id="3" name="Місце для зображення 2">
            <a:extLst>
              <a:ext uri="{FF2B5EF4-FFF2-40B4-BE49-F238E27FC236}">
                <a16:creationId xmlns:a16="http://schemas.microsoft.com/office/drawing/2014/main" id="{A84462B0-2BDB-4987-9534-3C9154A48B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Місце для тексту 3">
            <a:extLst>
              <a:ext uri="{FF2B5EF4-FFF2-40B4-BE49-F238E27FC236}">
                <a16:creationId xmlns:a16="http://schemas.microsoft.com/office/drawing/2014/main" id="{F51B3E99-9DE2-4AD0-AF8B-F00D9DBE2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23DE557F-3266-4D55-A87A-962F5DF10A2D}"/>
              </a:ext>
            </a:extLst>
          </p:cNvPr>
          <p:cNvSpPr>
            <a:spLocks noGrp="1"/>
          </p:cNvSpPr>
          <p:nvPr>
            <p:ph type="dt" sz="half" idx="10"/>
          </p:nvPr>
        </p:nvSpPr>
        <p:spPr/>
        <p:txBody>
          <a:bodyPr/>
          <a:lstStyle/>
          <a:p>
            <a:fld id="{2DBD0D54-AFB3-46A7-9A34-F4A8A36876A3}" type="datetimeFigureOut">
              <a:rPr lang="ru-RU" smtClean="0"/>
              <a:t>22.11.2024</a:t>
            </a:fld>
            <a:endParaRPr lang="ru-RU"/>
          </a:p>
        </p:txBody>
      </p:sp>
      <p:sp>
        <p:nvSpPr>
          <p:cNvPr id="6" name="Місце для нижнього колонтитула 5">
            <a:extLst>
              <a:ext uri="{FF2B5EF4-FFF2-40B4-BE49-F238E27FC236}">
                <a16:creationId xmlns:a16="http://schemas.microsoft.com/office/drawing/2014/main" id="{00A2D5A4-7D9F-4779-9F2F-16707E174376}"/>
              </a:ext>
            </a:extLst>
          </p:cNvPr>
          <p:cNvSpPr>
            <a:spLocks noGrp="1"/>
          </p:cNvSpPr>
          <p:nvPr>
            <p:ph type="ftr" sz="quarter" idx="11"/>
          </p:nvPr>
        </p:nvSpPr>
        <p:spPr/>
        <p:txBody>
          <a:bodyPr/>
          <a:lstStyle/>
          <a:p>
            <a:endParaRPr lang="ru-RU"/>
          </a:p>
        </p:txBody>
      </p:sp>
      <p:sp>
        <p:nvSpPr>
          <p:cNvPr id="7" name="Місце для номера слайда 6">
            <a:extLst>
              <a:ext uri="{FF2B5EF4-FFF2-40B4-BE49-F238E27FC236}">
                <a16:creationId xmlns:a16="http://schemas.microsoft.com/office/drawing/2014/main" id="{82526E80-42B7-4FD9-ADA3-3FE3CD9CA7D1}"/>
              </a:ext>
            </a:extLst>
          </p:cNvPr>
          <p:cNvSpPr>
            <a:spLocks noGrp="1"/>
          </p:cNvSpPr>
          <p:nvPr>
            <p:ph type="sldNum" sz="quarter" idx="12"/>
          </p:nvPr>
        </p:nvSpPr>
        <p:spPr/>
        <p:txBody>
          <a:bodyPr/>
          <a:lstStyle/>
          <a:p>
            <a:fld id="{BDCA3A4B-E351-43BC-940A-CBF1FF205F38}" type="slidenum">
              <a:rPr lang="ru-RU" smtClean="0"/>
              <a:t>‹№›</a:t>
            </a:fld>
            <a:endParaRPr lang="ru-RU"/>
          </a:p>
        </p:txBody>
      </p:sp>
    </p:spTree>
    <p:extLst>
      <p:ext uri="{BB962C8B-B14F-4D97-AF65-F5344CB8AC3E}">
        <p14:creationId xmlns:p14="http://schemas.microsoft.com/office/powerpoint/2010/main" val="2728251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4A00A6-2353-4FAD-A4A0-6569E9EE5761}"/>
              </a:ext>
            </a:extLst>
          </p:cNvPr>
          <p:cNvSpPr>
            <a:spLocks noGrp="1"/>
          </p:cNvSpPr>
          <p:nvPr>
            <p:ph type="title"/>
          </p:nvPr>
        </p:nvSpPr>
        <p:spPr/>
        <p:txBody>
          <a:bodyPr/>
          <a:lstStyle/>
          <a:p>
            <a:r>
              <a:rPr lang="uk-UA"/>
              <a:t>Клацніть, щоб редагувати стиль зразка заголовка</a:t>
            </a:r>
            <a:endParaRPr lang="ru-RU"/>
          </a:p>
        </p:txBody>
      </p:sp>
      <p:sp>
        <p:nvSpPr>
          <p:cNvPr id="3" name="Місце для вертикального тексту 2">
            <a:extLst>
              <a:ext uri="{FF2B5EF4-FFF2-40B4-BE49-F238E27FC236}">
                <a16:creationId xmlns:a16="http://schemas.microsoft.com/office/drawing/2014/main" id="{317312FE-D0C0-4E25-AD4D-121E397A1F44}"/>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4" name="Місце для дати 3">
            <a:extLst>
              <a:ext uri="{FF2B5EF4-FFF2-40B4-BE49-F238E27FC236}">
                <a16:creationId xmlns:a16="http://schemas.microsoft.com/office/drawing/2014/main" id="{78D65D60-B7FD-4227-92C6-CBDFC4569CF3}"/>
              </a:ext>
            </a:extLst>
          </p:cNvPr>
          <p:cNvSpPr>
            <a:spLocks noGrp="1"/>
          </p:cNvSpPr>
          <p:nvPr>
            <p:ph type="dt" sz="half" idx="10"/>
          </p:nvPr>
        </p:nvSpPr>
        <p:spPr/>
        <p:txBody>
          <a:bodyPr/>
          <a:lstStyle/>
          <a:p>
            <a:fld id="{2DBD0D54-AFB3-46A7-9A34-F4A8A36876A3}" type="datetimeFigureOut">
              <a:rPr lang="ru-RU" smtClean="0"/>
              <a:t>22.11.2024</a:t>
            </a:fld>
            <a:endParaRPr lang="ru-RU"/>
          </a:p>
        </p:txBody>
      </p:sp>
      <p:sp>
        <p:nvSpPr>
          <p:cNvPr id="5" name="Місце для нижнього колонтитула 4">
            <a:extLst>
              <a:ext uri="{FF2B5EF4-FFF2-40B4-BE49-F238E27FC236}">
                <a16:creationId xmlns:a16="http://schemas.microsoft.com/office/drawing/2014/main" id="{FF0A2BA8-8BE7-4626-8E81-8E0B1EB1A834}"/>
              </a:ext>
            </a:extLst>
          </p:cNvPr>
          <p:cNvSpPr>
            <a:spLocks noGrp="1"/>
          </p:cNvSpPr>
          <p:nvPr>
            <p:ph type="ftr" sz="quarter" idx="11"/>
          </p:nvPr>
        </p:nvSpPr>
        <p:spPr/>
        <p:txBody>
          <a:bodyPr/>
          <a:lstStyle/>
          <a:p>
            <a:endParaRPr lang="ru-RU"/>
          </a:p>
        </p:txBody>
      </p:sp>
      <p:sp>
        <p:nvSpPr>
          <p:cNvPr id="6" name="Місце для номера слайда 5">
            <a:extLst>
              <a:ext uri="{FF2B5EF4-FFF2-40B4-BE49-F238E27FC236}">
                <a16:creationId xmlns:a16="http://schemas.microsoft.com/office/drawing/2014/main" id="{E32135BE-F01E-4F15-AC78-F1B151B7B114}"/>
              </a:ext>
            </a:extLst>
          </p:cNvPr>
          <p:cNvSpPr>
            <a:spLocks noGrp="1"/>
          </p:cNvSpPr>
          <p:nvPr>
            <p:ph type="sldNum" sz="quarter" idx="12"/>
          </p:nvPr>
        </p:nvSpPr>
        <p:spPr/>
        <p:txBody>
          <a:bodyPr/>
          <a:lstStyle/>
          <a:p>
            <a:fld id="{BDCA3A4B-E351-43BC-940A-CBF1FF205F38}" type="slidenum">
              <a:rPr lang="ru-RU" smtClean="0"/>
              <a:t>‹№›</a:t>
            </a:fld>
            <a:endParaRPr lang="ru-RU"/>
          </a:p>
        </p:txBody>
      </p:sp>
    </p:spTree>
    <p:extLst>
      <p:ext uri="{BB962C8B-B14F-4D97-AF65-F5344CB8AC3E}">
        <p14:creationId xmlns:p14="http://schemas.microsoft.com/office/powerpoint/2010/main" val="1385945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0CD20E18-BF98-4BB7-BA3C-4A641577142D}"/>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endParaRPr lang="ru-RU"/>
          </a:p>
        </p:txBody>
      </p:sp>
      <p:sp>
        <p:nvSpPr>
          <p:cNvPr id="3" name="Місце для вертикального тексту 2">
            <a:extLst>
              <a:ext uri="{FF2B5EF4-FFF2-40B4-BE49-F238E27FC236}">
                <a16:creationId xmlns:a16="http://schemas.microsoft.com/office/drawing/2014/main" id="{8111D854-3BC6-43F9-9837-D3EDE17F2663}"/>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4" name="Місце для дати 3">
            <a:extLst>
              <a:ext uri="{FF2B5EF4-FFF2-40B4-BE49-F238E27FC236}">
                <a16:creationId xmlns:a16="http://schemas.microsoft.com/office/drawing/2014/main" id="{CC7BF1BA-241A-4062-991A-F549048F33ED}"/>
              </a:ext>
            </a:extLst>
          </p:cNvPr>
          <p:cNvSpPr>
            <a:spLocks noGrp="1"/>
          </p:cNvSpPr>
          <p:nvPr>
            <p:ph type="dt" sz="half" idx="10"/>
          </p:nvPr>
        </p:nvSpPr>
        <p:spPr/>
        <p:txBody>
          <a:bodyPr/>
          <a:lstStyle/>
          <a:p>
            <a:fld id="{2DBD0D54-AFB3-46A7-9A34-F4A8A36876A3}" type="datetimeFigureOut">
              <a:rPr lang="ru-RU" smtClean="0"/>
              <a:t>22.11.2024</a:t>
            </a:fld>
            <a:endParaRPr lang="ru-RU"/>
          </a:p>
        </p:txBody>
      </p:sp>
      <p:sp>
        <p:nvSpPr>
          <p:cNvPr id="5" name="Місце для нижнього колонтитула 4">
            <a:extLst>
              <a:ext uri="{FF2B5EF4-FFF2-40B4-BE49-F238E27FC236}">
                <a16:creationId xmlns:a16="http://schemas.microsoft.com/office/drawing/2014/main" id="{F014DFE7-4437-418B-B362-256DFA78EECD}"/>
              </a:ext>
            </a:extLst>
          </p:cNvPr>
          <p:cNvSpPr>
            <a:spLocks noGrp="1"/>
          </p:cNvSpPr>
          <p:nvPr>
            <p:ph type="ftr" sz="quarter" idx="11"/>
          </p:nvPr>
        </p:nvSpPr>
        <p:spPr/>
        <p:txBody>
          <a:bodyPr/>
          <a:lstStyle/>
          <a:p>
            <a:endParaRPr lang="ru-RU"/>
          </a:p>
        </p:txBody>
      </p:sp>
      <p:sp>
        <p:nvSpPr>
          <p:cNvPr id="6" name="Місце для номера слайда 5">
            <a:extLst>
              <a:ext uri="{FF2B5EF4-FFF2-40B4-BE49-F238E27FC236}">
                <a16:creationId xmlns:a16="http://schemas.microsoft.com/office/drawing/2014/main" id="{826330E5-4A7D-4E1F-A348-1D7ECD7BB812}"/>
              </a:ext>
            </a:extLst>
          </p:cNvPr>
          <p:cNvSpPr>
            <a:spLocks noGrp="1"/>
          </p:cNvSpPr>
          <p:nvPr>
            <p:ph type="sldNum" sz="quarter" idx="12"/>
          </p:nvPr>
        </p:nvSpPr>
        <p:spPr/>
        <p:txBody>
          <a:bodyPr/>
          <a:lstStyle/>
          <a:p>
            <a:fld id="{BDCA3A4B-E351-43BC-940A-CBF1FF205F38}" type="slidenum">
              <a:rPr lang="ru-RU" smtClean="0"/>
              <a:t>‹№›</a:t>
            </a:fld>
            <a:endParaRPr lang="ru-RU"/>
          </a:p>
        </p:txBody>
      </p:sp>
    </p:spTree>
    <p:extLst>
      <p:ext uri="{BB962C8B-B14F-4D97-AF65-F5344CB8AC3E}">
        <p14:creationId xmlns:p14="http://schemas.microsoft.com/office/powerpoint/2010/main" val="3559424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735FD4-D933-4F13-ACD5-520D09C1D284}"/>
              </a:ext>
            </a:extLst>
          </p:cNvPr>
          <p:cNvSpPr>
            <a:spLocks noGrp="1"/>
          </p:cNvSpPr>
          <p:nvPr>
            <p:ph type="title"/>
          </p:nvPr>
        </p:nvSpPr>
        <p:spPr/>
        <p:txBody>
          <a:bodyPr/>
          <a:lstStyle/>
          <a:p>
            <a:r>
              <a:rPr lang="uk-UA"/>
              <a:t>Клацніть, щоб редагувати стиль зразка заголовка</a:t>
            </a:r>
            <a:endParaRPr lang="ru-RU"/>
          </a:p>
        </p:txBody>
      </p:sp>
      <p:sp>
        <p:nvSpPr>
          <p:cNvPr id="3" name="Місце для вмісту 2">
            <a:extLst>
              <a:ext uri="{FF2B5EF4-FFF2-40B4-BE49-F238E27FC236}">
                <a16:creationId xmlns:a16="http://schemas.microsoft.com/office/drawing/2014/main" id="{A1E19A1F-1E33-412E-85AB-F5812EDAA1A1}"/>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4" name="Місце для дати 3">
            <a:extLst>
              <a:ext uri="{FF2B5EF4-FFF2-40B4-BE49-F238E27FC236}">
                <a16:creationId xmlns:a16="http://schemas.microsoft.com/office/drawing/2014/main" id="{AB2BB697-127C-4833-8DA3-F9F586AA00BC}"/>
              </a:ext>
            </a:extLst>
          </p:cNvPr>
          <p:cNvSpPr>
            <a:spLocks noGrp="1"/>
          </p:cNvSpPr>
          <p:nvPr>
            <p:ph type="dt" sz="half" idx="10"/>
          </p:nvPr>
        </p:nvSpPr>
        <p:spPr/>
        <p:txBody>
          <a:bodyPr/>
          <a:lstStyle/>
          <a:p>
            <a:fld id="{2DBD0D54-AFB3-46A7-9A34-F4A8A36876A3}" type="datetimeFigureOut">
              <a:rPr lang="ru-RU" smtClean="0"/>
              <a:t>22.11.2024</a:t>
            </a:fld>
            <a:endParaRPr lang="ru-RU"/>
          </a:p>
        </p:txBody>
      </p:sp>
      <p:sp>
        <p:nvSpPr>
          <p:cNvPr id="5" name="Місце для нижнього колонтитула 4">
            <a:extLst>
              <a:ext uri="{FF2B5EF4-FFF2-40B4-BE49-F238E27FC236}">
                <a16:creationId xmlns:a16="http://schemas.microsoft.com/office/drawing/2014/main" id="{40EEB090-EDA2-4BDB-A929-F1DBEE4B04A4}"/>
              </a:ext>
            </a:extLst>
          </p:cNvPr>
          <p:cNvSpPr>
            <a:spLocks noGrp="1"/>
          </p:cNvSpPr>
          <p:nvPr>
            <p:ph type="ftr" sz="quarter" idx="11"/>
          </p:nvPr>
        </p:nvSpPr>
        <p:spPr/>
        <p:txBody>
          <a:bodyPr/>
          <a:lstStyle/>
          <a:p>
            <a:endParaRPr lang="ru-RU"/>
          </a:p>
        </p:txBody>
      </p:sp>
      <p:sp>
        <p:nvSpPr>
          <p:cNvPr id="6" name="Місце для номера слайда 5">
            <a:extLst>
              <a:ext uri="{FF2B5EF4-FFF2-40B4-BE49-F238E27FC236}">
                <a16:creationId xmlns:a16="http://schemas.microsoft.com/office/drawing/2014/main" id="{6B517273-7431-4029-A81A-38BB18BB56E1}"/>
              </a:ext>
            </a:extLst>
          </p:cNvPr>
          <p:cNvSpPr>
            <a:spLocks noGrp="1"/>
          </p:cNvSpPr>
          <p:nvPr>
            <p:ph type="sldNum" sz="quarter" idx="12"/>
          </p:nvPr>
        </p:nvSpPr>
        <p:spPr/>
        <p:txBody>
          <a:bodyPr/>
          <a:lstStyle/>
          <a:p>
            <a:fld id="{BDCA3A4B-E351-43BC-940A-CBF1FF205F38}" type="slidenum">
              <a:rPr lang="ru-RU" smtClean="0"/>
              <a:t>‹№›</a:t>
            </a:fld>
            <a:endParaRPr lang="ru-RU"/>
          </a:p>
        </p:txBody>
      </p:sp>
    </p:spTree>
    <p:extLst>
      <p:ext uri="{BB962C8B-B14F-4D97-AF65-F5344CB8AC3E}">
        <p14:creationId xmlns:p14="http://schemas.microsoft.com/office/powerpoint/2010/main" val="1267215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D639C2-D9E3-4020-9884-886872718C63}"/>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endParaRPr lang="ru-RU"/>
          </a:p>
        </p:txBody>
      </p:sp>
      <p:sp>
        <p:nvSpPr>
          <p:cNvPr id="3" name="Місце для тексту 2">
            <a:extLst>
              <a:ext uri="{FF2B5EF4-FFF2-40B4-BE49-F238E27FC236}">
                <a16:creationId xmlns:a16="http://schemas.microsoft.com/office/drawing/2014/main" id="{C23F02F3-A6A5-4883-9E7B-42D71C7622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8B55F8E3-7A37-4118-85DA-E45A91A9C33F}"/>
              </a:ext>
            </a:extLst>
          </p:cNvPr>
          <p:cNvSpPr>
            <a:spLocks noGrp="1"/>
          </p:cNvSpPr>
          <p:nvPr>
            <p:ph type="dt" sz="half" idx="10"/>
          </p:nvPr>
        </p:nvSpPr>
        <p:spPr/>
        <p:txBody>
          <a:bodyPr/>
          <a:lstStyle/>
          <a:p>
            <a:fld id="{2DBD0D54-AFB3-46A7-9A34-F4A8A36876A3}" type="datetimeFigureOut">
              <a:rPr lang="ru-RU" smtClean="0"/>
              <a:t>22.11.2024</a:t>
            </a:fld>
            <a:endParaRPr lang="ru-RU"/>
          </a:p>
        </p:txBody>
      </p:sp>
      <p:sp>
        <p:nvSpPr>
          <p:cNvPr id="5" name="Місце для нижнього колонтитула 4">
            <a:extLst>
              <a:ext uri="{FF2B5EF4-FFF2-40B4-BE49-F238E27FC236}">
                <a16:creationId xmlns:a16="http://schemas.microsoft.com/office/drawing/2014/main" id="{4EAA9748-9C11-46E8-8545-5DEEF4563E15}"/>
              </a:ext>
            </a:extLst>
          </p:cNvPr>
          <p:cNvSpPr>
            <a:spLocks noGrp="1"/>
          </p:cNvSpPr>
          <p:nvPr>
            <p:ph type="ftr" sz="quarter" idx="11"/>
          </p:nvPr>
        </p:nvSpPr>
        <p:spPr/>
        <p:txBody>
          <a:bodyPr/>
          <a:lstStyle/>
          <a:p>
            <a:endParaRPr lang="ru-RU"/>
          </a:p>
        </p:txBody>
      </p:sp>
      <p:sp>
        <p:nvSpPr>
          <p:cNvPr id="6" name="Місце для номера слайда 5">
            <a:extLst>
              <a:ext uri="{FF2B5EF4-FFF2-40B4-BE49-F238E27FC236}">
                <a16:creationId xmlns:a16="http://schemas.microsoft.com/office/drawing/2014/main" id="{7AE3220B-6AB8-4F8F-BD35-AA024274069D}"/>
              </a:ext>
            </a:extLst>
          </p:cNvPr>
          <p:cNvSpPr>
            <a:spLocks noGrp="1"/>
          </p:cNvSpPr>
          <p:nvPr>
            <p:ph type="sldNum" sz="quarter" idx="12"/>
          </p:nvPr>
        </p:nvSpPr>
        <p:spPr/>
        <p:txBody>
          <a:bodyPr/>
          <a:lstStyle/>
          <a:p>
            <a:fld id="{BDCA3A4B-E351-43BC-940A-CBF1FF205F38}" type="slidenum">
              <a:rPr lang="ru-RU" smtClean="0"/>
              <a:t>‹№›</a:t>
            </a:fld>
            <a:endParaRPr lang="ru-RU"/>
          </a:p>
        </p:txBody>
      </p:sp>
    </p:spTree>
    <p:extLst>
      <p:ext uri="{BB962C8B-B14F-4D97-AF65-F5344CB8AC3E}">
        <p14:creationId xmlns:p14="http://schemas.microsoft.com/office/powerpoint/2010/main" val="95615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F0A613-C407-4425-8D2D-DC93238779AD}"/>
              </a:ext>
            </a:extLst>
          </p:cNvPr>
          <p:cNvSpPr>
            <a:spLocks noGrp="1"/>
          </p:cNvSpPr>
          <p:nvPr>
            <p:ph type="title"/>
          </p:nvPr>
        </p:nvSpPr>
        <p:spPr/>
        <p:txBody>
          <a:bodyPr/>
          <a:lstStyle/>
          <a:p>
            <a:r>
              <a:rPr lang="uk-UA"/>
              <a:t>Клацніть, щоб редагувати стиль зразка заголовка</a:t>
            </a:r>
            <a:endParaRPr lang="ru-RU"/>
          </a:p>
        </p:txBody>
      </p:sp>
      <p:sp>
        <p:nvSpPr>
          <p:cNvPr id="3" name="Місце для вмісту 2">
            <a:extLst>
              <a:ext uri="{FF2B5EF4-FFF2-40B4-BE49-F238E27FC236}">
                <a16:creationId xmlns:a16="http://schemas.microsoft.com/office/drawing/2014/main" id="{A3FC1DDB-50C6-4207-8A8B-AC24AAB0349F}"/>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4" name="Місце для вмісту 3">
            <a:extLst>
              <a:ext uri="{FF2B5EF4-FFF2-40B4-BE49-F238E27FC236}">
                <a16:creationId xmlns:a16="http://schemas.microsoft.com/office/drawing/2014/main" id="{51536D19-46F8-4837-9AB5-A48350E67080}"/>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5" name="Місце для дати 4">
            <a:extLst>
              <a:ext uri="{FF2B5EF4-FFF2-40B4-BE49-F238E27FC236}">
                <a16:creationId xmlns:a16="http://schemas.microsoft.com/office/drawing/2014/main" id="{971F4651-C1A7-41D7-9278-9C03AD0D5F3A}"/>
              </a:ext>
            </a:extLst>
          </p:cNvPr>
          <p:cNvSpPr>
            <a:spLocks noGrp="1"/>
          </p:cNvSpPr>
          <p:nvPr>
            <p:ph type="dt" sz="half" idx="10"/>
          </p:nvPr>
        </p:nvSpPr>
        <p:spPr/>
        <p:txBody>
          <a:bodyPr/>
          <a:lstStyle/>
          <a:p>
            <a:fld id="{2DBD0D54-AFB3-46A7-9A34-F4A8A36876A3}" type="datetimeFigureOut">
              <a:rPr lang="ru-RU" smtClean="0"/>
              <a:t>22.11.2024</a:t>
            </a:fld>
            <a:endParaRPr lang="ru-RU"/>
          </a:p>
        </p:txBody>
      </p:sp>
      <p:sp>
        <p:nvSpPr>
          <p:cNvPr id="6" name="Місце для нижнього колонтитула 5">
            <a:extLst>
              <a:ext uri="{FF2B5EF4-FFF2-40B4-BE49-F238E27FC236}">
                <a16:creationId xmlns:a16="http://schemas.microsoft.com/office/drawing/2014/main" id="{844EE612-B6C8-40B4-9FCB-1F24BABC25DA}"/>
              </a:ext>
            </a:extLst>
          </p:cNvPr>
          <p:cNvSpPr>
            <a:spLocks noGrp="1"/>
          </p:cNvSpPr>
          <p:nvPr>
            <p:ph type="ftr" sz="quarter" idx="11"/>
          </p:nvPr>
        </p:nvSpPr>
        <p:spPr/>
        <p:txBody>
          <a:bodyPr/>
          <a:lstStyle/>
          <a:p>
            <a:endParaRPr lang="ru-RU"/>
          </a:p>
        </p:txBody>
      </p:sp>
      <p:sp>
        <p:nvSpPr>
          <p:cNvPr id="7" name="Місце для номера слайда 6">
            <a:extLst>
              <a:ext uri="{FF2B5EF4-FFF2-40B4-BE49-F238E27FC236}">
                <a16:creationId xmlns:a16="http://schemas.microsoft.com/office/drawing/2014/main" id="{BF2A1450-4356-4F8D-A37D-4AE8CD45DB27}"/>
              </a:ext>
            </a:extLst>
          </p:cNvPr>
          <p:cNvSpPr>
            <a:spLocks noGrp="1"/>
          </p:cNvSpPr>
          <p:nvPr>
            <p:ph type="sldNum" sz="quarter" idx="12"/>
          </p:nvPr>
        </p:nvSpPr>
        <p:spPr/>
        <p:txBody>
          <a:bodyPr/>
          <a:lstStyle/>
          <a:p>
            <a:fld id="{BDCA3A4B-E351-43BC-940A-CBF1FF205F38}" type="slidenum">
              <a:rPr lang="ru-RU" smtClean="0"/>
              <a:t>‹№›</a:t>
            </a:fld>
            <a:endParaRPr lang="ru-RU"/>
          </a:p>
        </p:txBody>
      </p:sp>
    </p:spTree>
    <p:extLst>
      <p:ext uri="{BB962C8B-B14F-4D97-AF65-F5344CB8AC3E}">
        <p14:creationId xmlns:p14="http://schemas.microsoft.com/office/powerpoint/2010/main" val="3279217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6EDFBB-0E59-4BBC-8881-CA277B5FC55A}"/>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endParaRPr lang="ru-RU"/>
          </a:p>
        </p:txBody>
      </p:sp>
      <p:sp>
        <p:nvSpPr>
          <p:cNvPr id="3" name="Місце для тексту 2">
            <a:extLst>
              <a:ext uri="{FF2B5EF4-FFF2-40B4-BE49-F238E27FC236}">
                <a16:creationId xmlns:a16="http://schemas.microsoft.com/office/drawing/2014/main" id="{439CC638-92D3-4097-BE03-0685B69590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D5678F04-F0D9-42FE-B24D-301B82453659}"/>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5" name="Місце для тексту 4">
            <a:extLst>
              <a:ext uri="{FF2B5EF4-FFF2-40B4-BE49-F238E27FC236}">
                <a16:creationId xmlns:a16="http://schemas.microsoft.com/office/drawing/2014/main" id="{6DF7E4C4-DE73-4130-A8BB-38F8C5F494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46AA204A-6570-4602-A9B1-E2B4E005C0E2}"/>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7" name="Місце для дати 6">
            <a:extLst>
              <a:ext uri="{FF2B5EF4-FFF2-40B4-BE49-F238E27FC236}">
                <a16:creationId xmlns:a16="http://schemas.microsoft.com/office/drawing/2014/main" id="{C5ECEA7D-8728-4A3E-8AC8-61193BF402F1}"/>
              </a:ext>
            </a:extLst>
          </p:cNvPr>
          <p:cNvSpPr>
            <a:spLocks noGrp="1"/>
          </p:cNvSpPr>
          <p:nvPr>
            <p:ph type="dt" sz="half" idx="10"/>
          </p:nvPr>
        </p:nvSpPr>
        <p:spPr/>
        <p:txBody>
          <a:bodyPr/>
          <a:lstStyle/>
          <a:p>
            <a:fld id="{2DBD0D54-AFB3-46A7-9A34-F4A8A36876A3}" type="datetimeFigureOut">
              <a:rPr lang="ru-RU" smtClean="0"/>
              <a:t>22.11.2024</a:t>
            </a:fld>
            <a:endParaRPr lang="ru-RU"/>
          </a:p>
        </p:txBody>
      </p:sp>
      <p:sp>
        <p:nvSpPr>
          <p:cNvPr id="8" name="Місце для нижнього колонтитула 7">
            <a:extLst>
              <a:ext uri="{FF2B5EF4-FFF2-40B4-BE49-F238E27FC236}">
                <a16:creationId xmlns:a16="http://schemas.microsoft.com/office/drawing/2014/main" id="{AE1AEA7C-A561-49B4-9E25-4807428CB58A}"/>
              </a:ext>
            </a:extLst>
          </p:cNvPr>
          <p:cNvSpPr>
            <a:spLocks noGrp="1"/>
          </p:cNvSpPr>
          <p:nvPr>
            <p:ph type="ftr" sz="quarter" idx="11"/>
          </p:nvPr>
        </p:nvSpPr>
        <p:spPr/>
        <p:txBody>
          <a:bodyPr/>
          <a:lstStyle/>
          <a:p>
            <a:endParaRPr lang="ru-RU"/>
          </a:p>
        </p:txBody>
      </p:sp>
      <p:sp>
        <p:nvSpPr>
          <p:cNvPr id="9" name="Місце для номера слайда 8">
            <a:extLst>
              <a:ext uri="{FF2B5EF4-FFF2-40B4-BE49-F238E27FC236}">
                <a16:creationId xmlns:a16="http://schemas.microsoft.com/office/drawing/2014/main" id="{13330725-ECA2-4380-82BB-3A5413CDBEA6}"/>
              </a:ext>
            </a:extLst>
          </p:cNvPr>
          <p:cNvSpPr>
            <a:spLocks noGrp="1"/>
          </p:cNvSpPr>
          <p:nvPr>
            <p:ph type="sldNum" sz="quarter" idx="12"/>
          </p:nvPr>
        </p:nvSpPr>
        <p:spPr/>
        <p:txBody>
          <a:bodyPr/>
          <a:lstStyle/>
          <a:p>
            <a:fld id="{BDCA3A4B-E351-43BC-940A-CBF1FF205F38}" type="slidenum">
              <a:rPr lang="ru-RU" smtClean="0"/>
              <a:t>‹№›</a:t>
            </a:fld>
            <a:endParaRPr lang="ru-RU"/>
          </a:p>
        </p:txBody>
      </p:sp>
    </p:spTree>
    <p:extLst>
      <p:ext uri="{BB962C8B-B14F-4D97-AF65-F5344CB8AC3E}">
        <p14:creationId xmlns:p14="http://schemas.microsoft.com/office/powerpoint/2010/main" val="457993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C482DD-511F-4CFE-B346-5B541F18B241}"/>
              </a:ext>
            </a:extLst>
          </p:cNvPr>
          <p:cNvSpPr>
            <a:spLocks noGrp="1"/>
          </p:cNvSpPr>
          <p:nvPr>
            <p:ph type="title"/>
          </p:nvPr>
        </p:nvSpPr>
        <p:spPr/>
        <p:txBody>
          <a:bodyPr/>
          <a:lstStyle/>
          <a:p>
            <a:r>
              <a:rPr lang="uk-UA" dirty="0"/>
              <a:t>Клацніть, щоб редагувати стиль зразка заголовка</a:t>
            </a:r>
            <a:endParaRPr lang="ru-RU" dirty="0"/>
          </a:p>
        </p:txBody>
      </p:sp>
      <p:sp>
        <p:nvSpPr>
          <p:cNvPr id="3" name="Місце для дати 2">
            <a:extLst>
              <a:ext uri="{FF2B5EF4-FFF2-40B4-BE49-F238E27FC236}">
                <a16:creationId xmlns:a16="http://schemas.microsoft.com/office/drawing/2014/main" id="{7E02AC41-8B5B-4A90-A4C0-7BD0370ED9A7}"/>
              </a:ext>
            </a:extLst>
          </p:cNvPr>
          <p:cNvSpPr>
            <a:spLocks noGrp="1"/>
          </p:cNvSpPr>
          <p:nvPr>
            <p:ph type="dt" sz="half" idx="10"/>
          </p:nvPr>
        </p:nvSpPr>
        <p:spPr/>
        <p:txBody>
          <a:bodyPr/>
          <a:lstStyle/>
          <a:p>
            <a:fld id="{2DBD0D54-AFB3-46A7-9A34-F4A8A36876A3}" type="datetimeFigureOut">
              <a:rPr lang="ru-RU" smtClean="0"/>
              <a:t>22.11.2024</a:t>
            </a:fld>
            <a:endParaRPr lang="ru-RU"/>
          </a:p>
        </p:txBody>
      </p:sp>
      <p:sp>
        <p:nvSpPr>
          <p:cNvPr id="4" name="Місце для нижнього колонтитула 3">
            <a:extLst>
              <a:ext uri="{FF2B5EF4-FFF2-40B4-BE49-F238E27FC236}">
                <a16:creationId xmlns:a16="http://schemas.microsoft.com/office/drawing/2014/main" id="{A9217C91-BA1F-4297-91B3-60BC8E7A4E9A}"/>
              </a:ext>
            </a:extLst>
          </p:cNvPr>
          <p:cNvSpPr>
            <a:spLocks noGrp="1"/>
          </p:cNvSpPr>
          <p:nvPr>
            <p:ph type="ftr" sz="quarter" idx="11"/>
          </p:nvPr>
        </p:nvSpPr>
        <p:spPr/>
        <p:txBody>
          <a:bodyPr/>
          <a:lstStyle/>
          <a:p>
            <a:endParaRPr lang="ru-RU"/>
          </a:p>
        </p:txBody>
      </p:sp>
      <p:sp>
        <p:nvSpPr>
          <p:cNvPr id="5" name="Місце для номера слайда 4">
            <a:extLst>
              <a:ext uri="{FF2B5EF4-FFF2-40B4-BE49-F238E27FC236}">
                <a16:creationId xmlns:a16="http://schemas.microsoft.com/office/drawing/2014/main" id="{8E7866F2-32BF-466B-8137-311C75585997}"/>
              </a:ext>
            </a:extLst>
          </p:cNvPr>
          <p:cNvSpPr>
            <a:spLocks noGrp="1"/>
          </p:cNvSpPr>
          <p:nvPr>
            <p:ph type="sldNum" sz="quarter" idx="12"/>
          </p:nvPr>
        </p:nvSpPr>
        <p:spPr/>
        <p:txBody>
          <a:bodyPr/>
          <a:lstStyle/>
          <a:p>
            <a:fld id="{BDCA3A4B-E351-43BC-940A-CBF1FF205F38}" type="slidenum">
              <a:rPr lang="ru-RU" smtClean="0"/>
              <a:t>‹№›</a:t>
            </a:fld>
            <a:endParaRPr lang="ru-RU"/>
          </a:p>
        </p:txBody>
      </p:sp>
    </p:spTree>
    <p:extLst>
      <p:ext uri="{BB962C8B-B14F-4D97-AF65-F5344CB8AC3E}">
        <p14:creationId xmlns:p14="http://schemas.microsoft.com/office/powerpoint/2010/main" val="2916081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4" name="Місце для номера слайда 3">
            <a:extLst>
              <a:ext uri="{FF2B5EF4-FFF2-40B4-BE49-F238E27FC236}">
                <a16:creationId xmlns:a16="http://schemas.microsoft.com/office/drawing/2014/main" id="{7FA26FCC-A4FE-47F0-8702-C4F97DE683CD}"/>
              </a:ext>
            </a:extLst>
          </p:cNvPr>
          <p:cNvSpPr>
            <a:spLocks noGrp="1"/>
          </p:cNvSpPr>
          <p:nvPr>
            <p:ph type="sldNum" sz="quarter" idx="12"/>
          </p:nvPr>
        </p:nvSpPr>
        <p:spPr>
          <a:xfrm>
            <a:off x="4221480" y="6424611"/>
            <a:ext cx="2743200" cy="365125"/>
          </a:xfrm>
        </p:spPr>
        <p:txBody>
          <a:bodyPr/>
          <a:lstStyle>
            <a:lvl1pPr algn="ctr">
              <a:defRPr>
                <a:solidFill>
                  <a:schemeClr val="bg1"/>
                </a:solidFill>
              </a:defRPr>
            </a:lvl1pPr>
          </a:lstStyle>
          <a:p>
            <a:fld id="{BDCA3A4B-E351-43BC-940A-CBF1FF205F38}" type="slidenum">
              <a:rPr lang="ru-RU" smtClean="0"/>
              <a:pPr/>
              <a:t>‹№›</a:t>
            </a:fld>
            <a:endParaRPr lang="ru-RU" dirty="0"/>
          </a:p>
        </p:txBody>
      </p:sp>
    </p:spTree>
    <p:extLst>
      <p:ext uri="{BB962C8B-B14F-4D97-AF65-F5344CB8AC3E}">
        <p14:creationId xmlns:p14="http://schemas.microsoft.com/office/powerpoint/2010/main" val="1229699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Пустий слайд">
    <p:bg>
      <p:bgPr>
        <a:solidFill>
          <a:srgbClr val="181818"/>
        </a:solidFill>
        <a:effectLst/>
      </p:bgPr>
    </p:bg>
    <p:spTree>
      <p:nvGrpSpPr>
        <p:cNvPr id="1" name=""/>
        <p:cNvGrpSpPr/>
        <p:nvPr/>
      </p:nvGrpSpPr>
      <p:grpSpPr>
        <a:xfrm>
          <a:off x="0" y="0"/>
          <a:ext cx="0" cy="0"/>
          <a:chOff x="0" y="0"/>
          <a:chExt cx="0" cy="0"/>
        </a:xfrm>
      </p:grpSpPr>
      <p:sp>
        <p:nvSpPr>
          <p:cNvPr id="4" name="Місце для номера слайда 3">
            <a:extLst>
              <a:ext uri="{FF2B5EF4-FFF2-40B4-BE49-F238E27FC236}">
                <a16:creationId xmlns:a16="http://schemas.microsoft.com/office/drawing/2014/main" id="{7FA26FCC-A4FE-47F0-8702-C4F97DE683CD}"/>
              </a:ext>
            </a:extLst>
          </p:cNvPr>
          <p:cNvSpPr>
            <a:spLocks noGrp="1"/>
          </p:cNvSpPr>
          <p:nvPr>
            <p:ph type="sldNum" sz="quarter" idx="12"/>
          </p:nvPr>
        </p:nvSpPr>
        <p:spPr>
          <a:xfrm>
            <a:off x="4221480" y="6181540"/>
            <a:ext cx="2743200" cy="365125"/>
          </a:xfrm>
        </p:spPr>
        <p:txBody>
          <a:bodyPr/>
          <a:lstStyle>
            <a:lvl1pPr algn="ctr">
              <a:defRPr>
                <a:solidFill>
                  <a:schemeClr val="bg1"/>
                </a:solidFill>
              </a:defRPr>
            </a:lvl1pPr>
          </a:lstStyle>
          <a:p>
            <a:fld id="{BDCA3A4B-E351-43BC-940A-CBF1FF205F38}" type="slidenum">
              <a:rPr lang="ru-RU" smtClean="0"/>
              <a:pPr/>
              <a:t>‹№›</a:t>
            </a:fld>
            <a:endParaRPr lang="ru-RU" dirty="0"/>
          </a:p>
        </p:txBody>
      </p:sp>
      <p:grpSp>
        <p:nvGrpSpPr>
          <p:cNvPr id="8" name="Группа 23">
            <a:extLst>
              <a:ext uri="{FF2B5EF4-FFF2-40B4-BE49-F238E27FC236}">
                <a16:creationId xmlns:a16="http://schemas.microsoft.com/office/drawing/2014/main" id="{944B92B8-975E-478E-9622-7E9AB75713B7}"/>
              </a:ext>
            </a:extLst>
          </p:cNvPr>
          <p:cNvGrpSpPr/>
          <p:nvPr userDrawn="1"/>
        </p:nvGrpSpPr>
        <p:grpSpPr>
          <a:xfrm>
            <a:off x="10809037" y="6203698"/>
            <a:ext cx="1001963" cy="354084"/>
            <a:chOff x="4095364" y="-1265853"/>
            <a:chExt cx="3326946" cy="1175711"/>
          </a:xfrm>
          <a:solidFill>
            <a:schemeClr val="bg1"/>
          </a:solidFill>
        </p:grpSpPr>
        <p:grpSp>
          <p:nvGrpSpPr>
            <p:cNvPr id="9" name="Группа 5">
              <a:extLst>
                <a:ext uri="{FF2B5EF4-FFF2-40B4-BE49-F238E27FC236}">
                  <a16:creationId xmlns:a16="http://schemas.microsoft.com/office/drawing/2014/main" id="{DC2448E7-6AAE-4BA8-AF59-939B779103B9}"/>
                </a:ext>
              </a:extLst>
            </p:cNvPr>
            <p:cNvGrpSpPr/>
            <p:nvPr/>
          </p:nvGrpSpPr>
          <p:grpSpPr>
            <a:xfrm>
              <a:off x="5240359" y="-852236"/>
              <a:ext cx="2181951" cy="496235"/>
              <a:chOff x="2963863" y="-2900121"/>
              <a:chExt cx="6540500" cy="1487488"/>
            </a:xfrm>
            <a:grpFill/>
          </p:grpSpPr>
          <p:sp>
            <p:nvSpPr>
              <p:cNvPr id="15" name="Freeform 5">
                <a:extLst>
                  <a:ext uri="{FF2B5EF4-FFF2-40B4-BE49-F238E27FC236}">
                    <a16:creationId xmlns:a16="http://schemas.microsoft.com/office/drawing/2014/main" id="{43724BA4-51FA-4CDA-8F82-AE99A6D75F71}"/>
                  </a:ext>
                </a:extLst>
              </p:cNvPr>
              <p:cNvSpPr>
                <a:spLocks/>
              </p:cNvSpPr>
              <p:nvPr/>
            </p:nvSpPr>
            <p:spPr bwMode="auto">
              <a:xfrm>
                <a:off x="2963863" y="-2900121"/>
                <a:ext cx="1039813" cy="1427163"/>
              </a:xfrm>
              <a:custGeom>
                <a:avLst/>
                <a:gdLst>
                  <a:gd name="T0" fmla="*/ 175 w 350"/>
                  <a:gd name="T1" fmla="*/ 480 h 480"/>
                  <a:gd name="T2" fmla="*/ 18 w 350"/>
                  <a:gd name="T3" fmla="*/ 401 h 480"/>
                  <a:gd name="T4" fmla="*/ 23 w 350"/>
                  <a:gd name="T5" fmla="*/ 337 h 480"/>
                  <a:gd name="T6" fmla="*/ 81 w 350"/>
                  <a:gd name="T7" fmla="*/ 354 h 480"/>
                  <a:gd name="T8" fmla="*/ 211 w 350"/>
                  <a:gd name="T9" fmla="*/ 393 h 480"/>
                  <a:gd name="T10" fmla="*/ 256 w 350"/>
                  <a:gd name="T11" fmla="*/ 336 h 480"/>
                  <a:gd name="T12" fmla="*/ 209 w 350"/>
                  <a:gd name="T13" fmla="*/ 288 h 480"/>
                  <a:gd name="T14" fmla="*/ 103 w 350"/>
                  <a:gd name="T15" fmla="*/ 257 h 480"/>
                  <a:gd name="T16" fmla="*/ 17 w 350"/>
                  <a:gd name="T17" fmla="*/ 127 h 480"/>
                  <a:gd name="T18" fmla="*/ 139 w 350"/>
                  <a:gd name="T19" fmla="*/ 8 h 480"/>
                  <a:gd name="T20" fmla="*/ 293 w 350"/>
                  <a:gd name="T21" fmla="*/ 50 h 480"/>
                  <a:gd name="T22" fmla="*/ 314 w 350"/>
                  <a:gd name="T23" fmla="*/ 89 h 480"/>
                  <a:gd name="T24" fmla="*/ 294 w 350"/>
                  <a:gd name="T25" fmla="*/ 120 h 480"/>
                  <a:gd name="T26" fmla="*/ 252 w 350"/>
                  <a:gd name="T27" fmla="*/ 111 h 480"/>
                  <a:gd name="T28" fmla="*/ 140 w 350"/>
                  <a:gd name="T29" fmla="*/ 89 h 480"/>
                  <a:gd name="T30" fmla="*/ 97 w 350"/>
                  <a:gd name="T31" fmla="*/ 138 h 480"/>
                  <a:gd name="T32" fmla="*/ 138 w 350"/>
                  <a:gd name="T33" fmla="*/ 187 h 480"/>
                  <a:gd name="T34" fmla="*/ 230 w 350"/>
                  <a:gd name="T35" fmla="*/ 213 h 480"/>
                  <a:gd name="T36" fmla="*/ 331 w 350"/>
                  <a:gd name="T37" fmla="*/ 303 h 480"/>
                  <a:gd name="T38" fmla="*/ 216 w 350"/>
                  <a:gd name="T39" fmla="*/ 474 h 480"/>
                  <a:gd name="T40" fmla="*/ 175 w 350"/>
                  <a:gd name="T41"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0" h="480">
                    <a:moveTo>
                      <a:pt x="175" y="480"/>
                    </a:moveTo>
                    <a:cubicBezTo>
                      <a:pt x="108" y="476"/>
                      <a:pt x="55" y="454"/>
                      <a:pt x="18" y="401"/>
                    </a:cubicBezTo>
                    <a:cubicBezTo>
                      <a:pt x="0" y="374"/>
                      <a:pt x="2" y="351"/>
                      <a:pt x="23" y="337"/>
                    </a:cubicBezTo>
                    <a:cubicBezTo>
                      <a:pt x="43" y="322"/>
                      <a:pt x="58" y="327"/>
                      <a:pt x="81" y="354"/>
                    </a:cubicBezTo>
                    <a:cubicBezTo>
                      <a:pt x="118" y="397"/>
                      <a:pt x="163" y="410"/>
                      <a:pt x="211" y="393"/>
                    </a:cubicBezTo>
                    <a:cubicBezTo>
                      <a:pt x="238" y="383"/>
                      <a:pt x="257" y="367"/>
                      <a:pt x="256" y="336"/>
                    </a:cubicBezTo>
                    <a:cubicBezTo>
                      <a:pt x="255" y="306"/>
                      <a:pt x="233" y="295"/>
                      <a:pt x="209" y="288"/>
                    </a:cubicBezTo>
                    <a:cubicBezTo>
                      <a:pt x="174" y="277"/>
                      <a:pt x="137" y="271"/>
                      <a:pt x="103" y="257"/>
                    </a:cubicBezTo>
                    <a:cubicBezTo>
                      <a:pt x="40" y="231"/>
                      <a:pt x="9" y="182"/>
                      <a:pt x="17" y="127"/>
                    </a:cubicBezTo>
                    <a:cubicBezTo>
                      <a:pt x="26" y="67"/>
                      <a:pt x="76" y="17"/>
                      <a:pt x="139" y="8"/>
                    </a:cubicBezTo>
                    <a:cubicBezTo>
                      <a:pt x="197" y="0"/>
                      <a:pt x="250" y="8"/>
                      <a:pt x="293" y="50"/>
                    </a:cubicBezTo>
                    <a:cubicBezTo>
                      <a:pt x="304" y="60"/>
                      <a:pt x="313" y="76"/>
                      <a:pt x="314" y="89"/>
                    </a:cubicBezTo>
                    <a:cubicBezTo>
                      <a:pt x="315" y="99"/>
                      <a:pt x="303" y="117"/>
                      <a:pt x="294" y="120"/>
                    </a:cubicBezTo>
                    <a:cubicBezTo>
                      <a:pt x="281" y="123"/>
                      <a:pt x="263" y="119"/>
                      <a:pt x="252" y="111"/>
                    </a:cubicBezTo>
                    <a:cubicBezTo>
                      <a:pt x="217" y="86"/>
                      <a:pt x="181" y="76"/>
                      <a:pt x="140" y="89"/>
                    </a:cubicBezTo>
                    <a:cubicBezTo>
                      <a:pt x="117" y="97"/>
                      <a:pt x="99" y="111"/>
                      <a:pt x="97" y="138"/>
                    </a:cubicBezTo>
                    <a:cubicBezTo>
                      <a:pt x="95" y="167"/>
                      <a:pt x="114" y="180"/>
                      <a:pt x="138" y="187"/>
                    </a:cubicBezTo>
                    <a:cubicBezTo>
                      <a:pt x="168" y="197"/>
                      <a:pt x="200" y="202"/>
                      <a:pt x="230" y="213"/>
                    </a:cubicBezTo>
                    <a:cubicBezTo>
                      <a:pt x="276" y="228"/>
                      <a:pt x="318" y="251"/>
                      <a:pt x="331" y="303"/>
                    </a:cubicBezTo>
                    <a:cubicBezTo>
                      <a:pt x="350" y="380"/>
                      <a:pt x="298" y="456"/>
                      <a:pt x="216" y="474"/>
                    </a:cubicBezTo>
                    <a:cubicBezTo>
                      <a:pt x="201" y="477"/>
                      <a:pt x="186" y="478"/>
                      <a:pt x="175" y="4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 name="Freeform 6">
                <a:extLst>
                  <a:ext uri="{FF2B5EF4-FFF2-40B4-BE49-F238E27FC236}">
                    <a16:creationId xmlns:a16="http://schemas.microsoft.com/office/drawing/2014/main" id="{D524B538-28BF-4A3E-B052-452DE178AC9E}"/>
                  </a:ext>
                </a:extLst>
              </p:cNvPr>
              <p:cNvSpPr>
                <a:spLocks noEditPoints="1"/>
              </p:cNvSpPr>
              <p:nvPr/>
            </p:nvSpPr>
            <p:spPr bwMode="auto">
              <a:xfrm>
                <a:off x="4030663" y="-2555633"/>
                <a:ext cx="1073150" cy="1136650"/>
              </a:xfrm>
              <a:custGeom>
                <a:avLst/>
                <a:gdLst>
                  <a:gd name="T0" fmla="*/ 100 w 361"/>
                  <a:gd name="T1" fmla="*/ 224 h 382"/>
                  <a:gd name="T2" fmla="*/ 232 w 361"/>
                  <a:gd name="T3" fmla="*/ 275 h 382"/>
                  <a:gd name="T4" fmla="*/ 289 w 361"/>
                  <a:gd name="T5" fmla="*/ 291 h 382"/>
                  <a:gd name="T6" fmla="*/ 266 w 361"/>
                  <a:gd name="T7" fmla="*/ 346 h 382"/>
                  <a:gd name="T8" fmla="*/ 256 w 361"/>
                  <a:gd name="T9" fmla="*/ 351 h 382"/>
                  <a:gd name="T10" fmla="*/ 38 w 361"/>
                  <a:gd name="T11" fmla="*/ 281 h 382"/>
                  <a:gd name="T12" fmla="*/ 48 w 361"/>
                  <a:gd name="T13" fmla="*/ 82 h 382"/>
                  <a:gd name="T14" fmla="*/ 241 w 361"/>
                  <a:gd name="T15" fmla="*/ 24 h 382"/>
                  <a:gd name="T16" fmla="*/ 361 w 361"/>
                  <a:gd name="T17" fmla="*/ 183 h 382"/>
                  <a:gd name="T18" fmla="*/ 318 w 361"/>
                  <a:gd name="T19" fmla="*/ 224 h 382"/>
                  <a:gd name="T20" fmla="*/ 211 w 361"/>
                  <a:gd name="T21" fmla="*/ 224 h 382"/>
                  <a:gd name="T22" fmla="*/ 100 w 361"/>
                  <a:gd name="T23" fmla="*/ 224 h 382"/>
                  <a:gd name="T24" fmla="*/ 102 w 361"/>
                  <a:gd name="T25" fmla="*/ 157 h 382"/>
                  <a:gd name="T26" fmla="*/ 276 w 361"/>
                  <a:gd name="T27" fmla="*/ 157 h 382"/>
                  <a:gd name="T28" fmla="*/ 182 w 361"/>
                  <a:gd name="T29" fmla="*/ 90 h 382"/>
                  <a:gd name="T30" fmla="*/ 102 w 361"/>
                  <a:gd name="T31" fmla="*/ 15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1" h="382">
                    <a:moveTo>
                      <a:pt x="100" y="224"/>
                    </a:moveTo>
                    <a:cubicBezTo>
                      <a:pt x="127" y="282"/>
                      <a:pt x="175" y="299"/>
                      <a:pt x="232" y="275"/>
                    </a:cubicBezTo>
                    <a:cubicBezTo>
                      <a:pt x="260" y="264"/>
                      <a:pt x="278" y="269"/>
                      <a:pt x="289" y="291"/>
                    </a:cubicBezTo>
                    <a:cubicBezTo>
                      <a:pt x="299" y="312"/>
                      <a:pt x="291" y="332"/>
                      <a:pt x="266" y="346"/>
                    </a:cubicBezTo>
                    <a:cubicBezTo>
                      <a:pt x="263" y="348"/>
                      <a:pt x="259" y="349"/>
                      <a:pt x="256" y="351"/>
                    </a:cubicBezTo>
                    <a:cubicBezTo>
                      <a:pt x="178" y="382"/>
                      <a:pt x="83" y="352"/>
                      <a:pt x="38" y="281"/>
                    </a:cubicBezTo>
                    <a:cubicBezTo>
                      <a:pt x="0" y="221"/>
                      <a:pt x="4" y="138"/>
                      <a:pt x="48" y="82"/>
                    </a:cubicBezTo>
                    <a:cubicBezTo>
                      <a:pt x="94" y="24"/>
                      <a:pt x="172" y="0"/>
                      <a:pt x="241" y="24"/>
                    </a:cubicBezTo>
                    <a:cubicBezTo>
                      <a:pt x="310" y="48"/>
                      <a:pt x="359" y="113"/>
                      <a:pt x="361" y="183"/>
                    </a:cubicBezTo>
                    <a:cubicBezTo>
                      <a:pt x="361" y="208"/>
                      <a:pt x="346" y="224"/>
                      <a:pt x="318" y="224"/>
                    </a:cubicBezTo>
                    <a:cubicBezTo>
                      <a:pt x="283" y="224"/>
                      <a:pt x="247" y="224"/>
                      <a:pt x="211" y="224"/>
                    </a:cubicBezTo>
                    <a:cubicBezTo>
                      <a:pt x="175" y="224"/>
                      <a:pt x="139" y="224"/>
                      <a:pt x="100" y="224"/>
                    </a:cubicBezTo>
                    <a:close/>
                    <a:moveTo>
                      <a:pt x="102" y="157"/>
                    </a:moveTo>
                    <a:cubicBezTo>
                      <a:pt x="160" y="157"/>
                      <a:pt x="218" y="157"/>
                      <a:pt x="276" y="157"/>
                    </a:cubicBezTo>
                    <a:cubicBezTo>
                      <a:pt x="263" y="113"/>
                      <a:pt x="226" y="88"/>
                      <a:pt x="182" y="90"/>
                    </a:cubicBezTo>
                    <a:cubicBezTo>
                      <a:pt x="141" y="93"/>
                      <a:pt x="108" y="120"/>
                      <a:pt x="102"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 name="Freeform 7">
                <a:extLst>
                  <a:ext uri="{FF2B5EF4-FFF2-40B4-BE49-F238E27FC236}">
                    <a16:creationId xmlns:a16="http://schemas.microsoft.com/office/drawing/2014/main" id="{07EB7EC2-70BF-4F9D-86D8-441F01752B3D}"/>
                  </a:ext>
                </a:extLst>
              </p:cNvPr>
              <p:cNvSpPr>
                <a:spLocks noEditPoints="1"/>
              </p:cNvSpPr>
              <p:nvPr/>
            </p:nvSpPr>
            <p:spPr bwMode="auto">
              <a:xfrm>
                <a:off x="8431213" y="-2552458"/>
                <a:ext cx="1073150" cy="1139825"/>
              </a:xfrm>
              <a:custGeom>
                <a:avLst/>
                <a:gdLst>
                  <a:gd name="T0" fmla="*/ 101 w 361"/>
                  <a:gd name="T1" fmla="*/ 223 h 383"/>
                  <a:gd name="T2" fmla="*/ 226 w 361"/>
                  <a:gd name="T3" fmla="*/ 277 h 383"/>
                  <a:gd name="T4" fmla="*/ 277 w 361"/>
                  <a:gd name="T5" fmla="*/ 277 h 383"/>
                  <a:gd name="T6" fmla="*/ 261 w 361"/>
                  <a:gd name="T7" fmla="*/ 347 h 383"/>
                  <a:gd name="T8" fmla="*/ 38 w 361"/>
                  <a:gd name="T9" fmla="*/ 280 h 383"/>
                  <a:gd name="T10" fmla="*/ 47 w 361"/>
                  <a:gd name="T11" fmla="*/ 81 h 383"/>
                  <a:gd name="T12" fmla="*/ 238 w 361"/>
                  <a:gd name="T13" fmla="*/ 22 h 383"/>
                  <a:gd name="T14" fmla="*/ 360 w 361"/>
                  <a:gd name="T15" fmla="*/ 182 h 383"/>
                  <a:gd name="T16" fmla="*/ 319 w 361"/>
                  <a:gd name="T17" fmla="*/ 223 h 383"/>
                  <a:gd name="T18" fmla="*/ 101 w 361"/>
                  <a:gd name="T19" fmla="*/ 223 h 383"/>
                  <a:gd name="T20" fmla="*/ 101 w 361"/>
                  <a:gd name="T21" fmla="*/ 157 h 383"/>
                  <a:gd name="T22" fmla="*/ 275 w 361"/>
                  <a:gd name="T23" fmla="*/ 157 h 383"/>
                  <a:gd name="T24" fmla="*/ 188 w 361"/>
                  <a:gd name="T25" fmla="*/ 89 h 383"/>
                  <a:gd name="T26" fmla="*/ 101 w 361"/>
                  <a:gd name="T27" fmla="*/ 15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383">
                    <a:moveTo>
                      <a:pt x="101" y="223"/>
                    </a:moveTo>
                    <a:cubicBezTo>
                      <a:pt x="125" y="279"/>
                      <a:pt x="174" y="297"/>
                      <a:pt x="226" y="277"/>
                    </a:cubicBezTo>
                    <a:cubicBezTo>
                      <a:pt x="242" y="272"/>
                      <a:pt x="264" y="270"/>
                      <a:pt x="277" y="277"/>
                    </a:cubicBezTo>
                    <a:cubicBezTo>
                      <a:pt x="305" y="294"/>
                      <a:pt x="296" y="330"/>
                      <a:pt x="261" y="347"/>
                    </a:cubicBezTo>
                    <a:cubicBezTo>
                      <a:pt x="185" y="383"/>
                      <a:pt x="85" y="353"/>
                      <a:pt x="38" y="280"/>
                    </a:cubicBezTo>
                    <a:cubicBezTo>
                      <a:pt x="0" y="220"/>
                      <a:pt x="4" y="137"/>
                      <a:pt x="47" y="81"/>
                    </a:cubicBezTo>
                    <a:cubicBezTo>
                      <a:pt x="92" y="24"/>
                      <a:pt x="169" y="0"/>
                      <a:pt x="238" y="22"/>
                    </a:cubicBezTo>
                    <a:cubicBezTo>
                      <a:pt x="307" y="43"/>
                      <a:pt x="359" y="111"/>
                      <a:pt x="360" y="182"/>
                    </a:cubicBezTo>
                    <a:cubicBezTo>
                      <a:pt x="361" y="207"/>
                      <a:pt x="346" y="223"/>
                      <a:pt x="319" y="223"/>
                    </a:cubicBezTo>
                    <a:cubicBezTo>
                      <a:pt x="247" y="223"/>
                      <a:pt x="175" y="223"/>
                      <a:pt x="101" y="223"/>
                    </a:cubicBezTo>
                    <a:close/>
                    <a:moveTo>
                      <a:pt x="101" y="157"/>
                    </a:moveTo>
                    <a:cubicBezTo>
                      <a:pt x="160" y="157"/>
                      <a:pt x="218" y="157"/>
                      <a:pt x="275" y="157"/>
                    </a:cubicBezTo>
                    <a:cubicBezTo>
                      <a:pt x="266" y="116"/>
                      <a:pt x="231" y="89"/>
                      <a:pt x="188" y="89"/>
                    </a:cubicBezTo>
                    <a:cubicBezTo>
                      <a:pt x="146" y="89"/>
                      <a:pt x="111" y="115"/>
                      <a:pt x="101"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 name="Freeform 8">
                <a:extLst>
                  <a:ext uri="{FF2B5EF4-FFF2-40B4-BE49-F238E27FC236}">
                    <a16:creationId xmlns:a16="http://schemas.microsoft.com/office/drawing/2014/main" id="{6C587656-F01C-4852-94D5-00919AB2AF7D}"/>
                  </a:ext>
                </a:extLst>
              </p:cNvPr>
              <p:cNvSpPr>
                <a:spLocks/>
              </p:cNvSpPr>
              <p:nvPr/>
            </p:nvSpPr>
            <p:spPr bwMode="auto">
              <a:xfrm>
                <a:off x="7426326" y="-2549283"/>
                <a:ext cx="939800" cy="1116013"/>
              </a:xfrm>
              <a:custGeom>
                <a:avLst/>
                <a:gdLst>
                  <a:gd name="T0" fmla="*/ 0 w 316"/>
                  <a:gd name="T1" fmla="*/ 185 h 375"/>
                  <a:gd name="T2" fmla="*/ 98 w 316"/>
                  <a:gd name="T3" fmla="*/ 31 h 375"/>
                  <a:gd name="T4" fmla="*/ 283 w 316"/>
                  <a:gd name="T5" fmla="*/ 50 h 375"/>
                  <a:gd name="T6" fmla="*/ 305 w 316"/>
                  <a:gd name="T7" fmla="*/ 104 h 375"/>
                  <a:gd name="T8" fmla="*/ 240 w 316"/>
                  <a:gd name="T9" fmla="*/ 121 h 375"/>
                  <a:gd name="T10" fmla="*/ 177 w 316"/>
                  <a:gd name="T11" fmla="*/ 95 h 375"/>
                  <a:gd name="T12" fmla="*/ 87 w 316"/>
                  <a:gd name="T13" fmla="*/ 154 h 375"/>
                  <a:gd name="T14" fmla="*/ 115 w 316"/>
                  <a:gd name="T15" fmla="*/ 259 h 375"/>
                  <a:gd name="T16" fmla="*/ 220 w 316"/>
                  <a:gd name="T17" fmla="*/ 267 h 375"/>
                  <a:gd name="T18" fmla="*/ 245 w 316"/>
                  <a:gd name="T19" fmla="*/ 251 h 375"/>
                  <a:gd name="T20" fmla="*/ 299 w 316"/>
                  <a:gd name="T21" fmla="*/ 257 h 375"/>
                  <a:gd name="T22" fmla="*/ 295 w 316"/>
                  <a:gd name="T23" fmla="*/ 312 h 375"/>
                  <a:gd name="T24" fmla="*/ 93 w 316"/>
                  <a:gd name="T25" fmla="*/ 340 h 375"/>
                  <a:gd name="T26" fmla="*/ 0 w 316"/>
                  <a:gd name="T27"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375">
                    <a:moveTo>
                      <a:pt x="0" y="185"/>
                    </a:moveTo>
                    <a:cubicBezTo>
                      <a:pt x="2" y="116"/>
                      <a:pt x="34" y="62"/>
                      <a:pt x="98" y="31"/>
                    </a:cubicBezTo>
                    <a:cubicBezTo>
                      <a:pt x="162" y="0"/>
                      <a:pt x="225" y="6"/>
                      <a:pt x="283" y="50"/>
                    </a:cubicBezTo>
                    <a:cubicBezTo>
                      <a:pt x="301" y="63"/>
                      <a:pt x="315" y="80"/>
                      <a:pt x="305" y="104"/>
                    </a:cubicBezTo>
                    <a:cubicBezTo>
                      <a:pt x="295" y="131"/>
                      <a:pt x="268" y="136"/>
                      <a:pt x="240" y="121"/>
                    </a:cubicBezTo>
                    <a:cubicBezTo>
                      <a:pt x="220" y="110"/>
                      <a:pt x="199" y="97"/>
                      <a:pt x="177" y="95"/>
                    </a:cubicBezTo>
                    <a:cubicBezTo>
                      <a:pt x="136" y="90"/>
                      <a:pt x="103" y="115"/>
                      <a:pt x="87" y="154"/>
                    </a:cubicBezTo>
                    <a:cubicBezTo>
                      <a:pt x="73" y="191"/>
                      <a:pt x="84" y="232"/>
                      <a:pt x="115" y="259"/>
                    </a:cubicBezTo>
                    <a:cubicBezTo>
                      <a:pt x="145" y="284"/>
                      <a:pt x="185" y="287"/>
                      <a:pt x="220" y="267"/>
                    </a:cubicBezTo>
                    <a:cubicBezTo>
                      <a:pt x="229" y="262"/>
                      <a:pt x="236" y="256"/>
                      <a:pt x="245" y="251"/>
                    </a:cubicBezTo>
                    <a:cubicBezTo>
                      <a:pt x="264" y="238"/>
                      <a:pt x="284" y="239"/>
                      <a:pt x="299" y="257"/>
                    </a:cubicBezTo>
                    <a:cubicBezTo>
                      <a:pt x="316" y="276"/>
                      <a:pt x="310" y="295"/>
                      <a:pt x="295" y="312"/>
                    </a:cubicBezTo>
                    <a:cubicBezTo>
                      <a:pt x="251" y="362"/>
                      <a:pt x="160" y="375"/>
                      <a:pt x="93" y="340"/>
                    </a:cubicBezTo>
                    <a:cubicBezTo>
                      <a:pt x="32" y="308"/>
                      <a:pt x="1" y="256"/>
                      <a:pt x="0" y="1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9" name="Freeform 9">
                <a:extLst>
                  <a:ext uri="{FF2B5EF4-FFF2-40B4-BE49-F238E27FC236}">
                    <a16:creationId xmlns:a16="http://schemas.microsoft.com/office/drawing/2014/main" id="{9FD2DBE0-C5A2-424B-9B97-A6B6D25F30C6}"/>
                  </a:ext>
                </a:extLst>
              </p:cNvPr>
              <p:cNvSpPr>
                <a:spLocks/>
              </p:cNvSpPr>
              <p:nvPr/>
            </p:nvSpPr>
            <p:spPr bwMode="auto">
              <a:xfrm>
                <a:off x="5953126" y="-2528646"/>
                <a:ext cx="938213" cy="1031875"/>
              </a:xfrm>
              <a:custGeom>
                <a:avLst/>
                <a:gdLst>
                  <a:gd name="T0" fmla="*/ 158 w 316"/>
                  <a:gd name="T1" fmla="*/ 216 h 347"/>
                  <a:gd name="T2" fmla="*/ 234 w 316"/>
                  <a:gd name="T3" fmla="*/ 35 h 347"/>
                  <a:gd name="T4" fmla="*/ 287 w 316"/>
                  <a:gd name="T5" fmla="*/ 10 h 347"/>
                  <a:gd name="T6" fmla="*/ 307 w 316"/>
                  <a:gd name="T7" fmla="*/ 61 h 347"/>
                  <a:gd name="T8" fmla="*/ 195 w 316"/>
                  <a:gd name="T9" fmla="*/ 322 h 347"/>
                  <a:gd name="T10" fmla="*/ 158 w 316"/>
                  <a:gd name="T11" fmla="*/ 347 h 347"/>
                  <a:gd name="T12" fmla="*/ 121 w 316"/>
                  <a:gd name="T13" fmla="*/ 321 h 347"/>
                  <a:gd name="T14" fmla="*/ 11 w 316"/>
                  <a:gd name="T15" fmla="*/ 66 h 347"/>
                  <a:gd name="T16" fmla="*/ 30 w 316"/>
                  <a:gd name="T17" fmla="*/ 10 h 347"/>
                  <a:gd name="T18" fmla="*/ 83 w 316"/>
                  <a:gd name="T19" fmla="*/ 36 h 347"/>
                  <a:gd name="T20" fmla="*/ 158 w 316"/>
                  <a:gd name="T21" fmla="*/ 21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347">
                    <a:moveTo>
                      <a:pt x="158" y="216"/>
                    </a:moveTo>
                    <a:cubicBezTo>
                      <a:pt x="185" y="150"/>
                      <a:pt x="209" y="92"/>
                      <a:pt x="234" y="35"/>
                    </a:cubicBezTo>
                    <a:cubicBezTo>
                      <a:pt x="246" y="8"/>
                      <a:pt x="266" y="0"/>
                      <a:pt x="287" y="10"/>
                    </a:cubicBezTo>
                    <a:cubicBezTo>
                      <a:pt x="308" y="21"/>
                      <a:pt x="316" y="39"/>
                      <a:pt x="307" y="61"/>
                    </a:cubicBezTo>
                    <a:cubicBezTo>
                      <a:pt x="270" y="149"/>
                      <a:pt x="234" y="236"/>
                      <a:pt x="195" y="322"/>
                    </a:cubicBezTo>
                    <a:cubicBezTo>
                      <a:pt x="189" y="334"/>
                      <a:pt x="170" y="347"/>
                      <a:pt x="158" y="347"/>
                    </a:cubicBezTo>
                    <a:cubicBezTo>
                      <a:pt x="145" y="347"/>
                      <a:pt x="126" y="334"/>
                      <a:pt x="121" y="321"/>
                    </a:cubicBezTo>
                    <a:cubicBezTo>
                      <a:pt x="82" y="237"/>
                      <a:pt x="46" y="151"/>
                      <a:pt x="11" y="66"/>
                    </a:cubicBezTo>
                    <a:cubicBezTo>
                      <a:pt x="0" y="40"/>
                      <a:pt x="8" y="19"/>
                      <a:pt x="30" y="10"/>
                    </a:cubicBezTo>
                    <a:cubicBezTo>
                      <a:pt x="51" y="1"/>
                      <a:pt x="72" y="10"/>
                      <a:pt x="83" y="36"/>
                    </a:cubicBezTo>
                    <a:cubicBezTo>
                      <a:pt x="107" y="94"/>
                      <a:pt x="131" y="152"/>
                      <a:pt x="158"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0" name="Freeform 10">
                <a:extLst>
                  <a:ext uri="{FF2B5EF4-FFF2-40B4-BE49-F238E27FC236}">
                    <a16:creationId xmlns:a16="http://schemas.microsoft.com/office/drawing/2014/main" id="{E79F0CB3-58BB-4889-A983-802A81487688}"/>
                  </a:ext>
                </a:extLst>
              </p:cNvPr>
              <p:cNvSpPr>
                <a:spLocks/>
              </p:cNvSpPr>
              <p:nvPr/>
            </p:nvSpPr>
            <p:spPr bwMode="auto">
              <a:xfrm>
                <a:off x="5230813" y="-2515946"/>
                <a:ext cx="674688" cy="1025525"/>
              </a:xfrm>
              <a:custGeom>
                <a:avLst/>
                <a:gdLst>
                  <a:gd name="T0" fmla="*/ 0 w 227"/>
                  <a:gd name="T1" fmla="*/ 241 h 345"/>
                  <a:gd name="T2" fmla="*/ 5 w 227"/>
                  <a:gd name="T3" fmla="*/ 160 h 345"/>
                  <a:gd name="T4" fmla="*/ 175 w 227"/>
                  <a:gd name="T5" fmla="*/ 2 h 345"/>
                  <a:gd name="T6" fmla="*/ 226 w 227"/>
                  <a:gd name="T7" fmla="*/ 38 h 345"/>
                  <a:gd name="T8" fmla="*/ 184 w 227"/>
                  <a:gd name="T9" fmla="*/ 81 h 345"/>
                  <a:gd name="T10" fmla="*/ 81 w 227"/>
                  <a:gd name="T11" fmla="*/ 203 h 345"/>
                  <a:gd name="T12" fmla="*/ 81 w 227"/>
                  <a:gd name="T13" fmla="*/ 302 h 345"/>
                  <a:gd name="T14" fmla="*/ 44 w 227"/>
                  <a:gd name="T15" fmla="*/ 345 h 345"/>
                  <a:gd name="T16" fmla="*/ 2 w 227"/>
                  <a:gd name="T17" fmla="*/ 302 h 345"/>
                  <a:gd name="T18" fmla="*/ 2 w 227"/>
                  <a:gd name="T19" fmla="*/ 241 h 345"/>
                  <a:gd name="T20" fmla="*/ 0 w 227"/>
                  <a:gd name="T21" fmla="*/ 24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345">
                    <a:moveTo>
                      <a:pt x="0" y="241"/>
                    </a:moveTo>
                    <a:cubicBezTo>
                      <a:pt x="2" y="214"/>
                      <a:pt x="2" y="187"/>
                      <a:pt x="5" y="160"/>
                    </a:cubicBezTo>
                    <a:cubicBezTo>
                      <a:pt x="15" y="74"/>
                      <a:pt x="89" y="5"/>
                      <a:pt x="175" y="2"/>
                    </a:cubicBezTo>
                    <a:cubicBezTo>
                      <a:pt x="204" y="0"/>
                      <a:pt x="224" y="15"/>
                      <a:pt x="226" y="38"/>
                    </a:cubicBezTo>
                    <a:cubicBezTo>
                      <a:pt x="227" y="60"/>
                      <a:pt x="212" y="76"/>
                      <a:pt x="184" y="81"/>
                    </a:cubicBezTo>
                    <a:cubicBezTo>
                      <a:pt x="110" y="94"/>
                      <a:pt x="81" y="128"/>
                      <a:pt x="81" y="203"/>
                    </a:cubicBezTo>
                    <a:cubicBezTo>
                      <a:pt x="81" y="236"/>
                      <a:pt x="81" y="269"/>
                      <a:pt x="81" y="302"/>
                    </a:cubicBezTo>
                    <a:cubicBezTo>
                      <a:pt x="80" y="327"/>
                      <a:pt x="65" y="345"/>
                      <a:pt x="44" y="345"/>
                    </a:cubicBezTo>
                    <a:cubicBezTo>
                      <a:pt x="20" y="345"/>
                      <a:pt x="3" y="329"/>
                      <a:pt x="2" y="302"/>
                    </a:cubicBezTo>
                    <a:cubicBezTo>
                      <a:pt x="1" y="282"/>
                      <a:pt x="2" y="262"/>
                      <a:pt x="2" y="241"/>
                    </a:cubicBezTo>
                    <a:cubicBezTo>
                      <a:pt x="1" y="241"/>
                      <a:pt x="1" y="241"/>
                      <a:pt x="0" y="2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1" name="Freeform 11">
                <a:extLst>
                  <a:ext uri="{FF2B5EF4-FFF2-40B4-BE49-F238E27FC236}">
                    <a16:creationId xmlns:a16="http://schemas.microsoft.com/office/drawing/2014/main" id="{4DE00418-1899-4FF0-A76F-27E4BA02C798}"/>
                  </a:ext>
                </a:extLst>
              </p:cNvPr>
              <p:cNvSpPr>
                <a:spLocks/>
              </p:cNvSpPr>
              <p:nvPr/>
            </p:nvSpPr>
            <p:spPr bwMode="auto">
              <a:xfrm>
                <a:off x="7031038" y="-2512771"/>
                <a:ext cx="241300" cy="1035050"/>
              </a:xfrm>
              <a:custGeom>
                <a:avLst/>
                <a:gdLst>
                  <a:gd name="T0" fmla="*/ 81 w 81"/>
                  <a:gd name="T1" fmla="*/ 176 h 348"/>
                  <a:gd name="T2" fmla="*/ 81 w 81"/>
                  <a:gd name="T3" fmla="*/ 301 h 348"/>
                  <a:gd name="T4" fmla="*/ 43 w 81"/>
                  <a:gd name="T5" fmla="*/ 347 h 348"/>
                  <a:gd name="T6" fmla="*/ 1 w 81"/>
                  <a:gd name="T7" fmla="*/ 302 h 348"/>
                  <a:gd name="T8" fmla="*/ 1 w 81"/>
                  <a:gd name="T9" fmla="*/ 46 h 348"/>
                  <a:gd name="T10" fmla="*/ 40 w 81"/>
                  <a:gd name="T11" fmla="*/ 1 h 348"/>
                  <a:gd name="T12" fmla="*/ 81 w 81"/>
                  <a:gd name="T13" fmla="*/ 48 h 348"/>
                  <a:gd name="T14" fmla="*/ 81 w 81"/>
                  <a:gd name="T15" fmla="*/ 176 h 3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348">
                    <a:moveTo>
                      <a:pt x="81" y="176"/>
                    </a:moveTo>
                    <a:cubicBezTo>
                      <a:pt x="81" y="217"/>
                      <a:pt x="81" y="259"/>
                      <a:pt x="81" y="301"/>
                    </a:cubicBezTo>
                    <a:cubicBezTo>
                      <a:pt x="81" y="329"/>
                      <a:pt x="66" y="346"/>
                      <a:pt x="43" y="347"/>
                    </a:cubicBezTo>
                    <a:cubicBezTo>
                      <a:pt x="18" y="348"/>
                      <a:pt x="1" y="331"/>
                      <a:pt x="1" y="302"/>
                    </a:cubicBezTo>
                    <a:cubicBezTo>
                      <a:pt x="0" y="217"/>
                      <a:pt x="0" y="131"/>
                      <a:pt x="1" y="46"/>
                    </a:cubicBezTo>
                    <a:cubicBezTo>
                      <a:pt x="1" y="20"/>
                      <a:pt x="18" y="2"/>
                      <a:pt x="40" y="1"/>
                    </a:cubicBezTo>
                    <a:cubicBezTo>
                      <a:pt x="63" y="0"/>
                      <a:pt x="80" y="19"/>
                      <a:pt x="81" y="48"/>
                    </a:cubicBezTo>
                    <a:cubicBezTo>
                      <a:pt x="81" y="90"/>
                      <a:pt x="81" y="133"/>
                      <a:pt x="81"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2" name="Freeform 12">
                <a:extLst>
                  <a:ext uri="{FF2B5EF4-FFF2-40B4-BE49-F238E27FC236}">
                    <a16:creationId xmlns:a16="http://schemas.microsoft.com/office/drawing/2014/main" id="{D6C8A8DC-929E-4D27-82A2-FA051B506E63}"/>
                  </a:ext>
                </a:extLst>
              </p:cNvPr>
              <p:cNvSpPr>
                <a:spLocks/>
              </p:cNvSpPr>
              <p:nvPr/>
            </p:nvSpPr>
            <p:spPr bwMode="auto">
              <a:xfrm>
                <a:off x="7029451" y="-2876308"/>
                <a:ext cx="255588" cy="258763"/>
              </a:xfrm>
              <a:custGeom>
                <a:avLst/>
                <a:gdLst>
                  <a:gd name="T0" fmla="*/ 41 w 86"/>
                  <a:gd name="T1" fmla="*/ 1 h 87"/>
                  <a:gd name="T2" fmla="*/ 85 w 86"/>
                  <a:gd name="T3" fmla="*/ 43 h 87"/>
                  <a:gd name="T4" fmla="*/ 42 w 86"/>
                  <a:gd name="T5" fmla="*/ 87 h 87"/>
                  <a:gd name="T6" fmla="*/ 0 w 86"/>
                  <a:gd name="T7" fmla="*/ 44 h 87"/>
                  <a:gd name="T8" fmla="*/ 41 w 86"/>
                  <a:gd name="T9" fmla="*/ 1 h 87"/>
                </a:gdLst>
                <a:ahLst/>
                <a:cxnLst>
                  <a:cxn ang="0">
                    <a:pos x="T0" y="T1"/>
                  </a:cxn>
                  <a:cxn ang="0">
                    <a:pos x="T2" y="T3"/>
                  </a:cxn>
                  <a:cxn ang="0">
                    <a:pos x="T4" y="T5"/>
                  </a:cxn>
                  <a:cxn ang="0">
                    <a:pos x="T6" y="T7"/>
                  </a:cxn>
                  <a:cxn ang="0">
                    <a:pos x="T8" y="T9"/>
                  </a:cxn>
                </a:cxnLst>
                <a:rect l="0" t="0" r="r" b="b"/>
                <a:pathLst>
                  <a:path w="86" h="87">
                    <a:moveTo>
                      <a:pt x="41" y="1"/>
                    </a:moveTo>
                    <a:cubicBezTo>
                      <a:pt x="63" y="0"/>
                      <a:pt x="85" y="21"/>
                      <a:pt x="85" y="43"/>
                    </a:cubicBezTo>
                    <a:cubicBezTo>
                      <a:pt x="86" y="68"/>
                      <a:pt x="67" y="87"/>
                      <a:pt x="42" y="87"/>
                    </a:cubicBezTo>
                    <a:cubicBezTo>
                      <a:pt x="18" y="87"/>
                      <a:pt x="0" y="68"/>
                      <a:pt x="0" y="44"/>
                    </a:cubicBezTo>
                    <a:cubicBezTo>
                      <a:pt x="0" y="22"/>
                      <a:pt x="19" y="1"/>
                      <a:pt x="4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10" name="Группа 6">
              <a:extLst>
                <a:ext uri="{FF2B5EF4-FFF2-40B4-BE49-F238E27FC236}">
                  <a16:creationId xmlns:a16="http://schemas.microsoft.com/office/drawing/2014/main" id="{4768296D-A995-4003-BB92-220AC1CC049E}"/>
                </a:ext>
              </a:extLst>
            </p:cNvPr>
            <p:cNvGrpSpPr/>
            <p:nvPr/>
          </p:nvGrpSpPr>
          <p:grpSpPr>
            <a:xfrm>
              <a:off x="4095364" y="-1265853"/>
              <a:ext cx="1055492" cy="1175711"/>
              <a:chOff x="-468312" y="-4139958"/>
              <a:chExt cx="3163888" cy="3524250"/>
            </a:xfrm>
            <a:grpFill/>
          </p:grpSpPr>
          <p:sp>
            <p:nvSpPr>
              <p:cNvPr id="11" name="Freeform 13">
                <a:extLst>
                  <a:ext uri="{FF2B5EF4-FFF2-40B4-BE49-F238E27FC236}">
                    <a16:creationId xmlns:a16="http://schemas.microsoft.com/office/drawing/2014/main" id="{10C806DC-598A-4012-8796-F6F3DB6C02DC}"/>
                  </a:ext>
                </a:extLst>
              </p:cNvPr>
              <p:cNvSpPr>
                <a:spLocks/>
              </p:cNvSpPr>
              <p:nvPr/>
            </p:nvSpPr>
            <p:spPr bwMode="auto">
              <a:xfrm>
                <a:off x="360363" y="-3387483"/>
                <a:ext cx="684213" cy="1941513"/>
              </a:xfrm>
              <a:custGeom>
                <a:avLst/>
                <a:gdLst>
                  <a:gd name="T0" fmla="*/ 185 w 230"/>
                  <a:gd name="T1" fmla="*/ 653 h 653"/>
                  <a:gd name="T2" fmla="*/ 44 w 230"/>
                  <a:gd name="T3" fmla="*/ 653 h 653"/>
                  <a:gd name="T4" fmla="*/ 0 w 230"/>
                  <a:gd name="T5" fmla="*/ 608 h 653"/>
                  <a:gd name="T6" fmla="*/ 0 w 230"/>
                  <a:gd name="T7" fmla="*/ 45 h 653"/>
                  <a:gd name="T8" fmla="*/ 44 w 230"/>
                  <a:gd name="T9" fmla="*/ 0 h 653"/>
                  <a:gd name="T10" fmla="*/ 185 w 230"/>
                  <a:gd name="T11" fmla="*/ 0 h 653"/>
                  <a:gd name="T12" fmla="*/ 230 w 230"/>
                  <a:gd name="T13" fmla="*/ 45 h 653"/>
                  <a:gd name="T14" fmla="*/ 230 w 230"/>
                  <a:gd name="T15" fmla="*/ 608 h 653"/>
                  <a:gd name="T16" fmla="*/ 185 w 230"/>
                  <a:gd name="T17"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653">
                    <a:moveTo>
                      <a:pt x="185" y="653"/>
                    </a:moveTo>
                    <a:cubicBezTo>
                      <a:pt x="44" y="653"/>
                      <a:pt x="44" y="653"/>
                      <a:pt x="44" y="653"/>
                    </a:cubicBezTo>
                    <a:cubicBezTo>
                      <a:pt x="19" y="653"/>
                      <a:pt x="0" y="633"/>
                      <a:pt x="0" y="608"/>
                    </a:cubicBezTo>
                    <a:cubicBezTo>
                      <a:pt x="0" y="45"/>
                      <a:pt x="0" y="45"/>
                      <a:pt x="0" y="45"/>
                    </a:cubicBezTo>
                    <a:cubicBezTo>
                      <a:pt x="0" y="20"/>
                      <a:pt x="19" y="0"/>
                      <a:pt x="44" y="0"/>
                    </a:cubicBezTo>
                    <a:cubicBezTo>
                      <a:pt x="185" y="0"/>
                      <a:pt x="185" y="0"/>
                      <a:pt x="185" y="0"/>
                    </a:cubicBezTo>
                    <a:cubicBezTo>
                      <a:pt x="210" y="0"/>
                      <a:pt x="230" y="20"/>
                      <a:pt x="230" y="45"/>
                    </a:cubicBezTo>
                    <a:cubicBezTo>
                      <a:pt x="230" y="608"/>
                      <a:pt x="230" y="608"/>
                      <a:pt x="230" y="608"/>
                    </a:cubicBezTo>
                    <a:cubicBezTo>
                      <a:pt x="230" y="633"/>
                      <a:pt x="210" y="653"/>
                      <a:pt x="185" y="6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 name="Freeform 14">
                <a:extLst>
                  <a:ext uri="{FF2B5EF4-FFF2-40B4-BE49-F238E27FC236}">
                    <a16:creationId xmlns:a16="http://schemas.microsoft.com/office/drawing/2014/main" id="{2E6286A6-8629-4ED8-BA8E-583427B460B1}"/>
                  </a:ext>
                </a:extLst>
              </p:cNvPr>
              <p:cNvSpPr>
                <a:spLocks/>
              </p:cNvSpPr>
              <p:nvPr/>
            </p:nvSpPr>
            <p:spPr bwMode="auto">
              <a:xfrm>
                <a:off x="-468312" y="-2528646"/>
                <a:ext cx="685800" cy="1082675"/>
              </a:xfrm>
              <a:custGeom>
                <a:avLst/>
                <a:gdLst>
                  <a:gd name="T0" fmla="*/ 186 w 231"/>
                  <a:gd name="T1" fmla="*/ 364 h 364"/>
                  <a:gd name="T2" fmla="*/ 45 w 231"/>
                  <a:gd name="T3" fmla="*/ 364 h 364"/>
                  <a:gd name="T4" fmla="*/ 0 w 231"/>
                  <a:gd name="T5" fmla="*/ 319 h 364"/>
                  <a:gd name="T6" fmla="*/ 0 w 231"/>
                  <a:gd name="T7" fmla="*/ 44 h 364"/>
                  <a:gd name="T8" fmla="*/ 45 w 231"/>
                  <a:gd name="T9" fmla="*/ 0 h 364"/>
                  <a:gd name="T10" fmla="*/ 186 w 231"/>
                  <a:gd name="T11" fmla="*/ 0 h 364"/>
                  <a:gd name="T12" fmla="*/ 231 w 231"/>
                  <a:gd name="T13" fmla="*/ 44 h 364"/>
                  <a:gd name="T14" fmla="*/ 231 w 231"/>
                  <a:gd name="T15" fmla="*/ 319 h 364"/>
                  <a:gd name="T16" fmla="*/ 186 w 231"/>
                  <a:gd name="T17"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64">
                    <a:moveTo>
                      <a:pt x="186" y="364"/>
                    </a:moveTo>
                    <a:cubicBezTo>
                      <a:pt x="45" y="364"/>
                      <a:pt x="45" y="364"/>
                      <a:pt x="45" y="364"/>
                    </a:cubicBezTo>
                    <a:cubicBezTo>
                      <a:pt x="20" y="364"/>
                      <a:pt x="0" y="344"/>
                      <a:pt x="0" y="319"/>
                    </a:cubicBezTo>
                    <a:cubicBezTo>
                      <a:pt x="0" y="44"/>
                      <a:pt x="0" y="44"/>
                      <a:pt x="0" y="44"/>
                    </a:cubicBezTo>
                    <a:cubicBezTo>
                      <a:pt x="0" y="19"/>
                      <a:pt x="20" y="0"/>
                      <a:pt x="45" y="0"/>
                    </a:cubicBezTo>
                    <a:cubicBezTo>
                      <a:pt x="186" y="0"/>
                      <a:pt x="186" y="0"/>
                      <a:pt x="186" y="0"/>
                    </a:cubicBezTo>
                    <a:cubicBezTo>
                      <a:pt x="211" y="0"/>
                      <a:pt x="231" y="19"/>
                      <a:pt x="231" y="44"/>
                    </a:cubicBezTo>
                    <a:cubicBezTo>
                      <a:pt x="231" y="319"/>
                      <a:pt x="231" y="319"/>
                      <a:pt x="231" y="319"/>
                    </a:cubicBezTo>
                    <a:cubicBezTo>
                      <a:pt x="231" y="344"/>
                      <a:pt x="211" y="364"/>
                      <a:pt x="186" y="3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 name="Freeform 15">
                <a:extLst>
                  <a:ext uri="{FF2B5EF4-FFF2-40B4-BE49-F238E27FC236}">
                    <a16:creationId xmlns:a16="http://schemas.microsoft.com/office/drawing/2014/main" id="{A8E3C2BB-C51F-49E3-AD0A-F4AA458870D2}"/>
                  </a:ext>
                </a:extLst>
              </p:cNvPr>
              <p:cNvSpPr>
                <a:spLocks/>
              </p:cNvSpPr>
              <p:nvPr/>
            </p:nvSpPr>
            <p:spPr bwMode="auto">
              <a:xfrm>
                <a:off x="1187450" y="-4139958"/>
                <a:ext cx="682626" cy="3524250"/>
              </a:xfrm>
              <a:custGeom>
                <a:avLst/>
                <a:gdLst>
                  <a:gd name="T0" fmla="*/ 186 w 230"/>
                  <a:gd name="T1" fmla="*/ 1185 h 1185"/>
                  <a:gd name="T2" fmla="*/ 44 w 230"/>
                  <a:gd name="T3" fmla="*/ 1185 h 1185"/>
                  <a:gd name="T4" fmla="*/ 0 w 230"/>
                  <a:gd name="T5" fmla="*/ 1141 h 1185"/>
                  <a:gd name="T6" fmla="*/ 0 w 230"/>
                  <a:gd name="T7" fmla="*/ 47 h 1185"/>
                  <a:gd name="T8" fmla="*/ 47 w 230"/>
                  <a:gd name="T9" fmla="*/ 0 h 1185"/>
                  <a:gd name="T10" fmla="*/ 183 w 230"/>
                  <a:gd name="T11" fmla="*/ 0 h 1185"/>
                  <a:gd name="T12" fmla="*/ 230 w 230"/>
                  <a:gd name="T13" fmla="*/ 47 h 1185"/>
                  <a:gd name="T14" fmla="*/ 230 w 230"/>
                  <a:gd name="T15" fmla="*/ 1141 h 1185"/>
                  <a:gd name="T16" fmla="*/ 186 w 230"/>
                  <a:gd name="T17" fmla="*/ 1185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1185">
                    <a:moveTo>
                      <a:pt x="186" y="1185"/>
                    </a:moveTo>
                    <a:cubicBezTo>
                      <a:pt x="44" y="1185"/>
                      <a:pt x="44" y="1185"/>
                      <a:pt x="44" y="1185"/>
                    </a:cubicBezTo>
                    <a:cubicBezTo>
                      <a:pt x="20" y="1185"/>
                      <a:pt x="0" y="1166"/>
                      <a:pt x="0" y="1141"/>
                    </a:cubicBezTo>
                    <a:cubicBezTo>
                      <a:pt x="0" y="47"/>
                      <a:pt x="0" y="47"/>
                      <a:pt x="0" y="47"/>
                    </a:cubicBezTo>
                    <a:cubicBezTo>
                      <a:pt x="0" y="21"/>
                      <a:pt x="21" y="0"/>
                      <a:pt x="47" y="0"/>
                    </a:cubicBezTo>
                    <a:cubicBezTo>
                      <a:pt x="183" y="0"/>
                      <a:pt x="183" y="0"/>
                      <a:pt x="183" y="0"/>
                    </a:cubicBezTo>
                    <a:cubicBezTo>
                      <a:pt x="209" y="0"/>
                      <a:pt x="230" y="21"/>
                      <a:pt x="230" y="47"/>
                    </a:cubicBezTo>
                    <a:cubicBezTo>
                      <a:pt x="230" y="1141"/>
                      <a:pt x="230" y="1141"/>
                      <a:pt x="230" y="1141"/>
                    </a:cubicBezTo>
                    <a:cubicBezTo>
                      <a:pt x="230" y="1166"/>
                      <a:pt x="210" y="1185"/>
                      <a:pt x="186" y="11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 name="Freeform 16">
                <a:extLst>
                  <a:ext uri="{FF2B5EF4-FFF2-40B4-BE49-F238E27FC236}">
                    <a16:creationId xmlns:a16="http://schemas.microsoft.com/office/drawing/2014/main" id="{FBCF682B-1509-4A0D-8FB5-D049726696E0}"/>
                  </a:ext>
                </a:extLst>
              </p:cNvPr>
              <p:cNvSpPr>
                <a:spLocks/>
              </p:cNvSpPr>
              <p:nvPr/>
            </p:nvSpPr>
            <p:spPr bwMode="auto">
              <a:xfrm>
                <a:off x="2012951" y="-2133358"/>
                <a:ext cx="682625" cy="687388"/>
              </a:xfrm>
              <a:custGeom>
                <a:avLst/>
                <a:gdLst>
                  <a:gd name="T0" fmla="*/ 186 w 230"/>
                  <a:gd name="T1" fmla="*/ 231 h 231"/>
                  <a:gd name="T2" fmla="*/ 45 w 230"/>
                  <a:gd name="T3" fmla="*/ 231 h 231"/>
                  <a:gd name="T4" fmla="*/ 0 w 230"/>
                  <a:gd name="T5" fmla="*/ 186 h 231"/>
                  <a:gd name="T6" fmla="*/ 0 w 230"/>
                  <a:gd name="T7" fmla="*/ 45 h 231"/>
                  <a:gd name="T8" fmla="*/ 45 w 230"/>
                  <a:gd name="T9" fmla="*/ 0 h 231"/>
                  <a:gd name="T10" fmla="*/ 186 w 230"/>
                  <a:gd name="T11" fmla="*/ 0 h 231"/>
                  <a:gd name="T12" fmla="*/ 230 w 230"/>
                  <a:gd name="T13" fmla="*/ 45 h 231"/>
                  <a:gd name="T14" fmla="*/ 230 w 230"/>
                  <a:gd name="T15" fmla="*/ 186 h 231"/>
                  <a:gd name="T16" fmla="*/ 186 w 230"/>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86" y="231"/>
                    </a:moveTo>
                    <a:cubicBezTo>
                      <a:pt x="45" y="231"/>
                      <a:pt x="45" y="231"/>
                      <a:pt x="45" y="231"/>
                    </a:cubicBezTo>
                    <a:cubicBezTo>
                      <a:pt x="20" y="231"/>
                      <a:pt x="0" y="211"/>
                      <a:pt x="0" y="186"/>
                    </a:cubicBezTo>
                    <a:cubicBezTo>
                      <a:pt x="0" y="45"/>
                      <a:pt x="0" y="45"/>
                      <a:pt x="0" y="45"/>
                    </a:cubicBezTo>
                    <a:cubicBezTo>
                      <a:pt x="0" y="20"/>
                      <a:pt x="20" y="0"/>
                      <a:pt x="45" y="0"/>
                    </a:cubicBezTo>
                    <a:cubicBezTo>
                      <a:pt x="186" y="0"/>
                      <a:pt x="186" y="0"/>
                      <a:pt x="186" y="0"/>
                    </a:cubicBezTo>
                    <a:cubicBezTo>
                      <a:pt x="211" y="0"/>
                      <a:pt x="230" y="20"/>
                      <a:pt x="230" y="45"/>
                    </a:cubicBezTo>
                    <a:cubicBezTo>
                      <a:pt x="230" y="186"/>
                      <a:pt x="230" y="186"/>
                      <a:pt x="230" y="186"/>
                    </a:cubicBezTo>
                    <a:cubicBezTo>
                      <a:pt x="230" y="211"/>
                      <a:pt x="211" y="231"/>
                      <a:pt x="186" y="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pic>
        <p:nvPicPr>
          <p:cNvPr id="23" name="Рисунок 22">
            <a:extLst>
              <a:ext uri="{FF2B5EF4-FFF2-40B4-BE49-F238E27FC236}">
                <a16:creationId xmlns:a16="http://schemas.microsoft.com/office/drawing/2014/main" id="{CA32DC9D-FA93-4D8D-85B7-C54A7B320A41}"/>
              </a:ext>
            </a:extLst>
          </p:cNvPr>
          <p:cNvPicPr>
            <a:picLocks noChangeAspect="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44306" y="6198178"/>
            <a:ext cx="1258141" cy="365125"/>
          </a:xfrm>
          <a:prstGeom prst="rect">
            <a:avLst/>
          </a:prstGeom>
        </p:spPr>
      </p:pic>
    </p:spTree>
    <p:extLst>
      <p:ext uri="{BB962C8B-B14F-4D97-AF65-F5344CB8AC3E}">
        <p14:creationId xmlns:p14="http://schemas.microsoft.com/office/powerpoint/2010/main" val="3025673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_Пустий слайд">
    <p:bg>
      <p:bgPr>
        <a:solidFill>
          <a:srgbClr val="4C8363"/>
        </a:solidFill>
        <a:effectLst/>
      </p:bgPr>
    </p:bg>
    <p:spTree>
      <p:nvGrpSpPr>
        <p:cNvPr id="1" name=""/>
        <p:cNvGrpSpPr/>
        <p:nvPr/>
      </p:nvGrpSpPr>
      <p:grpSpPr>
        <a:xfrm>
          <a:off x="0" y="0"/>
          <a:ext cx="0" cy="0"/>
          <a:chOff x="0" y="0"/>
          <a:chExt cx="0" cy="0"/>
        </a:xfrm>
      </p:grpSpPr>
      <p:grpSp>
        <p:nvGrpSpPr>
          <p:cNvPr id="8" name="Группа 23">
            <a:extLst>
              <a:ext uri="{FF2B5EF4-FFF2-40B4-BE49-F238E27FC236}">
                <a16:creationId xmlns:a16="http://schemas.microsoft.com/office/drawing/2014/main" id="{944B92B8-975E-478E-9622-7E9AB75713B7}"/>
              </a:ext>
            </a:extLst>
          </p:cNvPr>
          <p:cNvGrpSpPr/>
          <p:nvPr userDrawn="1"/>
        </p:nvGrpSpPr>
        <p:grpSpPr>
          <a:xfrm>
            <a:off x="252956" y="6265766"/>
            <a:ext cx="1001963" cy="354084"/>
            <a:chOff x="4095364" y="-1265853"/>
            <a:chExt cx="3326946" cy="1175711"/>
          </a:xfrm>
          <a:solidFill>
            <a:schemeClr val="bg1"/>
          </a:solidFill>
        </p:grpSpPr>
        <p:grpSp>
          <p:nvGrpSpPr>
            <p:cNvPr id="9" name="Группа 5">
              <a:extLst>
                <a:ext uri="{FF2B5EF4-FFF2-40B4-BE49-F238E27FC236}">
                  <a16:creationId xmlns:a16="http://schemas.microsoft.com/office/drawing/2014/main" id="{DC2448E7-6AAE-4BA8-AF59-939B779103B9}"/>
                </a:ext>
              </a:extLst>
            </p:cNvPr>
            <p:cNvGrpSpPr/>
            <p:nvPr/>
          </p:nvGrpSpPr>
          <p:grpSpPr>
            <a:xfrm>
              <a:off x="5240359" y="-852236"/>
              <a:ext cx="2181951" cy="496235"/>
              <a:chOff x="2963863" y="-2900121"/>
              <a:chExt cx="6540500" cy="1487488"/>
            </a:xfrm>
            <a:grpFill/>
          </p:grpSpPr>
          <p:sp>
            <p:nvSpPr>
              <p:cNvPr id="15" name="Freeform 5">
                <a:extLst>
                  <a:ext uri="{FF2B5EF4-FFF2-40B4-BE49-F238E27FC236}">
                    <a16:creationId xmlns:a16="http://schemas.microsoft.com/office/drawing/2014/main" id="{43724BA4-51FA-4CDA-8F82-AE99A6D75F71}"/>
                  </a:ext>
                </a:extLst>
              </p:cNvPr>
              <p:cNvSpPr>
                <a:spLocks/>
              </p:cNvSpPr>
              <p:nvPr/>
            </p:nvSpPr>
            <p:spPr bwMode="auto">
              <a:xfrm>
                <a:off x="2963863" y="-2900121"/>
                <a:ext cx="1039813" cy="1427163"/>
              </a:xfrm>
              <a:custGeom>
                <a:avLst/>
                <a:gdLst>
                  <a:gd name="T0" fmla="*/ 175 w 350"/>
                  <a:gd name="T1" fmla="*/ 480 h 480"/>
                  <a:gd name="T2" fmla="*/ 18 w 350"/>
                  <a:gd name="T3" fmla="*/ 401 h 480"/>
                  <a:gd name="T4" fmla="*/ 23 w 350"/>
                  <a:gd name="T5" fmla="*/ 337 h 480"/>
                  <a:gd name="T6" fmla="*/ 81 w 350"/>
                  <a:gd name="T7" fmla="*/ 354 h 480"/>
                  <a:gd name="T8" fmla="*/ 211 w 350"/>
                  <a:gd name="T9" fmla="*/ 393 h 480"/>
                  <a:gd name="T10" fmla="*/ 256 w 350"/>
                  <a:gd name="T11" fmla="*/ 336 h 480"/>
                  <a:gd name="T12" fmla="*/ 209 w 350"/>
                  <a:gd name="T13" fmla="*/ 288 h 480"/>
                  <a:gd name="T14" fmla="*/ 103 w 350"/>
                  <a:gd name="T15" fmla="*/ 257 h 480"/>
                  <a:gd name="T16" fmla="*/ 17 w 350"/>
                  <a:gd name="T17" fmla="*/ 127 h 480"/>
                  <a:gd name="T18" fmla="*/ 139 w 350"/>
                  <a:gd name="T19" fmla="*/ 8 h 480"/>
                  <a:gd name="T20" fmla="*/ 293 w 350"/>
                  <a:gd name="T21" fmla="*/ 50 h 480"/>
                  <a:gd name="T22" fmla="*/ 314 w 350"/>
                  <a:gd name="T23" fmla="*/ 89 h 480"/>
                  <a:gd name="T24" fmla="*/ 294 w 350"/>
                  <a:gd name="T25" fmla="*/ 120 h 480"/>
                  <a:gd name="T26" fmla="*/ 252 w 350"/>
                  <a:gd name="T27" fmla="*/ 111 h 480"/>
                  <a:gd name="T28" fmla="*/ 140 w 350"/>
                  <a:gd name="T29" fmla="*/ 89 h 480"/>
                  <a:gd name="T30" fmla="*/ 97 w 350"/>
                  <a:gd name="T31" fmla="*/ 138 h 480"/>
                  <a:gd name="T32" fmla="*/ 138 w 350"/>
                  <a:gd name="T33" fmla="*/ 187 h 480"/>
                  <a:gd name="T34" fmla="*/ 230 w 350"/>
                  <a:gd name="T35" fmla="*/ 213 h 480"/>
                  <a:gd name="T36" fmla="*/ 331 w 350"/>
                  <a:gd name="T37" fmla="*/ 303 h 480"/>
                  <a:gd name="T38" fmla="*/ 216 w 350"/>
                  <a:gd name="T39" fmla="*/ 474 h 480"/>
                  <a:gd name="T40" fmla="*/ 175 w 350"/>
                  <a:gd name="T41"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0" h="480">
                    <a:moveTo>
                      <a:pt x="175" y="480"/>
                    </a:moveTo>
                    <a:cubicBezTo>
                      <a:pt x="108" y="476"/>
                      <a:pt x="55" y="454"/>
                      <a:pt x="18" y="401"/>
                    </a:cubicBezTo>
                    <a:cubicBezTo>
                      <a:pt x="0" y="374"/>
                      <a:pt x="2" y="351"/>
                      <a:pt x="23" y="337"/>
                    </a:cubicBezTo>
                    <a:cubicBezTo>
                      <a:pt x="43" y="322"/>
                      <a:pt x="58" y="327"/>
                      <a:pt x="81" y="354"/>
                    </a:cubicBezTo>
                    <a:cubicBezTo>
                      <a:pt x="118" y="397"/>
                      <a:pt x="163" y="410"/>
                      <a:pt x="211" y="393"/>
                    </a:cubicBezTo>
                    <a:cubicBezTo>
                      <a:pt x="238" y="383"/>
                      <a:pt x="257" y="367"/>
                      <a:pt x="256" y="336"/>
                    </a:cubicBezTo>
                    <a:cubicBezTo>
                      <a:pt x="255" y="306"/>
                      <a:pt x="233" y="295"/>
                      <a:pt x="209" y="288"/>
                    </a:cubicBezTo>
                    <a:cubicBezTo>
                      <a:pt x="174" y="277"/>
                      <a:pt x="137" y="271"/>
                      <a:pt x="103" y="257"/>
                    </a:cubicBezTo>
                    <a:cubicBezTo>
                      <a:pt x="40" y="231"/>
                      <a:pt x="9" y="182"/>
                      <a:pt x="17" y="127"/>
                    </a:cubicBezTo>
                    <a:cubicBezTo>
                      <a:pt x="26" y="67"/>
                      <a:pt x="76" y="17"/>
                      <a:pt x="139" y="8"/>
                    </a:cubicBezTo>
                    <a:cubicBezTo>
                      <a:pt x="197" y="0"/>
                      <a:pt x="250" y="8"/>
                      <a:pt x="293" y="50"/>
                    </a:cubicBezTo>
                    <a:cubicBezTo>
                      <a:pt x="304" y="60"/>
                      <a:pt x="313" y="76"/>
                      <a:pt x="314" y="89"/>
                    </a:cubicBezTo>
                    <a:cubicBezTo>
                      <a:pt x="315" y="99"/>
                      <a:pt x="303" y="117"/>
                      <a:pt x="294" y="120"/>
                    </a:cubicBezTo>
                    <a:cubicBezTo>
                      <a:pt x="281" y="123"/>
                      <a:pt x="263" y="119"/>
                      <a:pt x="252" y="111"/>
                    </a:cubicBezTo>
                    <a:cubicBezTo>
                      <a:pt x="217" y="86"/>
                      <a:pt x="181" y="76"/>
                      <a:pt x="140" y="89"/>
                    </a:cubicBezTo>
                    <a:cubicBezTo>
                      <a:pt x="117" y="97"/>
                      <a:pt x="99" y="111"/>
                      <a:pt x="97" y="138"/>
                    </a:cubicBezTo>
                    <a:cubicBezTo>
                      <a:pt x="95" y="167"/>
                      <a:pt x="114" y="180"/>
                      <a:pt x="138" y="187"/>
                    </a:cubicBezTo>
                    <a:cubicBezTo>
                      <a:pt x="168" y="197"/>
                      <a:pt x="200" y="202"/>
                      <a:pt x="230" y="213"/>
                    </a:cubicBezTo>
                    <a:cubicBezTo>
                      <a:pt x="276" y="228"/>
                      <a:pt x="318" y="251"/>
                      <a:pt x="331" y="303"/>
                    </a:cubicBezTo>
                    <a:cubicBezTo>
                      <a:pt x="350" y="380"/>
                      <a:pt x="298" y="456"/>
                      <a:pt x="216" y="474"/>
                    </a:cubicBezTo>
                    <a:cubicBezTo>
                      <a:pt x="201" y="477"/>
                      <a:pt x="186" y="478"/>
                      <a:pt x="175" y="4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 name="Freeform 6">
                <a:extLst>
                  <a:ext uri="{FF2B5EF4-FFF2-40B4-BE49-F238E27FC236}">
                    <a16:creationId xmlns:a16="http://schemas.microsoft.com/office/drawing/2014/main" id="{D524B538-28BF-4A3E-B052-452DE178AC9E}"/>
                  </a:ext>
                </a:extLst>
              </p:cNvPr>
              <p:cNvSpPr>
                <a:spLocks noEditPoints="1"/>
              </p:cNvSpPr>
              <p:nvPr/>
            </p:nvSpPr>
            <p:spPr bwMode="auto">
              <a:xfrm>
                <a:off x="4030663" y="-2555633"/>
                <a:ext cx="1073150" cy="1136650"/>
              </a:xfrm>
              <a:custGeom>
                <a:avLst/>
                <a:gdLst>
                  <a:gd name="T0" fmla="*/ 100 w 361"/>
                  <a:gd name="T1" fmla="*/ 224 h 382"/>
                  <a:gd name="T2" fmla="*/ 232 w 361"/>
                  <a:gd name="T3" fmla="*/ 275 h 382"/>
                  <a:gd name="T4" fmla="*/ 289 w 361"/>
                  <a:gd name="T5" fmla="*/ 291 h 382"/>
                  <a:gd name="T6" fmla="*/ 266 w 361"/>
                  <a:gd name="T7" fmla="*/ 346 h 382"/>
                  <a:gd name="T8" fmla="*/ 256 w 361"/>
                  <a:gd name="T9" fmla="*/ 351 h 382"/>
                  <a:gd name="T10" fmla="*/ 38 w 361"/>
                  <a:gd name="T11" fmla="*/ 281 h 382"/>
                  <a:gd name="T12" fmla="*/ 48 w 361"/>
                  <a:gd name="T13" fmla="*/ 82 h 382"/>
                  <a:gd name="T14" fmla="*/ 241 w 361"/>
                  <a:gd name="T15" fmla="*/ 24 h 382"/>
                  <a:gd name="T16" fmla="*/ 361 w 361"/>
                  <a:gd name="T17" fmla="*/ 183 h 382"/>
                  <a:gd name="T18" fmla="*/ 318 w 361"/>
                  <a:gd name="T19" fmla="*/ 224 h 382"/>
                  <a:gd name="T20" fmla="*/ 211 w 361"/>
                  <a:gd name="T21" fmla="*/ 224 h 382"/>
                  <a:gd name="T22" fmla="*/ 100 w 361"/>
                  <a:gd name="T23" fmla="*/ 224 h 382"/>
                  <a:gd name="T24" fmla="*/ 102 w 361"/>
                  <a:gd name="T25" fmla="*/ 157 h 382"/>
                  <a:gd name="T26" fmla="*/ 276 w 361"/>
                  <a:gd name="T27" fmla="*/ 157 h 382"/>
                  <a:gd name="T28" fmla="*/ 182 w 361"/>
                  <a:gd name="T29" fmla="*/ 90 h 382"/>
                  <a:gd name="T30" fmla="*/ 102 w 361"/>
                  <a:gd name="T31" fmla="*/ 15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1" h="382">
                    <a:moveTo>
                      <a:pt x="100" y="224"/>
                    </a:moveTo>
                    <a:cubicBezTo>
                      <a:pt x="127" y="282"/>
                      <a:pt x="175" y="299"/>
                      <a:pt x="232" y="275"/>
                    </a:cubicBezTo>
                    <a:cubicBezTo>
                      <a:pt x="260" y="264"/>
                      <a:pt x="278" y="269"/>
                      <a:pt x="289" y="291"/>
                    </a:cubicBezTo>
                    <a:cubicBezTo>
                      <a:pt x="299" y="312"/>
                      <a:pt x="291" y="332"/>
                      <a:pt x="266" y="346"/>
                    </a:cubicBezTo>
                    <a:cubicBezTo>
                      <a:pt x="263" y="348"/>
                      <a:pt x="259" y="349"/>
                      <a:pt x="256" y="351"/>
                    </a:cubicBezTo>
                    <a:cubicBezTo>
                      <a:pt x="178" y="382"/>
                      <a:pt x="83" y="352"/>
                      <a:pt x="38" y="281"/>
                    </a:cubicBezTo>
                    <a:cubicBezTo>
                      <a:pt x="0" y="221"/>
                      <a:pt x="4" y="138"/>
                      <a:pt x="48" y="82"/>
                    </a:cubicBezTo>
                    <a:cubicBezTo>
                      <a:pt x="94" y="24"/>
                      <a:pt x="172" y="0"/>
                      <a:pt x="241" y="24"/>
                    </a:cubicBezTo>
                    <a:cubicBezTo>
                      <a:pt x="310" y="48"/>
                      <a:pt x="359" y="113"/>
                      <a:pt x="361" y="183"/>
                    </a:cubicBezTo>
                    <a:cubicBezTo>
                      <a:pt x="361" y="208"/>
                      <a:pt x="346" y="224"/>
                      <a:pt x="318" y="224"/>
                    </a:cubicBezTo>
                    <a:cubicBezTo>
                      <a:pt x="283" y="224"/>
                      <a:pt x="247" y="224"/>
                      <a:pt x="211" y="224"/>
                    </a:cubicBezTo>
                    <a:cubicBezTo>
                      <a:pt x="175" y="224"/>
                      <a:pt x="139" y="224"/>
                      <a:pt x="100" y="224"/>
                    </a:cubicBezTo>
                    <a:close/>
                    <a:moveTo>
                      <a:pt x="102" y="157"/>
                    </a:moveTo>
                    <a:cubicBezTo>
                      <a:pt x="160" y="157"/>
                      <a:pt x="218" y="157"/>
                      <a:pt x="276" y="157"/>
                    </a:cubicBezTo>
                    <a:cubicBezTo>
                      <a:pt x="263" y="113"/>
                      <a:pt x="226" y="88"/>
                      <a:pt x="182" y="90"/>
                    </a:cubicBezTo>
                    <a:cubicBezTo>
                      <a:pt x="141" y="93"/>
                      <a:pt x="108" y="120"/>
                      <a:pt x="102"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 name="Freeform 7">
                <a:extLst>
                  <a:ext uri="{FF2B5EF4-FFF2-40B4-BE49-F238E27FC236}">
                    <a16:creationId xmlns:a16="http://schemas.microsoft.com/office/drawing/2014/main" id="{07EB7EC2-70BF-4F9D-86D8-441F01752B3D}"/>
                  </a:ext>
                </a:extLst>
              </p:cNvPr>
              <p:cNvSpPr>
                <a:spLocks noEditPoints="1"/>
              </p:cNvSpPr>
              <p:nvPr/>
            </p:nvSpPr>
            <p:spPr bwMode="auto">
              <a:xfrm>
                <a:off x="8431213" y="-2552458"/>
                <a:ext cx="1073150" cy="1139825"/>
              </a:xfrm>
              <a:custGeom>
                <a:avLst/>
                <a:gdLst>
                  <a:gd name="T0" fmla="*/ 101 w 361"/>
                  <a:gd name="T1" fmla="*/ 223 h 383"/>
                  <a:gd name="T2" fmla="*/ 226 w 361"/>
                  <a:gd name="T3" fmla="*/ 277 h 383"/>
                  <a:gd name="T4" fmla="*/ 277 w 361"/>
                  <a:gd name="T5" fmla="*/ 277 h 383"/>
                  <a:gd name="T6" fmla="*/ 261 w 361"/>
                  <a:gd name="T7" fmla="*/ 347 h 383"/>
                  <a:gd name="T8" fmla="*/ 38 w 361"/>
                  <a:gd name="T9" fmla="*/ 280 h 383"/>
                  <a:gd name="T10" fmla="*/ 47 w 361"/>
                  <a:gd name="T11" fmla="*/ 81 h 383"/>
                  <a:gd name="T12" fmla="*/ 238 w 361"/>
                  <a:gd name="T13" fmla="*/ 22 h 383"/>
                  <a:gd name="T14" fmla="*/ 360 w 361"/>
                  <a:gd name="T15" fmla="*/ 182 h 383"/>
                  <a:gd name="T16" fmla="*/ 319 w 361"/>
                  <a:gd name="T17" fmla="*/ 223 h 383"/>
                  <a:gd name="T18" fmla="*/ 101 w 361"/>
                  <a:gd name="T19" fmla="*/ 223 h 383"/>
                  <a:gd name="T20" fmla="*/ 101 w 361"/>
                  <a:gd name="T21" fmla="*/ 157 h 383"/>
                  <a:gd name="T22" fmla="*/ 275 w 361"/>
                  <a:gd name="T23" fmla="*/ 157 h 383"/>
                  <a:gd name="T24" fmla="*/ 188 w 361"/>
                  <a:gd name="T25" fmla="*/ 89 h 383"/>
                  <a:gd name="T26" fmla="*/ 101 w 361"/>
                  <a:gd name="T27" fmla="*/ 15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383">
                    <a:moveTo>
                      <a:pt x="101" y="223"/>
                    </a:moveTo>
                    <a:cubicBezTo>
                      <a:pt x="125" y="279"/>
                      <a:pt x="174" y="297"/>
                      <a:pt x="226" y="277"/>
                    </a:cubicBezTo>
                    <a:cubicBezTo>
                      <a:pt x="242" y="272"/>
                      <a:pt x="264" y="270"/>
                      <a:pt x="277" y="277"/>
                    </a:cubicBezTo>
                    <a:cubicBezTo>
                      <a:pt x="305" y="294"/>
                      <a:pt x="296" y="330"/>
                      <a:pt x="261" y="347"/>
                    </a:cubicBezTo>
                    <a:cubicBezTo>
                      <a:pt x="185" y="383"/>
                      <a:pt x="85" y="353"/>
                      <a:pt x="38" y="280"/>
                    </a:cubicBezTo>
                    <a:cubicBezTo>
                      <a:pt x="0" y="220"/>
                      <a:pt x="4" y="137"/>
                      <a:pt x="47" y="81"/>
                    </a:cubicBezTo>
                    <a:cubicBezTo>
                      <a:pt x="92" y="24"/>
                      <a:pt x="169" y="0"/>
                      <a:pt x="238" y="22"/>
                    </a:cubicBezTo>
                    <a:cubicBezTo>
                      <a:pt x="307" y="43"/>
                      <a:pt x="359" y="111"/>
                      <a:pt x="360" y="182"/>
                    </a:cubicBezTo>
                    <a:cubicBezTo>
                      <a:pt x="361" y="207"/>
                      <a:pt x="346" y="223"/>
                      <a:pt x="319" y="223"/>
                    </a:cubicBezTo>
                    <a:cubicBezTo>
                      <a:pt x="247" y="223"/>
                      <a:pt x="175" y="223"/>
                      <a:pt x="101" y="223"/>
                    </a:cubicBezTo>
                    <a:close/>
                    <a:moveTo>
                      <a:pt x="101" y="157"/>
                    </a:moveTo>
                    <a:cubicBezTo>
                      <a:pt x="160" y="157"/>
                      <a:pt x="218" y="157"/>
                      <a:pt x="275" y="157"/>
                    </a:cubicBezTo>
                    <a:cubicBezTo>
                      <a:pt x="266" y="116"/>
                      <a:pt x="231" y="89"/>
                      <a:pt x="188" y="89"/>
                    </a:cubicBezTo>
                    <a:cubicBezTo>
                      <a:pt x="146" y="89"/>
                      <a:pt x="111" y="115"/>
                      <a:pt x="101"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 name="Freeform 8">
                <a:extLst>
                  <a:ext uri="{FF2B5EF4-FFF2-40B4-BE49-F238E27FC236}">
                    <a16:creationId xmlns:a16="http://schemas.microsoft.com/office/drawing/2014/main" id="{6C587656-F01C-4852-94D5-00919AB2AF7D}"/>
                  </a:ext>
                </a:extLst>
              </p:cNvPr>
              <p:cNvSpPr>
                <a:spLocks/>
              </p:cNvSpPr>
              <p:nvPr/>
            </p:nvSpPr>
            <p:spPr bwMode="auto">
              <a:xfrm>
                <a:off x="7426326" y="-2549283"/>
                <a:ext cx="939800" cy="1116013"/>
              </a:xfrm>
              <a:custGeom>
                <a:avLst/>
                <a:gdLst>
                  <a:gd name="T0" fmla="*/ 0 w 316"/>
                  <a:gd name="T1" fmla="*/ 185 h 375"/>
                  <a:gd name="T2" fmla="*/ 98 w 316"/>
                  <a:gd name="T3" fmla="*/ 31 h 375"/>
                  <a:gd name="T4" fmla="*/ 283 w 316"/>
                  <a:gd name="T5" fmla="*/ 50 h 375"/>
                  <a:gd name="T6" fmla="*/ 305 w 316"/>
                  <a:gd name="T7" fmla="*/ 104 h 375"/>
                  <a:gd name="T8" fmla="*/ 240 w 316"/>
                  <a:gd name="T9" fmla="*/ 121 h 375"/>
                  <a:gd name="T10" fmla="*/ 177 w 316"/>
                  <a:gd name="T11" fmla="*/ 95 h 375"/>
                  <a:gd name="T12" fmla="*/ 87 w 316"/>
                  <a:gd name="T13" fmla="*/ 154 h 375"/>
                  <a:gd name="T14" fmla="*/ 115 w 316"/>
                  <a:gd name="T15" fmla="*/ 259 h 375"/>
                  <a:gd name="T16" fmla="*/ 220 w 316"/>
                  <a:gd name="T17" fmla="*/ 267 h 375"/>
                  <a:gd name="T18" fmla="*/ 245 w 316"/>
                  <a:gd name="T19" fmla="*/ 251 h 375"/>
                  <a:gd name="T20" fmla="*/ 299 w 316"/>
                  <a:gd name="T21" fmla="*/ 257 h 375"/>
                  <a:gd name="T22" fmla="*/ 295 w 316"/>
                  <a:gd name="T23" fmla="*/ 312 h 375"/>
                  <a:gd name="T24" fmla="*/ 93 w 316"/>
                  <a:gd name="T25" fmla="*/ 340 h 375"/>
                  <a:gd name="T26" fmla="*/ 0 w 316"/>
                  <a:gd name="T27"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375">
                    <a:moveTo>
                      <a:pt x="0" y="185"/>
                    </a:moveTo>
                    <a:cubicBezTo>
                      <a:pt x="2" y="116"/>
                      <a:pt x="34" y="62"/>
                      <a:pt x="98" y="31"/>
                    </a:cubicBezTo>
                    <a:cubicBezTo>
                      <a:pt x="162" y="0"/>
                      <a:pt x="225" y="6"/>
                      <a:pt x="283" y="50"/>
                    </a:cubicBezTo>
                    <a:cubicBezTo>
                      <a:pt x="301" y="63"/>
                      <a:pt x="315" y="80"/>
                      <a:pt x="305" y="104"/>
                    </a:cubicBezTo>
                    <a:cubicBezTo>
                      <a:pt x="295" y="131"/>
                      <a:pt x="268" y="136"/>
                      <a:pt x="240" y="121"/>
                    </a:cubicBezTo>
                    <a:cubicBezTo>
                      <a:pt x="220" y="110"/>
                      <a:pt x="199" y="97"/>
                      <a:pt x="177" y="95"/>
                    </a:cubicBezTo>
                    <a:cubicBezTo>
                      <a:pt x="136" y="90"/>
                      <a:pt x="103" y="115"/>
                      <a:pt x="87" y="154"/>
                    </a:cubicBezTo>
                    <a:cubicBezTo>
                      <a:pt x="73" y="191"/>
                      <a:pt x="84" y="232"/>
                      <a:pt x="115" y="259"/>
                    </a:cubicBezTo>
                    <a:cubicBezTo>
                      <a:pt x="145" y="284"/>
                      <a:pt x="185" y="287"/>
                      <a:pt x="220" y="267"/>
                    </a:cubicBezTo>
                    <a:cubicBezTo>
                      <a:pt x="229" y="262"/>
                      <a:pt x="236" y="256"/>
                      <a:pt x="245" y="251"/>
                    </a:cubicBezTo>
                    <a:cubicBezTo>
                      <a:pt x="264" y="238"/>
                      <a:pt x="284" y="239"/>
                      <a:pt x="299" y="257"/>
                    </a:cubicBezTo>
                    <a:cubicBezTo>
                      <a:pt x="316" y="276"/>
                      <a:pt x="310" y="295"/>
                      <a:pt x="295" y="312"/>
                    </a:cubicBezTo>
                    <a:cubicBezTo>
                      <a:pt x="251" y="362"/>
                      <a:pt x="160" y="375"/>
                      <a:pt x="93" y="340"/>
                    </a:cubicBezTo>
                    <a:cubicBezTo>
                      <a:pt x="32" y="308"/>
                      <a:pt x="1" y="256"/>
                      <a:pt x="0" y="1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9" name="Freeform 9">
                <a:extLst>
                  <a:ext uri="{FF2B5EF4-FFF2-40B4-BE49-F238E27FC236}">
                    <a16:creationId xmlns:a16="http://schemas.microsoft.com/office/drawing/2014/main" id="{9FD2DBE0-C5A2-424B-9B97-A6B6D25F30C6}"/>
                  </a:ext>
                </a:extLst>
              </p:cNvPr>
              <p:cNvSpPr>
                <a:spLocks/>
              </p:cNvSpPr>
              <p:nvPr/>
            </p:nvSpPr>
            <p:spPr bwMode="auto">
              <a:xfrm>
                <a:off x="5953126" y="-2528646"/>
                <a:ext cx="938213" cy="1031875"/>
              </a:xfrm>
              <a:custGeom>
                <a:avLst/>
                <a:gdLst>
                  <a:gd name="T0" fmla="*/ 158 w 316"/>
                  <a:gd name="T1" fmla="*/ 216 h 347"/>
                  <a:gd name="T2" fmla="*/ 234 w 316"/>
                  <a:gd name="T3" fmla="*/ 35 h 347"/>
                  <a:gd name="T4" fmla="*/ 287 w 316"/>
                  <a:gd name="T5" fmla="*/ 10 h 347"/>
                  <a:gd name="T6" fmla="*/ 307 w 316"/>
                  <a:gd name="T7" fmla="*/ 61 h 347"/>
                  <a:gd name="T8" fmla="*/ 195 w 316"/>
                  <a:gd name="T9" fmla="*/ 322 h 347"/>
                  <a:gd name="T10" fmla="*/ 158 w 316"/>
                  <a:gd name="T11" fmla="*/ 347 h 347"/>
                  <a:gd name="T12" fmla="*/ 121 w 316"/>
                  <a:gd name="T13" fmla="*/ 321 h 347"/>
                  <a:gd name="T14" fmla="*/ 11 w 316"/>
                  <a:gd name="T15" fmla="*/ 66 h 347"/>
                  <a:gd name="T16" fmla="*/ 30 w 316"/>
                  <a:gd name="T17" fmla="*/ 10 h 347"/>
                  <a:gd name="T18" fmla="*/ 83 w 316"/>
                  <a:gd name="T19" fmla="*/ 36 h 347"/>
                  <a:gd name="T20" fmla="*/ 158 w 316"/>
                  <a:gd name="T21" fmla="*/ 21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347">
                    <a:moveTo>
                      <a:pt x="158" y="216"/>
                    </a:moveTo>
                    <a:cubicBezTo>
                      <a:pt x="185" y="150"/>
                      <a:pt x="209" y="92"/>
                      <a:pt x="234" y="35"/>
                    </a:cubicBezTo>
                    <a:cubicBezTo>
                      <a:pt x="246" y="8"/>
                      <a:pt x="266" y="0"/>
                      <a:pt x="287" y="10"/>
                    </a:cubicBezTo>
                    <a:cubicBezTo>
                      <a:pt x="308" y="21"/>
                      <a:pt x="316" y="39"/>
                      <a:pt x="307" y="61"/>
                    </a:cubicBezTo>
                    <a:cubicBezTo>
                      <a:pt x="270" y="149"/>
                      <a:pt x="234" y="236"/>
                      <a:pt x="195" y="322"/>
                    </a:cubicBezTo>
                    <a:cubicBezTo>
                      <a:pt x="189" y="334"/>
                      <a:pt x="170" y="347"/>
                      <a:pt x="158" y="347"/>
                    </a:cubicBezTo>
                    <a:cubicBezTo>
                      <a:pt x="145" y="347"/>
                      <a:pt x="126" y="334"/>
                      <a:pt x="121" y="321"/>
                    </a:cubicBezTo>
                    <a:cubicBezTo>
                      <a:pt x="82" y="237"/>
                      <a:pt x="46" y="151"/>
                      <a:pt x="11" y="66"/>
                    </a:cubicBezTo>
                    <a:cubicBezTo>
                      <a:pt x="0" y="40"/>
                      <a:pt x="8" y="19"/>
                      <a:pt x="30" y="10"/>
                    </a:cubicBezTo>
                    <a:cubicBezTo>
                      <a:pt x="51" y="1"/>
                      <a:pt x="72" y="10"/>
                      <a:pt x="83" y="36"/>
                    </a:cubicBezTo>
                    <a:cubicBezTo>
                      <a:pt x="107" y="94"/>
                      <a:pt x="131" y="152"/>
                      <a:pt x="158"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0" name="Freeform 10">
                <a:extLst>
                  <a:ext uri="{FF2B5EF4-FFF2-40B4-BE49-F238E27FC236}">
                    <a16:creationId xmlns:a16="http://schemas.microsoft.com/office/drawing/2014/main" id="{E79F0CB3-58BB-4889-A983-802A81487688}"/>
                  </a:ext>
                </a:extLst>
              </p:cNvPr>
              <p:cNvSpPr>
                <a:spLocks/>
              </p:cNvSpPr>
              <p:nvPr/>
            </p:nvSpPr>
            <p:spPr bwMode="auto">
              <a:xfrm>
                <a:off x="5230813" y="-2515946"/>
                <a:ext cx="674688" cy="1025525"/>
              </a:xfrm>
              <a:custGeom>
                <a:avLst/>
                <a:gdLst>
                  <a:gd name="T0" fmla="*/ 0 w 227"/>
                  <a:gd name="T1" fmla="*/ 241 h 345"/>
                  <a:gd name="T2" fmla="*/ 5 w 227"/>
                  <a:gd name="T3" fmla="*/ 160 h 345"/>
                  <a:gd name="T4" fmla="*/ 175 w 227"/>
                  <a:gd name="T5" fmla="*/ 2 h 345"/>
                  <a:gd name="T6" fmla="*/ 226 w 227"/>
                  <a:gd name="T7" fmla="*/ 38 h 345"/>
                  <a:gd name="T8" fmla="*/ 184 w 227"/>
                  <a:gd name="T9" fmla="*/ 81 h 345"/>
                  <a:gd name="T10" fmla="*/ 81 w 227"/>
                  <a:gd name="T11" fmla="*/ 203 h 345"/>
                  <a:gd name="T12" fmla="*/ 81 w 227"/>
                  <a:gd name="T13" fmla="*/ 302 h 345"/>
                  <a:gd name="T14" fmla="*/ 44 w 227"/>
                  <a:gd name="T15" fmla="*/ 345 h 345"/>
                  <a:gd name="T16" fmla="*/ 2 w 227"/>
                  <a:gd name="T17" fmla="*/ 302 h 345"/>
                  <a:gd name="T18" fmla="*/ 2 w 227"/>
                  <a:gd name="T19" fmla="*/ 241 h 345"/>
                  <a:gd name="T20" fmla="*/ 0 w 227"/>
                  <a:gd name="T21" fmla="*/ 24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345">
                    <a:moveTo>
                      <a:pt x="0" y="241"/>
                    </a:moveTo>
                    <a:cubicBezTo>
                      <a:pt x="2" y="214"/>
                      <a:pt x="2" y="187"/>
                      <a:pt x="5" y="160"/>
                    </a:cubicBezTo>
                    <a:cubicBezTo>
                      <a:pt x="15" y="74"/>
                      <a:pt x="89" y="5"/>
                      <a:pt x="175" y="2"/>
                    </a:cubicBezTo>
                    <a:cubicBezTo>
                      <a:pt x="204" y="0"/>
                      <a:pt x="224" y="15"/>
                      <a:pt x="226" y="38"/>
                    </a:cubicBezTo>
                    <a:cubicBezTo>
                      <a:pt x="227" y="60"/>
                      <a:pt x="212" y="76"/>
                      <a:pt x="184" y="81"/>
                    </a:cubicBezTo>
                    <a:cubicBezTo>
                      <a:pt x="110" y="94"/>
                      <a:pt x="81" y="128"/>
                      <a:pt x="81" y="203"/>
                    </a:cubicBezTo>
                    <a:cubicBezTo>
                      <a:pt x="81" y="236"/>
                      <a:pt x="81" y="269"/>
                      <a:pt x="81" y="302"/>
                    </a:cubicBezTo>
                    <a:cubicBezTo>
                      <a:pt x="80" y="327"/>
                      <a:pt x="65" y="345"/>
                      <a:pt x="44" y="345"/>
                    </a:cubicBezTo>
                    <a:cubicBezTo>
                      <a:pt x="20" y="345"/>
                      <a:pt x="3" y="329"/>
                      <a:pt x="2" y="302"/>
                    </a:cubicBezTo>
                    <a:cubicBezTo>
                      <a:pt x="1" y="282"/>
                      <a:pt x="2" y="262"/>
                      <a:pt x="2" y="241"/>
                    </a:cubicBezTo>
                    <a:cubicBezTo>
                      <a:pt x="1" y="241"/>
                      <a:pt x="1" y="241"/>
                      <a:pt x="0" y="2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1" name="Freeform 11">
                <a:extLst>
                  <a:ext uri="{FF2B5EF4-FFF2-40B4-BE49-F238E27FC236}">
                    <a16:creationId xmlns:a16="http://schemas.microsoft.com/office/drawing/2014/main" id="{4DE00418-1899-4FF0-A76F-27E4BA02C798}"/>
                  </a:ext>
                </a:extLst>
              </p:cNvPr>
              <p:cNvSpPr>
                <a:spLocks/>
              </p:cNvSpPr>
              <p:nvPr/>
            </p:nvSpPr>
            <p:spPr bwMode="auto">
              <a:xfrm>
                <a:off x="7031038" y="-2512771"/>
                <a:ext cx="241300" cy="1035050"/>
              </a:xfrm>
              <a:custGeom>
                <a:avLst/>
                <a:gdLst>
                  <a:gd name="T0" fmla="*/ 81 w 81"/>
                  <a:gd name="T1" fmla="*/ 176 h 348"/>
                  <a:gd name="T2" fmla="*/ 81 w 81"/>
                  <a:gd name="T3" fmla="*/ 301 h 348"/>
                  <a:gd name="T4" fmla="*/ 43 w 81"/>
                  <a:gd name="T5" fmla="*/ 347 h 348"/>
                  <a:gd name="T6" fmla="*/ 1 w 81"/>
                  <a:gd name="T7" fmla="*/ 302 h 348"/>
                  <a:gd name="T8" fmla="*/ 1 w 81"/>
                  <a:gd name="T9" fmla="*/ 46 h 348"/>
                  <a:gd name="T10" fmla="*/ 40 w 81"/>
                  <a:gd name="T11" fmla="*/ 1 h 348"/>
                  <a:gd name="T12" fmla="*/ 81 w 81"/>
                  <a:gd name="T13" fmla="*/ 48 h 348"/>
                  <a:gd name="T14" fmla="*/ 81 w 81"/>
                  <a:gd name="T15" fmla="*/ 176 h 3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348">
                    <a:moveTo>
                      <a:pt x="81" y="176"/>
                    </a:moveTo>
                    <a:cubicBezTo>
                      <a:pt x="81" y="217"/>
                      <a:pt x="81" y="259"/>
                      <a:pt x="81" y="301"/>
                    </a:cubicBezTo>
                    <a:cubicBezTo>
                      <a:pt x="81" y="329"/>
                      <a:pt x="66" y="346"/>
                      <a:pt x="43" y="347"/>
                    </a:cubicBezTo>
                    <a:cubicBezTo>
                      <a:pt x="18" y="348"/>
                      <a:pt x="1" y="331"/>
                      <a:pt x="1" y="302"/>
                    </a:cubicBezTo>
                    <a:cubicBezTo>
                      <a:pt x="0" y="217"/>
                      <a:pt x="0" y="131"/>
                      <a:pt x="1" y="46"/>
                    </a:cubicBezTo>
                    <a:cubicBezTo>
                      <a:pt x="1" y="20"/>
                      <a:pt x="18" y="2"/>
                      <a:pt x="40" y="1"/>
                    </a:cubicBezTo>
                    <a:cubicBezTo>
                      <a:pt x="63" y="0"/>
                      <a:pt x="80" y="19"/>
                      <a:pt x="81" y="48"/>
                    </a:cubicBezTo>
                    <a:cubicBezTo>
                      <a:pt x="81" y="90"/>
                      <a:pt x="81" y="133"/>
                      <a:pt x="81"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2" name="Freeform 12">
                <a:extLst>
                  <a:ext uri="{FF2B5EF4-FFF2-40B4-BE49-F238E27FC236}">
                    <a16:creationId xmlns:a16="http://schemas.microsoft.com/office/drawing/2014/main" id="{D6C8A8DC-929E-4D27-82A2-FA051B506E63}"/>
                  </a:ext>
                </a:extLst>
              </p:cNvPr>
              <p:cNvSpPr>
                <a:spLocks/>
              </p:cNvSpPr>
              <p:nvPr/>
            </p:nvSpPr>
            <p:spPr bwMode="auto">
              <a:xfrm>
                <a:off x="7029451" y="-2876308"/>
                <a:ext cx="255588" cy="258763"/>
              </a:xfrm>
              <a:custGeom>
                <a:avLst/>
                <a:gdLst>
                  <a:gd name="T0" fmla="*/ 41 w 86"/>
                  <a:gd name="T1" fmla="*/ 1 h 87"/>
                  <a:gd name="T2" fmla="*/ 85 w 86"/>
                  <a:gd name="T3" fmla="*/ 43 h 87"/>
                  <a:gd name="T4" fmla="*/ 42 w 86"/>
                  <a:gd name="T5" fmla="*/ 87 h 87"/>
                  <a:gd name="T6" fmla="*/ 0 w 86"/>
                  <a:gd name="T7" fmla="*/ 44 h 87"/>
                  <a:gd name="T8" fmla="*/ 41 w 86"/>
                  <a:gd name="T9" fmla="*/ 1 h 87"/>
                </a:gdLst>
                <a:ahLst/>
                <a:cxnLst>
                  <a:cxn ang="0">
                    <a:pos x="T0" y="T1"/>
                  </a:cxn>
                  <a:cxn ang="0">
                    <a:pos x="T2" y="T3"/>
                  </a:cxn>
                  <a:cxn ang="0">
                    <a:pos x="T4" y="T5"/>
                  </a:cxn>
                  <a:cxn ang="0">
                    <a:pos x="T6" y="T7"/>
                  </a:cxn>
                  <a:cxn ang="0">
                    <a:pos x="T8" y="T9"/>
                  </a:cxn>
                </a:cxnLst>
                <a:rect l="0" t="0" r="r" b="b"/>
                <a:pathLst>
                  <a:path w="86" h="87">
                    <a:moveTo>
                      <a:pt x="41" y="1"/>
                    </a:moveTo>
                    <a:cubicBezTo>
                      <a:pt x="63" y="0"/>
                      <a:pt x="85" y="21"/>
                      <a:pt x="85" y="43"/>
                    </a:cubicBezTo>
                    <a:cubicBezTo>
                      <a:pt x="86" y="68"/>
                      <a:pt x="67" y="87"/>
                      <a:pt x="42" y="87"/>
                    </a:cubicBezTo>
                    <a:cubicBezTo>
                      <a:pt x="18" y="87"/>
                      <a:pt x="0" y="68"/>
                      <a:pt x="0" y="44"/>
                    </a:cubicBezTo>
                    <a:cubicBezTo>
                      <a:pt x="0" y="22"/>
                      <a:pt x="19" y="1"/>
                      <a:pt x="4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10" name="Группа 6">
              <a:extLst>
                <a:ext uri="{FF2B5EF4-FFF2-40B4-BE49-F238E27FC236}">
                  <a16:creationId xmlns:a16="http://schemas.microsoft.com/office/drawing/2014/main" id="{4768296D-A995-4003-BB92-220AC1CC049E}"/>
                </a:ext>
              </a:extLst>
            </p:cNvPr>
            <p:cNvGrpSpPr/>
            <p:nvPr/>
          </p:nvGrpSpPr>
          <p:grpSpPr>
            <a:xfrm>
              <a:off x="4095364" y="-1265853"/>
              <a:ext cx="1055492" cy="1175711"/>
              <a:chOff x="-468312" y="-4139958"/>
              <a:chExt cx="3163888" cy="3524250"/>
            </a:xfrm>
            <a:grpFill/>
          </p:grpSpPr>
          <p:sp>
            <p:nvSpPr>
              <p:cNvPr id="11" name="Freeform 13">
                <a:extLst>
                  <a:ext uri="{FF2B5EF4-FFF2-40B4-BE49-F238E27FC236}">
                    <a16:creationId xmlns:a16="http://schemas.microsoft.com/office/drawing/2014/main" id="{10C806DC-598A-4012-8796-F6F3DB6C02DC}"/>
                  </a:ext>
                </a:extLst>
              </p:cNvPr>
              <p:cNvSpPr>
                <a:spLocks/>
              </p:cNvSpPr>
              <p:nvPr/>
            </p:nvSpPr>
            <p:spPr bwMode="auto">
              <a:xfrm>
                <a:off x="360363" y="-3387483"/>
                <a:ext cx="684213" cy="1941513"/>
              </a:xfrm>
              <a:custGeom>
                <a:avLst/>
                <a:gdLst>
                  <a:gd name="T0" fmla="*/ 185 w 230"/>
                  <a:gd name="T1" fmla="*/ 653 h 653"/>
                  <a:gd name="T2" fmla="*/ 44 w 230"/>
                  <a:gd name="T3" fmla="*/ 653 h 653"/>
                  <a:gd name="T4" fmla="*/ 0 w 230"/>
                  <a:gd name="T5" fmla="*/ 608 h 653"/>
                  <a:gd name="T6" fmla="*/ 0 w 230"/>
                  <a:gd name="T7" fmla="*/ 45 h 653"/>
                  <a:gd name="T8" fmla="*/ 44 w 230"/>
                  <a:gd name="T9" fmla="*/ 0 h 653"/>
                  <a:gd name="T10" fmla="*/ 185 w 230"/>
                  <a:gd name="T11" fmla="*/ 0 h 653"/>
                  <a:gd name="T12" fmla="*/ 230 w 230"/>
                  <a:gd name="T13" fmla="*/ 45 h 653"/>
                  <a:gd name="T14" fmla="*/ 230 w 230"/>
                  <a:gd name="T15" fmla="*/ 608 h 653"/>
                  <a:gd name="T16" fmla="*/ 185 w 230"/>
                  <a:gd name="T17"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653">
                    <a:moveTo>
                      <a:pt x="185" y="653"/>
                    </a:moveTo>
                    <a:cubicBezTo>
                      <a:pt x="44" y="653"/>
                      <a:pt x="44" y="653"/>
                      <a:pt x="44" y="653"/>
                    </a:cubicBezTo>
                    <a:cubicBezTo>
                      <a:pt x="19" y="653"/>
                      <a:pt x="0" y="633"/>
                      <a:pt x="0" y="608"/>
                    </a:cubicBezTo>
                    <a:cubicBezTo>
                      <a:pt x="0" y="45"/>
                      <a:pt x="0" y="45"/>
                      <a:pt x="0" y="45"/>
                    </a:cubicBezTo>
                    <a:cubicBezTo>
                      <a:pt x="0" y="20"/>
                      <a:pt x="19" y="0"/>
                      <a:pt x="44" y="0"/>
                    </a:cubicBezTo>
                    <a:cubicBezTo>
                      <a:pt x="185" y="0"/>
                      <a:pt x="185" y="0"/>
                      <a:pt x="185" y="0"/>
                    </a:cubicBezTo>
                    <a:cubicBezTo>
                      <a:pt x="210" y="0"/>
                      <a:pt x="230" y="20"/>
                      <a:pt x="230" y="45"/>
                    </a:cubicBezTo>
                    <a:cubicBezTo>
                      <a:pt x="230" y="608"/>
                      <a:pt x="230" y="608"/>
                      <a:pt x="230" y="608"/>
                    </a:cubicBezTo>
                    <a:cubicBezTo>
                      <a:pt x="230" y="633"/>
                      <a:pt x="210" y="653"/>
                      <a:pt x="185" y="6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 name="Freeform 14">
                <a:extLst>
                  <a:ext uri="{FF2B5EF4-FFF2-40B4-BE49-F238E27FC236}">
                    <a16:creationId xmlns:a16="http://schemas.microsoft.com/office/drawing/2014/main" id="{2E6286A6-8629-4ED8-BA8E-583427B460B1}"/>
                  </a:ext>
                </a:extLst>
              </p:cNvPr>
              <p:cNvSpPr>
                <a:spLocks/>
              </p:cNvSpPr>
              <p:nvPr/>
            </p:nvSpPr>
            <p:spPr bwMode="auto">
              <a:xfrm>
                <a:off x="-468312" y="-2528646"/>
                <a:ext cx="685800" cy="1082675"/>
              </a:xfrm>
              <a:custGeom>
                <a:avLst/>
                <a:gdLst>
                  <a:gd name="T0" fmla="*/ 186 w 231"/>
                  <a:gd name="T1" fmla="*/ 364 h 364"/>
                  <a:gd name="T2" fmla="*/ 45 w 231"/>
                  <a:gd name="T3" fmla="*/ 364 h 364"/>
                  <a:gd name="T4" fmla="*/ 0 w 231"/>
                  <a:gd name="T5" fmla="*/ 319 h 364"/>
                  <a:gd name="T6" fmla="*/ 0 w 231"/>
                  <a:gd name="T7" fmla="*/ 44 h 364"/>
                  <a:gd name="T8" fmla="*/ 45 w 231"/>
                  <a:gd name="T9" fmla="*/ 0 h 364"/>
                  <a:gd name="T10" fmla="*/ 186 w 231"/>
                  <a:gd name="T11" fmla="*/ 0 h 364"/>
                  <a:gd name="T12" fmla="*/ 231 w 231"/>
                  <a:gd name="T13" fmla="*/ 44 h 364"/>
                  <a:gd name="T14" fmla="*/ 231 w 231"/>
                  <a:gd name="T15" fmla="*/ 319 h 364"/>
                  <a:gd name="T16" fmla="*/ 186 w 231"/>
                  <a:gd name="T17"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64">
                    <a:moveTo>
                      <a:pt x="186" y="364"/>
                    </a:moveTo>
                    <a:cubicBezTo>
                      <a:pt x="45" y="364"/>
                      <a:pt x="45" y="364"/>
                      <a:pt x="45" y="364"/>
                    </a:cubicBezTo>
                    <a:cubicBezTo>
                      <a:pt x="20" y="364"/>
                      <a:pt x="0" y="344"/>
                      <a:pt x="0" y="319"/>
                    </a:cubicBezTo>
                    <a:cubicBezTo>
                      <a:pt x="0" y="44"/>
                      <a:pt x="0" y="44"/>
                      <a:pt x="0" y="44"/>
                    </a:cubicBezTo>
                    <a:cubicBezTo>
                      <a:pt x="0" y="19"/>
                      <a:pt x="20" y="0"/>
                      <a:pt x="45" y="0"/>
                    </a:cubicBezTo>
                    <a:cubicBezTo>
                      <a:pt x="186" y="0"/>
                      <a:pt x="186" y="0"/>
                      <a:pt x="186" y="0"/>
                    </a:cubicBezTo>
                    <a:cubicBezTo>
                      <a:pt x="211" y="0"/>
                      <a:pt x="231" y="19"/>
                      <a:pt x="231" y="44"/>
                    </a:cubicBezTo>
                    <a:cubicBezTo>
                      <a:pt x="231" y="319"/>
                      <a:pt x="231" y="319"/>
                      <a:pt x="231" y="319"/>
                    </a:cubicBezTo>
                    <a:cubicBezTo>
                      <a:pt x="231" y="344"/>
                      <a:pt x="211" y="364"/>
                      <a:pt x="186" y="3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 name="Freeform 15">
                <a:extLst>
                  <a:ext uri="{FF2B5EF4-FFF2-40B4-BE49-F238E27FC236}">
                    <a16:creationId xmlns:a16="http://schemas.microsoft.com/office/drawing/2014/main" id="{A8E3C2BB-C51F-49E3-AD0A-F4AA458870D2}"/>
                  </a:ext>
                </a:extLst>
              </p:cNvPr>
              <p:cNvSpPr>
                <a:spLocks/>
              </p:cNvSpPr>
              <p:nvPr/>
            </p:nvSpPr>
            <p:spPr bwMode="auto">
              <a:xfrm>
                <a:off x="1187450" y="-4139958"/>
                <a:ext cx="682626" cy="3524250"/>
              </a:xfrm>
              <a:custGeom>
                <a:avLst/>
                <a:gdLst>
                  <a:gd name="T0" fmla="*/ 186 w 230"/>
                  <a:gd name="T1" fmla="*/ 1185 h 1185"/>
                  <a:gd name="T2" fmla="*/ 44 w 230"/>
                  <a:gd name="T3" fmla="*/ 1185 h 1185"/>
                  <a:gd name="T4" fmla="*/ 0 w 230"/>
                  <a:gd name="T5" fmla="*/ 1141 h 1185"/>
                  <a:gd name="T6" fmla="*/ 0 w 230"/>
                  <a:gd name="T7" fmla="*/ 47 h 1185"/>
                  <a:gd name="T8" fmla="*/ 47 w 230"/>
                  <a:gd name="T9" fmla="*/ 0 h 1185"/>
                  <a:gd name="T10" fmla="*/ 183 w 230"/>
                  <a:gd name="T11" fmla="*/ 0 h 1185"/>
                  <a:gd name="T12" fmla="*/ 230 w 230"/>
                  <a:gd name="T13" fmla="*/ 47 h 1185"/>
                  <a:gd name="T14" fmla="*/ 230 w 230"/>
                  <a:gd name="T15" fmla="*/ 1141 h 1185"/>
                  <a:gd name="T16" fmla="*/ 186 w 230"/>
                  <a:gd name="T17" fmla="*/ 1185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1185">
                    <a:moveTo>
                      <a:pt x="186" y="1185"/>
                    </a:moveTo>
                    <a:cubicBezTo>
                      <a:pt x="44" y="1185"/>
                      <a:pt x="44" y="1185"/>
                      <a:pt x="44" y="1185"/>
                    </a:cubicBezTo>
                    <a:cubicBezTo>
                      <a:pt x="20" y="1185"/>
                      <a:pt x="0" y="1166"/>
                      <a:pt x="0" y="1141"/>
                    </a:cubicBezTo>
                    <a:cubicBezTo>
                      <a:pt x="0" y="47"/>
                      <a:pt x="0" y="47"/>
                      <a:pt x="0" y="47"/>
                    </a:cubicBezTo>
                    <a:cubicBezTo>
                      <a:pt x="0" y="21"/>
                      <a:pt x="21" y="0"/>
                      <a:pt x="47" y="0"/>
                    </a:cubicBezTo>
                    <a:cubicBezTo>
                      <a:pt x="183" y="0"/>
                      <a:pt x="183" y="0"/>
                      <a:pt x="183" y="0"/>
                    </a:cubicBezTo>
                    <a:cubicBezTo>
                      <a:pt x="209" y="0"/>
                      <a:pt x="230" y="21"/>
                      <a:pt x="230" y="47"/>
                    </a:cubicBezTo>
                    <a:cubicBezTo>
                      <a:pt x="230" y="1141"/>
                      <a:pt x="230" y="1141"/>
                      <a:pt x="230" y="1141"/>
                    </a:cubicBezTo>
                    <a:cubicBezTo>
                      <a:pt x="230" y="1166"/>
                      <a:pt x="210" y="1185"/>
                      <a:pt x="186" y="11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 name="Freeform 16">
                <a:extLst>
                  <a:ext uri="{FF2B5EF4-FFF2-40B4-BE49-F238E27FC236}">
                    <a16:creationId xmlns:a16="http://schemas.microsoft.com/office/drawing/2014/main" id="{FBCF682B-1509-4A0D-8FB5-D049726696E0}"/>
                  </a:ext>
                </a:extLst>
              </p:cNvPr>
              <p:cNvSpPr>
                <a:spLocks/>
              </p:cNvSpPr>
              <p:nvPr/>
            </p:nvSpPr>
            <p:spPr bwMode="auto">
              <a:xfrm>
                <a:off x="2012951" y="-2133358"/>
                <a:ext cx="682625" cy="687388"/>
              </a:xfrm>
              <a:custGeom>
                <a:avLst/>
                <a:gdLst>
                  <a:gd name="T0" fmla="*/ 186 w 230"/>
                  <a:gd name="T1" fmla="*/ 231 h 231"/>
                  <a:gd name="T2" fmla="*/ 45 w 230"/>
                  <a:gd name="T3" fmla="*/ 231 h 231"/>
                  <a:gd name="T4" fmla="*/ 0 w 230"/>
                  <a:gd name="T5" fmla="*/ 186 h 231"/>
                  <a:gd name="T6" fmla="*/ 0 w 230"/>
                  <a:gd name="T7" fmla="*/ 45 h 231"/>
                  <a:gd name="T8" fmla="*/ 45 w 230"/>
                  <a:gd name="T9" fmla="*/ 0 h 231"/>
                  <a:gd name="T10" fmla="*/ 186 w 230"/>
                  <a:gd name="T11" fmla="*/ 0 h 231"/>
                  <a:gd name="T12" fmla="*/ 230 w 230"/>
                  <a:gd name="T13" fmla="*/ 45 h 231"/>
                  <a:gd name="T14" fmla="*/ 230 w 230"/>
                  <a:gd name="T15" fmla="*/ 186 h 231"/>
                  <a:gd name="T16" fmla="*/ 186 w 230"/>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86" y="231"/>
                    </a:moveTo>
                    <a:cubicBezTo>
                      <a:pt x="45" y="231"/>
                      <a:pt x="45" y="231"/>
                      <a:pt x="45" y="231"/>
                    </a:cubicBezTo>
                    <a:cubicBezTo>
                      <a:pt x="20" y="231"/>
                      <a:pt x="0" y="211"/>
                      <a:pt x="0" y="186"/>
                    </a:cubicBezTo>
                    <a:cubicBezTo>
                      <a:pt x="0" y="45"/>
                      <a:pt x="0" y="45"/>
                      <a:pt x="0" y="45"/>
                    </a:cubicBezTo>
                    <a:cubicBezTo>
                      <a:pt x="0" y="20"/>
                      <a:pt x="20" y="0"/>
                      <a:pt x="45" y="0"/>
                    </a:cubicBezTo>
                    <a:cubicBezTo>
                      <a:pt x="186" y="0"/>
                      <a:pt x="186" y="0"/>
                      <a:pt x="186" y="0"/>
                    </a:cubicBezTo>
                    <a:cubicBezTo>
                      <a:pt x="211" y="0"/>
                      <a:pt x="230" y="20"/>
                      <a:pt x="230" y="45"/>
                    </a:cubicBezTo>
                    <a:cubicBezTo>
                      <a:pt x="230" y="186"/>
                      <a:pt x="230" y="186"/>
                      <a:pt x="230" y="186"/>
                    </a:cubicBezTo>
                    <a:cubicBezTo>
                      <a:pt x="230" y="211"/>
                      <a:pt x="211" y="231"/>
                      <a:pt x="186" y="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pic>
        <p:nvPicPr>
          <p:cNvPr id="24" name="Рисунок 23">
            <a:extLst>
              <a:ext uri="{FF2B5EF4-FFF2-40B4-BE49-F238E27FC236}">
                <a16:creationId xmlns:a16="http://schemas.microsoft.com/office/drawing/2014/main" id="{43102944-DC19-413C-85E8-A214D4A9C21A}"/>
              </a:ext>
            </a:extLst>
          </p:cNvPr>
          <p:cNvPicPr>
            <a:picLocks noChangeAspect="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70686" y="398805"/>
            <a:ext cx="1258141" cy="365125"/>
          </a:xfrm>
          <a:prstGeom prst="rect">
            <a:avLst/>
          </a:prstGeom>
        </p:spPr>
      </p:pic>
    </p:spTree>
    <p:extLst>
      <p:ext uri="{BB962C8B-B14F-4D97-AF65-F5344CB8AC3E}">
        <p14:creationId xmlns:p14="http://schemas.microsoft.com/office/powerpoint/2010/main" val="1846906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9B2B7D96-70D2-414E-A2AB-B007FE707A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ru-RU"/>
          </a:p>
        </p:txBody>
      </p:sp>
      <p:sp>
        <p:nvSpPr>
          <p:cNvPr id="3" name="Місце для тексту 2">
            <a:extLst>
              <a:ext uri="{FF2B5EF4-FFF2-40B4-BE49-F238E27FC236}">
                <a16:creationId xmlns:a16="http://schemas.microsoft.com/office/drawing/2014/main" id="{695D3088-0043-4F7E-B88F-A4CBA8CEF9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4" name="Місце для дати 3">
            <a:extLst>
              <a:ext uri="{FF2B5EF4-FFF2-40B4-BE49-F238E27FC236}">
                <a16:creationId xmlns:a16="http://schemas.microsoft.com/office/drawing/2014/main" id="{B1887E64-BA54-4BB7-8757-2CA543276A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D0D54-AFB3-46A7-9A34-F4A8A36876A3}" type="datetimeFigureOut">
              <a:rPr lang="ru-RU" smtClean="0"/>
              <a:t>22.11.2024</a:t>
            </a:fld>
            <a:endParaRPr lang="ru-RU"/>
          </a:p>
        </p:txBody>
      </p:sp>
      <p:sp>
        <p:nvSpPr>
          <p:cNvPr id="5" name="Місце для нижнього колонтитула 4">
            <a:extLst>
              <a:ext uri="{FF2B5EF4-FFF2-40B4-BE49-F238E27FC236}">
                <a16:creationId xmlns:a16="http://schemas.microsoft.com/office/drawing/2014/main" id="{826F7791-DE53-4B7A-BEF3-7224A46A22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Місце для номера слайда 5">
            <a:extLst>
              <a:ext uri="{FF2B5EF4-FFF2-40B4-BE49-F238E27FC236}">
                <a16:creationId xmlns:a16="http://schemas.microsoft.com/office/drawing/2014/main" id="{2AF5363B-916B-4C68-AF69-12DEEC6AF0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A3A4B-E351-43BC-940A-CBF1FF205F38}" type="slidenum">
              <a:rPr lang="ru-RU" smtClean="0"/>
              <a:t>‹№›</a:t>
            </a:fld>
            <a:endParaRPr lang="ru-RU"/>
          </a:p>
        </p:txBody>
      </p:sp>
    </p:spTree>
    <p:extLst>
      <p:ext uri="{BB962C8B-B14F-4D97-AF65-F5344CB8AC3E}">
        <p14:creationId xmlns:p14="http://schemas.microsoft.com/office/powerpoint/2010/main" val="150532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2" r:id="rId9"/>
    <p:sldLayoutId id="2147483663" r:id="rId10"/>
    <p:sldLayoutId id="2147483664" r:id="rId11"/>
    <p:sldLayoutId id="2147483661"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6.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2.xml"/><Relationship Id="rId5" Type="http://schemas.openxmlformats.org/officeDocument/2006/relationships/chart" Target="../charts/chart7.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6.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E3232"/>
        </a:solidFill>
        <a:effectLst/>
      </p:bgPr>
    </p:bg>
    <p:spTree>
      <p:nvGrpSpPr>
        <p:cNvPr id="1" name=""/>
        <p:cNvGrpSpPr/>
        <p:nvPr/>
      </p:nvGrpSpPr>
      <p:grpSpPr>
        <a:xfrm>
          <a:off x="0" y="0"/>
          <a:ext cx="0" cy="0"/>
          <a:chOff x="0" y="0"/>
          <a:chExt cx="0" cy="0"/>
        </a:xfrm>
      </p:grpSpPr>
      <p:sp>
        <p:nvSpPr>
          <p:cNvPr id="26" name="Прямокутник 25">
            <a:extLst>
              <a:ext uri="{FF2B5EF4-FFF2-40B4-BE49-F238E27FC236}">
                <a16:creationId xmlns:a16="http://schemas.microsoft.com/office/drawing/2014/main" id="{ADE65EA1-E3C0-479E-ADF0-76E1EBFB49DC}"/>
              </a:ext>
            </a:extLst>
          </p:cNvPr>
          <p:cNvSpPr/>
          <p:nvPr/>
        </p:nvSpPr>
        <p:spPr>
          <a:xfrm>
            <a:off x="9803756" y="0"/>
            <a:ext cx="2388243" cy="4114800"/>
          </a:xfrm>
          <a:prstGeom prst="rect">
            <a:avLst/>
          </a:prstGeom>
          <a:solidFill>
            <a:srgbClr val="96C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a:extLst>
              <a:ext uri="{FF2B5EF4-FFF2-40B4-BE49-F238E27FC236}">
                <a16:creationId xmlns:a16="http://schemas.microsoft.com/office/drawing/2014/main" id="{877A0258-B0BA-4C59-A97F-4A5678D8A30D}"/>
              </a:ext>
            </a:extLst>
          </p:cNvPr>
          <p:cNvPicPr>
            <a:picLocks noChangeAspect="1"/>
          </p:cNvPicPr>
          <p:nvPr/>
        </p:nvPicPr>
        <p:blipFill>
          <a:blip r:embed="rId2">
            <a:extLst>
              <a:ext uri="{28A0092B-C50C-407E-A947-70E740481C1C}">
                <a14:useLocalDpi xmlns:a14="http://schemas.microsoft.com/office/drawing/2010/main" val="0"/>
              </a:ext>
            </a:extLst>
          </a:blip>
          <a:srcRect t="27000" b="27000"/>
          <a:stretch/>
        </p:blipFill>
        <p:spPr>
          <a:xfrm>
            <a:off x="0" y="2688336"/>
            <a:ext cx="12192000" cy="4206240"/>
          </a:xfrm>
          <a:prstGeom prst="rect">
            <a:avLst/>
          </a:prstGeom>
        </p:spPr>
      </p:pic>
      <p:grpSp>
        <p:nvGrpSpPr>
          <p:cNvPr id="38" name="Группа 23">
            <a:extLst>
              <a:ext uri="{FF2B5EF4-FFF2-40B4-BE49-F238E27FC236}">
                <a16:creationId xmlns:a16="http://schemas.microsoft.com/office/drawing/2014/main" id="{8E818C09-67BA-41EE-8B85-A3BCFD165ED8}"/>
              </a:ext>
            </a:extLst>
          </p:cNvPr>
          <p:cNvGrpSpPr/>
          <p:nvPr/>
        </p:nvGrpSpPr>
        <p:grpSpPr>
          <a:xfrm>
            <a:off x="10807731" y="1359591"/>
            <a:ext cx="833407" cy="294518"/>
            <a:chOff x="4095364" y="-1265853"/>
            <a:chExt cx="3326946" cy="1175711"/>
          </a:xfrm>
          <a:solidFill>
            <a:schemeClr val="bg1"/>
          </a:solidFill>
        </p:grpSpPr>
        <p:grpSp>
          <p:nvGrpSpPr>
            <p:cNvPr id="39" name="Группа 5">
              <a:extLst>
                <a:ext uri="{FF2B5EF4-FFF2-40B4-BE49-F238E27FC236}">
                  <a16:creationId xmlns:a16="http://schemas.microsoft.com/office/drawing/2014/main" id="{6F883434-D623-46A1-85C1-FB49BA7C68AB}"/>
                </a:ext>
              </a:extLst>
            </p:cNvPr>
            <p:cNvGrpSpPr/>
            <p:nvPr/>
          </p:nvGrpSpPr>
          <p:grpSpPr>
            <a:xfrm>
              <a:off x="5240359" y="-852236"/>
              <a:ext cx="2181951" cy="496235"/>
              <a:chOff x="2963863" y="-2900121"/>
              <a:chExt cx="6540500" cy="1487488"/>
            </a:xfrm>
            <a:grpFill/>
          </p:grpSpPr>
          <p:sp>
            <p:nvSpPr>
              <p:cNvPr id="45" name="Freeform 5">
                <a:extLst>
                  <a:ext uri="{FF2B5EF4-FFF2-40B4-BE49-F238E27FC236}">
                    <a16:creationId xmlns:a16="http://schemas.microsoft.com/office/drawing/2014/main" id="{C97B7BA0-5108-4B12-ABCE-CEB31173C13B}"/>
                  </a:ext>
                </a:extLst>
              </p:cNvPr>
              <p:cNvSpPr>
                <a:spLocks/>
              </p:cNvSpPr>
              <p:nvPr/>
            </p:nvSpPr>
            <p:spPr bwMode="auto">
              <a:xfrm>
                <a:off x="2963863" y="-2900121"/>
                <a:ext cx="1039813" cy="1427163"/>
              </a:xfrm>
              <a:custGeom>
                <a:avLst/>
                <a:gdLst>
                  <a:gd name="T0" fmla="*/ 175 w 350"/>
                  <a:gd name="T1" fmla="*/ 480 h 480"/>
                  <a:gd name="T2" fmla="*/ 18 w 350"/>
                  <a:gd name="T3" fmla="*/ 401 h 480"/>
                  <a:gd name="T4" fmla="*/ 23 w 350"/>
                  <a:gd name="T5" fmla="*/ 337 h 480"/>
                  <a:gd name="T6" fmla="*/ 81 w 350"/>
                  <a:gd name="T7" fmla="*/ 354 h 480"/>
                  <a:gd name="T8" fmla="*/ 211 w 350"/>
                  <a:gd name="T9" fmla="*/ 393 h 480"/>
                  <a:gd name="T10" fmla="*/ 256 w 350"/>
                  <a:gd name="T11" fmla="*/ 336 h 480"/>
                  <a:gd name="T12" fmla="*/ 209 w 350"/>
                  <a:gd name="T13" fmla="*/ 288 h 480"/>
                  <a:gd name="T14" fmla="*/ 103 w 350"/>
                  <a:gd name="T15" fmla="*/ 257 h 480"/>
                  <a:gd name="T16" fmla="*/ 17 w 350"/>
                  <a:gd name="T17" fmla="*/ 127 h 480"/>
                  <a:gd name="T18" fmla="*/ 139 w 350"/>
                  <a:gd name="T19" fmla="*/ 8 h 480"/>
                  <a:gd name="T20" fmla="*/ 293 w 350"/>
                  <a:gd name="T21" fmla="*/ 50 h 480"/>
                  <a:gd name="T22" fmla="*/ 314 w 350"/>
                  <a:gd name="T23" fmla="*/ 89 h 480"/>
                  <a:gd name="T24" fmla="*/ 294 w 350"/>
                  <a:gd name="T25" fmla="*/ 120 h 480"/>
                  <a:gd name="T26" fmla="*/ 252 w 350"/>
                  <a:gd name="T27" fmla="*/ 111 h 480"/>
                  <a:gd name="T28" fmla="*/ 140 w 350"/>
                  <a:gd name="T29" fmla="*/ 89 h 480"/>
                  <a:gd name="T30" fmla="*/ 97 w 350"/>
                  <a:gd name="T31" fmla="*/ 138 h 480"/>
                  <a:gd name="T32" fmla="*/ 138 w 350"/>
                  <a:gd name="T33" fmla="*/ 187 h 480"/>
                  <a:gd name="T34" fmla="*/ 230 w 350"/>
                  <a:gd name="T35" fmla="*/ 213 h 480"/>
                  <a:gd name="T36" fmla="*/ 331 w 350"/>
                  <a:gd name="T37" fmla="*/ 303 h 480"/>
                  <a:gd name="T38" fmla="*/ 216 w 350"/>
                  <a:gd name="T39" fmla="*/ 474 h 480"/>
                  <a:gd name="T40" fmla="*/ 175 w 350"/>
                  <a:gd name="T41"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0" h="480">
                    <a:moveTo>
                      <a:pt x="175" y="480"/>
                    </a:moveTo>
                    <a:cubicBezTo>
                      <a:pt x="108" y="476"/>
                      <a:pt x="55" y="454"/>
                      <a:pt x="18" y="401"/>
                    </a:cubicBezTo>
                    <a:cubicBezTo>
                      <a:pt x="0" y="374"/>
                      <a:pt x="2" y="351"/>
                      <a:pt x="23" y="337"/>
                    </a:cubicBezTo>
                    <a:cubicBezTo>
                      <a:pt x="43" y="322"/>
                      <a:pt x="58" y="327"/>
                      <a:pt x="81" y="354"/>
                    </a:cubicBezTo>
                    <a:cubicBezTo>
                      <a:pt x="118" y="397"/>
                      <a:pt x="163" y="410"/>
                      <a:pt x="211" y="393"/>
                    </a:cubicBezTo>
                    <a:cubicBezTo>
                      <a:pt x="238" y="383"/>
                      <a:pt x="257" y="367"/>
                      <a:pt x="256" y="336"/>
                    </a:cubicBezTo>
                    <a:cubicBezTo>
                      <a:pt x="255" y="306"/>
                      <a:pt x="233" y="295"/>
                      <a:pt x="209" y="288"/>
                    </a:cubicBezTo>
                    <a:cubicBezTo>
                      <a:pt x="174" y="277"/>
                      <a:pt x="137" y="271"/>
                      <a:pt x="103" y="257"/>
                    </a:cubicBezTo>
                    <a:cubicBezTo>
                      <a:pt x="40" y="231"/>
                      <a:pt x="9" y="182"/>
                      <a:pt x="17" y="127"/>
                    </a:cubicBezTo>
                    <a:cubicBezTo>
                      <a:pt x="26" y="67"/>
                      <a:pt x="76" y="17"/>
                      <a:pt x="139" y="8"/>
                    </a:cubicBezTo>
                    <a:cubicBezTo>
                      <a:pt x="197" y="0"/>
                      <a:pt x="250" y="8"/>
                      <a:pt x="293" y="50"/>
                    </a:cubicBezTo>
                    <a:cubicBezTo>
                      <a:pt x="304" y="60"/>
                      <a:pt x="313" y="76"/>
                      <a:pt x="314" y="89"/>
                    </a:cubicBezTo>
                    <a:cubicBezTo>
                      <a:pt x="315" y="99"/>
                      <a:pt x="303" y="117"/>
                      <a:pt x="294" y="120"/>
                    </a:cubicBezTo>
                    <a:cubicBezTo>
                      <a:pt x="281" y="123"/>
                      <a:pt x="263" y="119"/>
                      <a:pt x="252" y="111"/>
                    </a:cubicBezTo>
                    <a:cubicBezTo>
                      <a:pt x="217" y="86"/>
                      <a:pt x="181" y="76"/>
                      <a:pt x="140" y="89"/>
                    </a:cubicBezTo>
                    <a:cubicBezTo>
                      <a:pt x="117" y="97"/>
                      <a:pt x="99" y="111"/>
                      <a:pt x="97" y="138"/>
                    </a:cubicBezTo>
                    <a:cubicBezTo>
                      <a:pt x="95" y="167"/>
                      <a:pt x="114" y="180"/>
                      <a:pt x="138" y="187"/>
                    </a:cubicBezTo>
                    <a:cubicBezTo>
                      <a:pt x="168" y="197"/>
                      <a:pt x="200" y="202"/>
                      <a:pt x="230" y="213"/>
                    </a:cubicBezTo>
                    <a:cubicBezTo>
                      <a:pt x="276" y="228"/>
                      <a:pt x="318" y="251"/>
                      <a:pt x="331" y="303"/>
                    </a:cubicBezTo>
                    <a:cubicBezTo>
                      <a:pt x="350" y="380"/>
                      <a:pt x="298" y="456"/>
                      <a:pt x="216" y="474"/>
                    </a:cubicBezTo>
                    <a:cubicBezTo>
                      <a:pt x="201" y="477"/>
                      <a:pt x="186" y="478"/>
                      <a:pt x="175" y="4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6" name="Freeform 6">
                <a:extLst>
                  <a:ext uri="{FF2B5EF4-FFF2-40B4-BE49-F238E27FC236}">
                    <a16:creationId xmlns:a16="http://schemas.microsoft.com/office/drawing/2014/main" id="{437A694A-B90B-4E18-BD12-21A6162631B3}"/>
                  </a:ext>
                </a:extLst>
              </p:cNvPr>
              <p:cNvSpPr>
                <a:spLocks noEditPoints="1"/>
              </p:cNvSpPr>
              <p:nvPr/>
            </p:nvSpPr>
            <p:spPr bwMode="auto">
              <a:xfrm>
                <a:off x="4030663" y="-2555633"/>
                <a:ext cx="1073150" cy="1136650"/>
              </a:xfrm>
              <a:custGeom>
                <a:avLst/>
                <a:gdLst>
                  <a:gd name="T0" fmla="*/ 100 w 361"/>
                  <a:gd name="T1" fmla="*/ 224 h 382"/>
                  <a:gd name="T2" fmla="*/ 232 w 361"/>
                  <a:gd name="T3" fmla="*/ 275 h 382"/>
                  <a:gd name="T4" fmla="*/ 289 w 361"/>
                  <a:gd name="T5" fmla="*/ 291 h 382"/>
                  <a:gd name="T6" fmla="*/ 266 w 361"/>
                  <a:gd name="T7" fmla="*/ 346 h 382"/>
                  <a:gd name="T8" fmla="*/ 256 w 361"/>
                  <a:gd name="T9" fmla="*/ 351 h 382"/>
                  <a:gd name="T10" fmla="*/ 38 w 361"/>
                  <a:gd name="T11" fmla="*/ 281 h 382"/>
                  <a:gd name="T12" fmla="*/ 48 w 361"/>
                  <a:gd name="T13" fmla="*/ 82 h 382"/>
                  <a:gd name="T14" fmla="*/ 241 w 361"/>
                  <a:gd name="T15" fmla="*/ 24 h 382"/>
                  <a:gd name="T16" fmla="*/ 361 w 361"/>
                  <a:gd name="T17" fmla="*/ 183 h 382"/>
                  <a:gd name="T18" fmla="*/ 318 w 361"/>
                  <a:gd name="T19" fmla="*/ 224 h 382"/>
                  <a:gd name="T20" fmla="*/ 211 w 361"/>
                  <a:gd name="T21" fmla="*/ 224 h 382"/>
                  <a:gd name="T22" fmla="*/ 100 w 361"/>
                  <a:gd name="T23" fmla="*/ 224 h 382"/>
                  <a:gd name="T24" fmla="*/ 102 w 361"/>
                  <a:gd name="T25" fmla="*/ 157 h 382"/>
                  <a:gd name="T26" fmla="*/ 276 w 361"/>
                  <a:gd name="T27" fmla="*/ 157 h 382"/>
                  <a:gd name="T28" fmla="*/ 182 w 361"/>
                  <a:gd name="T29" fmla="*/ 90 h 382"/>
                  <a:gd name="T30" fmla="*/ 102 w 361"/>
                  <a:gd name="T31" fmla="*/ 15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1" h="382">
                    <a:moveTo>
                      <a:pt x="100" y="224"/>
                    </a:moveTo>
                    <a:cubicBezTo>
                      <a:pt x="127" y="282"/>
                      <a:pt x="175" y="299"/>
                      <a:pt x="232" y="275"/>
                    </a:cubicBezTo>
                    <a:cubicBezTo>
                      <a:pt x="260" y="264"/>
                      <a:pt x="278" y="269"/>
                      <a:pt x="289" y="291"/>
                    </a:cubicBezTo>
                    <a:cubicBezTo>
                      <a:pt x="299" y="312"/>
                      <a:pt x="291" y="332"/>
                      <a:pt x="266" y="346"/>
                    </a:cubicBezTo>
                    <a:cubicBezTo>
                      <a:pt x="263" y="348"/>
                      <a:pt x="259" y="349"/>
                      <a:pt x="256" y="351"/>
                    </a:cubicBezTo>
                    <a:cubicBezTo>
                      <a:pt x="178" y="382"/>
                      <a:pt x="83" y="352"/>
                      <a:pt x="38" y="281"/>
                    </a:cubicBezTo>
                    <a:cubicBezTo>
                      <a:pt x="0" y="221"/>
                      <a:pt x="4" y="138"/>
                      <a:pt x="48" y="82"/>
                    </a:cubicBezTo>
                    <a:cubicBezTo>
                      <a:pt x="94" y="24"/>
                      <a:pt x="172" y="0"/>
                      <a:pt x="241" y="24"/>
                    </a:cubicBezTo>
                    <a:cubicBezTo>
                      <a:pt x="310" y="48"/>
                      <a:pt x="359" y="113"/>
                      <a:pt x="361" y="183"/>
                    </a:cubicBezTo>
                    <a:cubicBezTo>
                      <a:pt x="361" y="208"/>
                      <a:pt x="346" y="224"/>
                      <a:pt x="318" y="224"/>
                    </a:cubicBezTo>
                    <a:cubicBezTo>
                      <a:pt x="283" y="224"/>
                      <a:pt x="247" y="224"/>
                      <a:pt x="211" y="224"/>
                    </a:cubicBezTo>
                    <a:cubicBezTo>
                      <a:pt x="175" y="224"/>
                      <a:pt x="139" y="224"/>
                      <a:pt x="100" y="224"/>
                    </a:cubicBezTo>
                    <a:close/>
                    <a:moveTo>
                      <a:pt x="102" y="157"/>
                    </a:moveTo>
                    <a:cubicBezTo>
                      <a:pt x="160" y="157"/>
                      <a:pt x="218" y="157"/>
                      <a:pt x="276" y="157"/>
                    </a:cubicBezTo>
                    <a:cubicBezTo>
                      <a:pt x="263" y="113"/>
                      <a:pt x="226" y="88"/>
                      <a:pt x="182" y="90"/>
                    </a:cubicBezTo>
                    <a:cubicBezTo>
                      <a:pt x="141" y="93"/>
                      <a:pt x="108" y="120"/>
                      <a:pt x="102"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7" name="Freeform 7">
                <a:extLst>
                  <a:ext uri="{FF2B5EF4-FFF2-40B4-BE49-F238E27FC236}">
                    <a16:creationId xmlns:a16="http://schemas.microsoft.com/office/drawing/2014/main" id="{22A8D77F-7F8B-4C3B-84CA-039C4A11E558}"/>
                  </a:ext>
                </a:extLst>
              </p:cNvPr>
              <p:cNvSpPr>
                <a:spLocks noEditPoints="1"/>
              </p:cNvSpPr>
              <p:nvPr/>
            </p:nvSpPr>
            <p:spPr bwMode="auto">
              <a:xfrm>
                <a:off x="8431213" y="-2552458"/>
                <a:ext cx="1073150" cy="1139825"/>
              </a:xfrm>
              <a:custGeom>
                <a:avLst/>
                <a:gdLst>
                  <a:gd name="T0" fmla="*/ 101 w 361"/>
                  <a:gd name="T1" fmla="*/ 223 h 383"/>
                  <a:gd name="T2" fmla="*/ 226 w 361"/>
                  <a:gd name="T3" fmla="*/ 277 h 383"/>
                  <a:gd name="T4" fmla="*/ 277 w 361"/>
                  <a:gd name="T5" fmla="*/ 277 h 383"/>
                  <a:gd name="T6" fmla="*/ 261 w 361"/>
                  <a:gd name="T7" fmla="*/ 347 h 383"/>
                  <a:gd name="T8" fmla="*/ 38 w 361"/>
                  <a:gd name="T9" fmla="*/ 280 h 383"/>
                  <a:gd name="T10" fmla="*/ 47 w 361"/>
                  <a:gd name="T11" fmla="*/ 81 h 383"/>
                  <a:gd name="T12" fmla="*/ 238 w 361"/>
                  <a:gd name="T13" fmla="*/ 22 h 383"/>
                  <a:gd name="T14" fmla="*/ 360 w 361"/>
                  <a:gd name="T15" fmla="*/ 182 h 383"/>
                  <a:gd name="T16" fmla="*/ 319 w 361"/>
                  <a:gd name="T17" fmla="*/ 223 h 383"/>
                  <a:gd name="T18" fmla="*/ 101 w 361"/>
                  <a:gd name="T19" fmla="*/ 223 h 383"/>
                  <a:gd name="T20" fmla="*/ 101 w 361"/>
                  <a:gd name="T21" fmla="*/ 157 h 383"/>
                  <a:gd name="T22" fmla="*/ 275 w 361"/>
                  <a:gd name="T23" fmla="*/ 157 h 383"/>
                  <a:gd name="T24" fmla="*/ 188 w 361"/>
                  <a:gd name="T25" fmla="*/ 89 h 383"/>
                  <a:gd name="T26" fmla="*/ 101 w 361"/>
                  <a:gd name="T27" fmla="*/ 15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383">
                    <a:moveTo>
                      <a:pt x="101" y="223"/>
                    </a:moveTo>
                    <a:cubicBezTo>
                      <a:pt x="125" y="279"/>
                      <a:pt x="174" y="297"/>
                      <a:pt x="226" y="277"/>
                    </a:cubicBezTo>
                    <a:cubicBezTo>
                      <a:pt x="242" y="272"/>
                      <a:pt x="264" y="270"/>
                      <a:pt x="277" y="277"/>
                    </a:cubicBezTo>
                    <a:cubicBezTo>
                      <a:pt x="305" y="294"/>
                      <a:pt x="296" y="330"/>
                      <a:pt x="261" y="347"/>
                    </a:cubicBezTo>
                    <a:cubicBezTo>
                      <a:pt x="185" y="383"/>
                      <a:pt x="85" y="353"/>
                      <a:pt x="38" y="280"/>
                    </a:cubicBezTo>
                    <a:cubicBezTo>
                      <a:pt x="0" y="220"/>
                      <a:pt x="4" y="137"/>
                      <a:pt x="47" y="81"/>
                    </a:cubicBezTo>
                    <a:cubicBezTo>
                      <a:pt x="92" y="24"/>
                      <a:pt x="169" y="0"/>
                      <a:pt x="238" y="22"/>
                    </a:cubicBezTo>
                    <a:cubicBezTo>
                      <a:pt x="307" y="43"/>
                      <a:pt x="359" y="111"/>
                      <a:pt x="360" y="182"/>
                    </a:cubicBezTo>
                    <a:cubicBezTo>
                      <a:pt x="361" y="207"/>
                      <a:pt x="346" y="223"/>
                      <a:pt x="319" y="223"/>
                    </a:cubicBezTo>
                    <a:cubicBezTo>
                      <a:pt x="247" y="223"/>
                      <a:pt x="175" y="223"/>
                      <a:pt x="101" y="223"/>
                    </a:cubicBezTo>
                    <a:close/>
                    <a:moveTo>
                      <a:pt x="101" y="157"/>
                    </a:moveTo>
                    <a:cubicBezTo>
                      <a:pt x="160" y="157"/>
                      <a:pt x="218" y="157"/>
                      <a:pt x="275" y="157"/>
                    </a:cubicBezTo>
                    <a:cubicBezTo>
                      <a:pt x="266" y="116"/>
                      <a:pt x="231" y="89"/>
                      <a:pt x="188" y="89"/>
                    </a:cubicBezTo>
                    <a:cubicBezTo>
                      <a:pt x="146" y="89"/>
                      <a:pt x="111" y="115"/>
                      <a:pt x="101"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8" name="Freeform 8">
                <a:extLst>
                  <a:ext uri="{FF2B5EF4-FFF2-40B4-BE49-F238E27FC236}">
                    <a16:creationId xmlns:a16="http://schemas.microsoft.com/office/drawing/2014/main" id="{1E7D0B4F-5143-41AA-B245-225A7FF57A46}"/>
                  </a:ext>
                </a:extLst>
              </p:cNvPr>
              <p:cNvSpPr>
                <a:spLocks/>
              </p:cNvSpPr>
              <p:nvPr/>
            </p:nvSpPr>
            <p:spPr bwMode="auto">
              <a:xfrm>
                <a:off x="7426326" y="-2549283"/>
                <a:ext cx="939800" cy="1116013"/>
              </a:xfrm>
              <a:custGeom>
                <a:avLst/>
                <a:gdLst>
                  <a:gd name="T0" fmla="*/ 0 w 316"/>
                  <a:gd name="T1" fmla="*/ 185 h 375"/>
                  <a:gd name="T2" fmla="*/ 98 w 316"/>
                  <a:gd name="T3" fmla="*/ 31 h 375"/>
                  <a:gd name="T4" fmla="*/ 283 w 316"/>
                  <a:gd name="T5" fmla="*/ 50 h 375"/>
                  <a:gd name="T6" fmla="*/ 305 w 316"/>
                  <a:gd name="T7" fmla="*/ 104 h 375"/>
                  <a:gd name="T8" fmla="*/ 240 w 316"/>
                  <a:gd name="T9" fmla="*/ 121 h 375"/>
                  <a:gd name="T10" fmla="*/ 177 w 316"/>
                  <a:gd name="T11" fmla="*/ 95 h 375"/>
                  <a:gd name="T12" fmla="*/ 87 w 316"/>
                  <a:gd name="T13" fmla="*/ 154 h 375"/>
                  <a:gd name="T14" fmla="*/ 115 w 316"/>
                  <a:gd name="T15" fmla="*/ 259 h 375"/>
                  <a:gd name="T16" fmla="*/ 220 w 316"/>
                  <a:gd name="T17" fmla="*/ 267 h 375"/>
                  <a:gd name="T18" fmla="*/ 245 w 316"/>
                  <a:gd name="T19" fmla="*/ 251 h 375"/>
                  <a:gd name="T20" fmla="*/ 299 w 316"/>
                  <a:gd name="T21" fmla="*/ 257 h 375"/>
                  <a:gd name="T22" fmla="*/ 295 w 316"/>
                  <a:gd name="T23" fmla="*/ 312 h 375"/>
                  <a:gd name="T24" fmla="*/ 93 w 316"/>
                  <a:gd name="T25" fmla="*/ 340 h 375"/>
                  <a:gd name="T26" fmla="*/ 0 w 316"/>
                  <a:gd name="T27"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375">
                    <a:moveTo>
                      <a:pt x="0" y="185"/>
                    </a:moveTo>
                    <a:cubicBezTo>
                      <a:pt x="2" y="116"/>
                      <a:pt x="34" y="62"/>
                      <a:pt x="98" y="31"/>
                    </a:cubicBezTo>
                    <a:cubicBezTo>
                      <a:pt x="162" y="0"/>
                      <a:pt x="225" y="6"/>
                      <a:pt x="283" y="50"/>
                    </a:cubicBezTo>
                    <a:cubicBezTo>
                      <a:pt x="301" y="63"/>
                      <a:pt x="315" y="80"/>
                      <a:pt x="305" y="104"/>
                    </a:cubicBezTo>
                    <a:cubicBezTo>
                      <a:pt x="295" y="131"/>
                      <a:pt x="268" y="136"/>
                      <a:pt x="240" y="121"/>
                    </a:cubicBezTo>
                    <a:cubicBezTo>
                      <a:pt x="220" y="110"/>
                      <a:pt x="199" y="97"/>
                      <a:pt x="177" y="95"/>
                    </a:cubicBezTo>
                    <a:cubicBezTo>
                      <a:pt x="136" y="90"/>
                      <a:pt x="103" y="115"/>
                      <a:pt x="87" y="154"/>
                    </a:cubicBezTo>
                    <a:cubicBezTo>
                      <a:pt x="73" y="191"/>
                      <a:pt x="84" y="232"/>
                      <a:pt x="115" y="259"/>
                    </a:cubicBezTo>
                    <a:cubicBezTo>
                      <a:pt x="145" y="284"/>
                      <a:pt x="185" y="287"/>
                      <a:pt x="220" y="267"/>
                    </a:cubicBezTo>
                    <a:cubicBezTo>
                      <a:pt x="229" y="262"/>
                      <a:pt x="236" y="256"/>
                      <a:pt x="245" y="251"/>
                    </a:cubicBezTo>
                    <a:cubicBezTo>
                      <a:pt x="264" y="238"/>
                      <a:pt x="284" y="239"/>
                      <a:pt x="299" y="257"/>
                    </a:cubicBezTo>
                    <a:cubicBezTo>
                      <a:pt x="316" y="276"/>
                      <a:pt x="310" y="295"/>
                      <a:pt x="295" y="312"/>
                    </a:cubicBezTo>
                    <a:cubicBezTo>
                      <a:pt x="251" y="362"/>
                      <a:pt x="160" y="375"/>
                      <a:pt x="93" y="340"/>
                    </a:cubicBezTo>
                    <a:cubicBezTo>
                      <a:pt x="32" y="308"/>
                      <a:pt x="1" y="256"/>
                      <a:pt x="0" y="1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9" name="Freeform 9">
                <a:extLst>
                  <a:ext uri="{FF2B5EF4-FFF2-40B4-BE49-F238E27FC236}">
                    <a16:creationId xmlns:a16="http://schemas.microsoft.com/office/drawing/2014/main" id="{DF22562C-2860-493E-879E-2B0F75CE141C}"/>
                  </a:ext>
                </a:extLst>
              </p:cNvPr>
              <p:cNvSpPr>
                <a:spLocks/>
              </p:cNvSpPr>
              <p:nvPr/>
            </p:nvSpPr>
            <p:spPr bwMode="auto">
              <a:xfrm>
                <a:off x="5953126" y="-2528646"/>
                <a:ext cx="938213" cy="1031875"/>
              </a:xfrm>
              <a:custGeom>
                <a:avLst/>
                <a:gdLst>
                  <a:gd name="T0" fmla="*/ 158 w 316"/>
                  <a:gd name="T1" fmla="*/ 216 h 347"/>
                  <a:gd name="T2" fmla="*/ 234 w 316"/>
                  <a:gd name="T3" fmla="*/ 35 h 347"/>
                  <a:gd name="T4" fmla="*/ 287 w 316"/>
                  <a:gd name="T5" fmla="*/ 10 h 347"/>
                  <a:gd name="T6" fmla="*/ 307 w 316"/>
                  <a:gd name="T7" fmla="*/ 61 h 347"/>
                  <a:gd name="T8" fmla="*/ 195 w 316"/>
                  <a:gd name="T9" fmla="*/ 322 h 347"/>
                  <a:gd name="T10" fmla="*/ 158 w 316"/>
                  <a:gd name="T11" fmla="*/ 347 h 347"/>
                  <a:gd name="T12" fmla="*/ 121 w 316"/>
                  <a:gd name="T13" fmla="*/ 321 h 347"/>
                  <a:gd name="T14" fmla="*/ 11 w 316"/>
                  <a:gd name="T15" fmla="*/ 66 h 347"/>
                  <a:gd name="T16" fmla="*/ 30 w 316"/>
                  <a:gd name="T17" fmla="*/ 10 h 347"/>
                  <a:gd name="T18" fmla="*/ 83 w 316"/>
                  <a:gd name="T19" fmla="*/ 36 h 347"/>
                  <a:gd name="T20" fmla="*/ 158 w 316"/>
                  <a:gd name="T21" fmla="*/ 21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347">
                    <a:moveTo>
                      <a:pt x="158" y="216"/>
                    </a:moveTo>
                    <a:cubicBezTo>
                      <a:pt x="185" y="150"/>
                      <a:pt x="209" y="92"/>
                      <a:pt x="234" y="35"/>
                    </a:cubicBezTo>
                    <a:cubicBezTo>
                      <a:pt x="246" y="8"/>
                      <a:pt x="266" y="0"/>
                      <a:pt x="287" y="10"/>
                    </a:cubicBezTo>
                    <a:cubicBezTo>
                      <a:pt x="308" y="21"/>
                      <a:pt x="316" y="39"/>
                      <a:pt x="307" y="61"/>
                    </a:cubicBezTo>
                    <a:cubicBezTo>
                      <a:pt x="270" y="149"/>
                      <a:pt x="234" y="236"/>
                      <a:pt x="195" y="322"/>
                    </a:cubicBezTo>
                    <a:cubicBezTo>
                      <a:pt x="189" y="334"/>
                      <a:pt x="170" y="347"/>
                      <a:pt x="158" y="347"/>
                    </a:cubicBezTo>
                    <a:cubicBezTo>
                      <a:pt x="145" y="347"/>
                      <a:pt x="126" y="334"/>
                      <a:pt x="121" y="321"/>
                    </a:cubicBezTo>
                    <a:cubicBezTo>
                      <a:pt x="82" y="237"/>
                      <a:pt x="46" y="151"/>
                      <a:pt x="11" y="66"/>
                    </a:cubicBezTo>
                    <a:cubicBezTo>
                      <a:pt x="0" y="40"/>
                      <a:pt x="8" y="19"/>
                      <a:pt x="30" y="10"/>
                    </a:cubicBezTo>
                    <a:cubicBezTo>
                      <a:pt x="51" y="1"/>
                      <a:pt x="72" y="10"/>
                      <a:pt x="83" y="36"/>
                    </a:cubicBezTo>
                    <a:cubicBezTo>
                      <a:pt x="107" y="94"/>
                      <a:pt x="131" y="152"/>
                      <a:pt x="158"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0" name="Freeform 10">
                <a:extLst>
                  <a:ext uri="{FF2B5EF4-FFF2-40B4-BE49-F238E27FC236}">
                    <a16:creationId xmlns:a16="http://schemas.microsoft.com/office/drawing/2014/main" id="{5A5C05C6-4649-4161-BEF7-EC3E746F74C6}"/>
                  </a:ext>
                </a:extLst>
              </p:cNvPr>
              <p:cNvSpPr>
                <a:spLocks/>
              </p:cNvSpPr>
              <p:nvPr/>
            </p:nvSpPr>
            <p:spPr bwMode="auto">
              <a:xfrm>
                <a:off x="5230813" y="-2515946"/>
                <a:ext cx="674688" cy="1025525"/>
              </a:xfrm>
              <a:custGeom>
                <a:avLst/>
                <a:gdLst>
                  <a:gd name="T0" fmla="*/ 0 w 227"/>
                  <a:gd name="T1" fmla="*/ 241 h 345"/>
                  <a:gd name="T2" fmla="*/ 5 w 227"/>
                  <a:gd name="T3" fmla="*/ 160 h 345"/>
                  <a:gd name="T4" fmla="*/ 175 w 227"/>
                  <a:gd name="T5" fmla="*/ 2 h 345"/>
                  <a:gd name="T6" fmla="*/ 226 w 227"/>
                  <a:gd name="T7" fmla="*/ 38 h 345"/>
                  <a:gd name="T8" fmla="*/ 184 w 227"/>
                  <a:gd name="T9" fmla="*/ 81 h 345"/>
                  <a:gd name="T10" fmla="*/ 81 w 227"/>
                  <a:gd name="T11" fmla="*/ 203 h 345"/>
                  <a:gd name="T12" fmla="*/ 81 w 227"/>
                  <a:gd name="T13" fmla="*/ 302 h 345"/>
                  <a:gd name="T14" fmla="*/ 44 w 227"/>
                  <a:gd name="T15" fmla="*/ 345 h 345"/>
                  <a:gd name="T16" fmla="*/ 2 w 227"/>
                  <a:gd name="T17" fmla="*/ 302 h 345"/>
                  <a:gd name="T18" fmla="*/ 2 w 227"/>
                  <a:gd name="T19" fmla="*/ 241 h 345"/>
                  <a:gd name="T20" fmla="*/ 0 w 227"/>
                  <a:gd name="T21" fmla="*/ 24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345">
                    <a:moveTo>
                      <a:pt x="0" y="241"/>
                    </a:moveTo>
                    <a:cubicBezTo>
                      <a:pt x="2" y="214"/>
                      <a:pt x="2" y="187"/>
                      <a:pt x="5" y="160"/>
                    </a:cubicBezTo>
                    <a:cubicBezTo>
                      <a:pt x="15" y="74"/>
                      <a:pt x="89" y="5"/>
                      <a:pt x="175" y="2"/>
                    </a:cubicBezTo>
                    <a:cubicBezTo>
                      <a:pt x="204" y="0"/>
                      <a:pt x="224" y="15"/>
                      <a:pt x="226" y="38"/>
                    </a:cubicBezTo>
                    <a:cubicBezTo>
                      <a:pt x="227" y="60"/>
                      <a:pt x="212" y="76"/>
                      <a:pt x="184" y="81"/>
                    </a:cubicBezTo>
                    <a:cubicBezTo>
                      <a:pt x="110" y="94"/>
                      <a:pt x="81" y="128"/>
                      <a:pt x="81" y="203"/>
                    </a:cubicBezTo>
                    <a:cubicBezTo>
                      <a:pt x="81" y="236"/>
                      <a:pt x="81" y="269"/>
                      <a:pt x="81" y="302"/>
                    </a:cubicBezTo>
                    <a:cubicBezTo>
                      <a:pt x="80" y="327"/>
                      <a:pt x="65" y="345"/>
                      <a:pt x="44" y="345"/>
                    </a:cubicBezTo>
                    <a:cubicBezTo>
                      <a:pt x="20" y="345"/>
                      <a:pt x="3" y="329"/>
                      <a:pt x="2" y="302"/>
                    </a:cubicBezTo>
                    <a:cubicBezTo>
                      <a:pt x="1" y="282"/>
                      <a:pt x="2" y="262"/>
                      <a:pt x="2" y="241"/>
                    </a:cubicBezTo>
                    <a:cubicBezTo>
                      <a:pt x="1" y="241"/>
                      <a:pt x="1" y="241"/>
                      <a:pt x="0" y="2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1" name="Freeform 11">
                <a:extLst>
                  <a:ext uri="{FF2B5EF4-FFF2-40B4-BE49-F238E27FC236}">
                    <a16:creationId xmlns:a16="http://schemas.microsoft.com/office/drawing/2014/main" id="{5F090801-DDA2-4BBC-A9FA-D653731762A6}"/>
                  </a:ext>
                </a:extLst>
              </p:cNvPr>
              <p:cNvSpPr>
                <a:spLocks/>
              </p:cNvSpPr>
              <p:nvPr/>
            </p:nvSpPr>
            <p:spPr bwMode="auto">
              <a:xfrm>
                <a:off x="7031038" y="-2512771"/>
                <a:ext cx="241300" cy="1035050"/>
              </a:xfrm>
              <a:custGeom>
                <a:avLst/>
                <a:gdLst>
                  <a:gd name="T0" fmla="*/ 81 w 81"/>
                  <a:gd name="T1" fmla="*/ 176 h 348"/>
                  <a:gd name="T2" fmla="*/ 81 w 81"/>
                  <a:gd name="T3" fmla="*/ 301 h 348"/>
                  <a:gd name="T4" fmla="*/ 43 w 81"/>
                  <a:gd name="T5" fmla="*/ 347 h 348"/>
                  <a:gd name="T6" fmla="*/ 1 w 81"/>
                  <a:gd name="T7" fmla="*/ 302 h 348"/>
                  <a:gd name="T8" fmla="*/ 1 w 81"/>
                  <a:gd name="T9" fmla="*/ 46 h 348"/>
                  <a:gd name="T10" fmla="*/ 40 w 81"/>
                  <a:gd name="T11" fmla="*/ 1 h 348"/>
                  <a:gd name="T12" fmla="*/ 81 w 81"/>
                  <a:gd name="T13" fmla="*/ 48 h 348"/>
                  <a:gd name="T14" fmla="*/ 81 w 81"/>
                  <a:gd name="T15" fmla="*/ 176 h 3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348">
                    <a:moveTo>
                      <a:pt x="81" y="176"/>
                    </a:moveTo>
                    <a:cubicBezTo>
                      <a:pt x="81" y="217"/>
                      <a:pt x="81" y="259"/>
                      <a:pt x="81" y="301"/>
                    </a:cubicBezTo>
                    <a:cubicBezTo>
                      <a:pt x="81" y="329"/>
                      <a:pt x="66" y="346"/>
                      <a:pt x="43" y="347"/>
                    </a:cubicBezTo>
                    <a:cubicBezTo>
                      <a:pt x="18" y="348"/>
                      <a:pt x="1" y="331"/>
                      <a:pt x="1" y="302"/>
                    </a:cubicBezTo>
                    <a:cubicBezTo>
                      <a:pt x="0" y="217"/>
                      <a:pt x="0" y="131"/>
                      <a:pt x="1" y="46"/>
                    </a:cubicBezTo>
                    <a:cubicBezTo>
                      <a:pt x="1" y="20"/>
                      <a:pt x="18" y="2"/>
                      <a:pt x="40" y="1"/>
                    </a:cubicBezTo>
                    <a:cubicBezTo>
                      <a:pt x="63" y="0"/>
                      <a:pt x="80" y="19"/>
                      <a:pt x="81" y="48"/>
                    </a:cubicBezTo>
                    <a:cubicBezTo>
                      <a:pt x="81" y="90"/>
                      <a:pt x="81" y="133"/>
                      <a:pt x="81"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2" name="Freeform 12">
                <a:extLst>
                  <a:ext uri="{FF2B5EF4-FFF2-40B4-BE49-F238E27FC236}">
                    <a16:creationId xmlns:a16="http://schemas.microsoft.com/office/drawing/2014/main" id="{B0EC2941-5DC6-40DD-A30D-B1B87D102594}"/>
                  </a:ext>
                </a:extLst>
              </p:cNvPr>
              <p:cNvSpPr>
                <a:spLocks/>
              </p:cNvSpPr>
              <p:nvPr/>
            </p:nvSpPr>
            <p:spPr bwMode="auto">
              <a:xfrm>
                <a:off x="7029451" y="-2876308"/>
                <a:ext cx="255588" cy="258763"/>
              </a:xfrm>
              <a:custGeom>
                <a:avLst/>
                <a:gdLst>
                  <a:gd name="T0" fmla="*/ 41 w 86"/>
                  <a:gd name="T1" fmla="*/ 1 h 87"/>
                  <a:gd name="T2" fmla="*/ 85 w 86"/>
                  <a:gd name="T3" fmla="*/ 43 h 87"/>
                  <a:gd name="T4" fmla="*/ 42 w 86"/>
                  <a:gd name="T5" fmla="*/ 87 h 87"/>
                  <a:gd name="T6" fmla="*/ 0 w 86"/>
                  <a:gd name="T7" fmla="*/ 44 h 87"/>
                  <a:gd name="T8" fmla="*/ 41 w 86"/>
                  <a:gd name="T9" fmla="*/ 1 h 87"/>
                </a:gdLst>
                <a:ahLst/>
                <a:cxnLst>
                  <a:cxn ang="0">
                    <a:pos x="T0" y="T1"/>
                  </a:cxn>
                  <a:cxn ang="0">
                    <a:pos x="T2" y="T3"/>
                  </a:cxn>
                  <a:cxn ang="0">
                    <a:pos x="T4" y="T5"/>
                  </a:cxn>
                  <a:cxn ang="0">
                    <a:pos x="T6" y="T7"/>
                  </a:cxn>
                  <a:cxn ang="0">
                    <a:pos x="T8" y="T9"/>
                  </a:cxn>
                </a:cxnLst>
                <a:rect l="0" t="0" r="r" b="b"/>
                <a:pathLst>
                  <a:path w="86" h="87">
                    <a:moveTo>
                      <a:pt x="41" y="1"/>
                    </a:moveTo>
                    <a:cubicBezTo>
                      <a:pt x="63" y="0"/>
                      <a:pt x="85" y="21"/>
                      <a:pt x="85" y="43"/>
                    </a:cubicBezTo>
                    <a:cubicBezTo>
                      <a:pt x="86" y="68"/>
                      <a:pt x="67" y="87"/>
                      <a:pt x="42" y="87"/>
                    </a:cubicBezTo>
                    <a:cubicBezTo>
                      <a:pt x="18" y="87"/>
                      <a:pt x="0" y="68"/>
                      <a:pt x="0" y="44"/>
                    </a:cubicBezTo>
                    <a:cubicBezTo>
                      <a:pt x="0" y="22"/>
                      <a:pt x="19" y="1"/>
                      <a:pt x="4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40" name="Группа 6">
              <a:extLst>
                <a:ext uri="{FF2B5EF4-FFF2-40B4-BE49-F238E27FC236}">
                  <a16:creationId xmlns:a16="http://schemas.microsoft.com/office/drawing/2014/main" id="{21052596-976E-4199-9D15-644469269E02}"/>
                </a:ext>
              </a:extLst>
            </p:cNvPr>
            <p:cNvGrpSpPr/>
            <p:nvPr/>
          </p:nvGrpSpPr>
          <p:grpSpPr>
            <a:xfrm>
              <a:off x="4095364" y="-1265853"/>
              <a:ext cx="1055492" cy="1175711"/>
              <a:chOff x="-468312" y="-4139958"/>
              <a:chExt cx="3163888" cy="3524250"/>
            </a:xfrm>
            <a:grpFill/>
          </p:grpSpPr>
          <p:sp>
            <p:nvSpPr>
              <p:cNvPr id="41" name="Freeform 13">
                <a:extLst>
                  <a:ext uri="{FF2B5EF4-FFF2-40B4-BE49-F238E27FC236}">
                    <a16:creationId xmlns:a16="http://schemas.microsoft.com/office/drawing/2014/main" id="{4497BE67-815F-4975-A87D-BD2994D7C9EF}"/>
                  </a:ext>
                </a:extLst>
              </p:cNvPr>
              <p:cNvSpPr>
                <a:spLocks/>
              </p:cNvSpPr>
              <p:nvPr/>
            </p:nvSpPr>
            <p:spPr bwMode="auto">
              <a:xfrm>
                <a:off x="360363" y="-3387483"/>
                <a:ext cx="684213" cy="1941513"/>
              </a:xfrm>
              <a:custGeom>
                <a:avLst/>
                <a:gdLst>
                  <a:gd name="T0" fmla="*/ 185 w 230"/>
                  <a:gd name="T1" fmla="*/ 653 h 653"/>
                  <a:gd name="T2" fmla="*/ 44 w 230"/>
                  <a:gd name="T3" fmla="*/ 653 h 653"/>
                  <a:gd name="T4" fmla="*/ 0 w 230"/>
                  <a:gd name="T5" fmla="*/ 608 h 653"/>
                  <a:gd name="T6" fmla="*/ 0 w 230"/>
                  <a:gd name="T7" fmla="*/ 45 h 653"/>
                  <a:gd name="T8" fmla="*/ 44 w 230"/>
                  <a:gd name="T9" fmla="*/ 0 h 653"/>
                  <a:gd name="T10" fmla="*/ 185 w 230"/>
                  <a:gd name="T11" fmla="*/ 0 h 653"/>
                  <a:gd name="T12" fmla="*/ 230 w 230"/>
                  <a:gd name="T13" fmla="*/ 45 h 653"/>
                  <a:gd name="T14" fmla="*/ 230 w 230"/>
                  <a:gd name="T15" fmla="*/ 608 h 653"/>
                  <a:gd name="T16" fmla="*/ 185 w 230"/>
                  <a:gd name="T17"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653">
                    <a:moveTo>
                      <a:pt x="185" y="653"/>
                    </a:moveTo>
                    <a:cubicBezTo>
                      <a:pt x="44" y="653"/>
                      <a:pt x="44" y="653"/>
                      <a:pt x="44" y="653"/>
                    </a:cubicBezTo>
                    <a:cubicBezTo>
                      <a:pt x="19" y="653"/>
                      <a:pt x="0" y="633"/>
                      <a:pt x="0" y="608"/>
                    </a:cubicBezTo>
                    <a:cubicBezTo>
                      <a:pt x="0" y="45"/>
                      <a:pt x="0" y="45"/>
                      <a:pt x="0" y="45"/>
                    </a:cubicBezTo>
                    <a:cubicBezTo>
                      <a:pt x="0" y="20"/>
                      <a:pt x="19" y="0"/>
                      <a:pt x="44" y="0"/>
                    </a:cubicBezTo>
                    <a:cubicBezTo>
                      <a:pt x="185" y="0"/>
                      <a:pt x="185" y="0"/>
                      <a:pt x="185" y="0"/>
                    </a:cubicBezTo>
                    <a:cubicBezTo>
                      <a:pt x="210" y="0"/>
                      <a:pt x="230" y="20"/>
                      <a:pt x="230" y="45"/>
                    </a:cubicBezTo>
                    <a:cubicBezTo>
                      <a:pt x="230" y="608"/>
                      <a:pt x="230" y="608"/>
                      <a:pt x="230" y="608"/>
                    </a:cubicBezTo>
                    <a:cubicBezTo>
                      <a:pt x="230" y="633"/>
                      <a:pt x="210" y="653"/>
                      <a:pt x="185" y="6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2" name="Freeform 14">
                <a:extLst>
                  <a:ext uri="{FF2B5EF4-FFF2-40B4-BE49-F238E27FC236}">
                    <a16:creationId xmlns:a16="http://schemas.microsoft.com/office/drawing/2014/main" id="{58EEE2C4-1B55-425E-B13E-271D52E5A1E8}"/>
                  </a:ext>
                </a:extLst>
              </p:cNvPr>
              <p:cNvSpPr>
                <a:spLocks/>
              </p:cNvSpPr>
              <p:nvPr/>
            </p:nvSpPr>
            <p:spPr bwMode="auto">
              <a:xfrm>
                <a:off x="-468312" y="-2528646"/>
                <a:ext cx="685800" cy="1082675"/>
              </a:xfrm>
              <a:custGeom>
                <a:avLst/>
                <a:gdLst>
                  <a:gd name="T0" fmla="*/ 186 w 231"/>
                  <a:gd name="T1" fmla="*/ 364 h 364"/>
                  <a:gd name="T2" fmla="*/ 45 w 231"/>
                  <a:gd name="T3" fmla="*/ 364 h 364"/>
                  <a:gd name="T4" fmla="*/ 0 w 231"/>
                  <a:gd name="T5" fmla="*/ 319 h 364"/>
                  <a:gd name="T6" fmla="*/ 0 w 231"/>
                  <a:gd name="T7" fmla="*/ 44 h 364"/>
                  <a:gd name="T8" fmla="*/ 45 w 231"/>
                  <a:gd name="T9" fmla="*/ 0 h 364"/>
                  <a:gd name="T10" fmla="*/ 186 w 231"/>
                  <a:gd name="T11" fmla="*/ 0 h 364"/>
                  <a:gd name="T12" fmla="*/ 231 w 231"/>
                  <a:gd name="T13" fmla="*/ 44 h 364"/>
                  <a:gd name="T14" fmla="*/ 231 w 231"/>
                  <a:gd name="T15" fmla="*/ 319 h 364"/>
                  <a:gd name="T16" fmla="*/ 186 w 231"/>
                  <a:gd name="T17"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64">
                    <a:moveTo>
                      <a:pt x="186" y="364"/>
                    </a:moveTo>
                    <a:cubicBezTo>
                      <a:pt x="45" y="364"/>
                      <a:pt x="45" y="364"/>
                      <a:pt x="45" y="364"/>
                    </a:cubicBezTo>
                    <a:cubicBezTo>
                      <a:pt x="20" y="364"/>
                      <a:pt x="0" y="344"/>
                      <a:pt x="0" y="319"/>
                    </a:cubicBezTo>
                    <a:cubicBezTo>
                      <a:pt x="0" y="44"/>
                      <a:pt x="0" y="44"/>
                      <a:pt x="0" y="44"/>
                    </a:cubicBezTo>
                    <a:cubicBezTo>
                      <a:pt x="0" y="19"/>
                      <a:pt x="20" y="0"/>
                      <a:pt x="45" y="0"/>
                    </a:cubicBezTo>
                    <a:cubicBezTo>
                      <a:pt x="186" y="0"/>
                      <a:pt x="186" y="0"/>
                      <a:pt x="186" y="0"/>
                    </a:cubicBezTo>
                    <a:cubicBezTo>
                      <a:pt x="211" y="0"/>
                      <a:pt x="231" y="19"/>
                      <a:pt x="231" y="44"/>
                    </a:cubicBezTo>
                    <a:cubicBezTo>
                      <a:pt x="231" y="319"/>
                      <a:pt x="231" y="319"/>
                      <a:pt x="231" y="319"/>
                    </a:cubicBezTo>
                    <a:cubicBezTo>
                      <a:pt x="231" y="344"/>
                      <a:pt x="211" y="364"/>
                      <a:pt x="186" y="3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3" name="Freeform 15">
                <a:extLst>
                  <a:ext uri="{FF2B5EF4-FFF2-40B4-BE49-F238E27FC236}">
                    <a16:creationId xmlns:a16="http://schemas.microsoft.com/office/drawing/2014/main" id="{94333530-DFAF-43BD-9C39-93F81A2A9A04}"/>
                  </a:ext>
                </a:extLst>
              </p:cNvPr>
              <p:cNvSpPr>
                <a:spLocks/>
              </p:cNvSpPr>
              <p:nvPr/>
            </p:nvSpPr>
            <p:spPr bwMode="auto">
              <a:xfrm>
                <a:off x="1187450" y="-4139958"/>
                <a:ext cx="682626" cy="3524250"/>
              </a:xfrm>
              <a:custGeom>
                <a:avLst/>
                <a:gdLst>
                  <a:gd name="T0" fmla="*/ 186 w 230"/>
                  <a:gd name="T1" fmla="*/ 1185 h 1185"/>
                  <a:gd name="T2" fmla="*/ 44 w 230"/>
                  <a:gd name="T3" fmla="*/ 1185 h 1185"/>
                  <a:gd name="T4" fmla="*/ 0 w 230"/>
                  <a:gd name="T5" fmla="*/ 1141 h 1185"/>
                  <a:gd name="T6" fmla="*/ 0 w 230"/>
                  <a:gd name="T7" fmla="*/ 47 h 1185"/>
                  <a:gd name="T8" fmla="*/ 47 w 230"/>
                  <a:gd name="T9" fmla="*/ 0 h 1185"/>
                  <a:gd name="T10" fmla="*/ 183 w 230"/>
                  <a:gd name="T11" fmla="*/ 0 h 1185"/>
                  <a:gd name="T12" fmla="*/ 230 w 230"/>
                  <a:gd name="T13" fmla="*/ 47 h 1185"/>
                  <a:gd name="T14" fmla="*/ 230 w 230"/>
                  <a:gd name="T15" fmla="*/ 1141 h 1185"/>
                  <a:gd name="T16" fmla="*/ 186 w 230"/>
                  <a:gd name="T17" fmla="*/ 1185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1185">
                    <a:moveTo>
                      <a:pt x="186" y="1185"/>
                    </a:moveTo>
                    <a:cubicBezTo>
                      <a:pt x="44" y="1185"/>
                      <a:pt x="44" y="1185"/>
                      <a:pt x="44" y="1185"/>
                    </a:cubicBezTo>
                    <a:cubicBezTo>
                      <a:pt x="20" y="1185"/>
                      <a:pt x="0" y="1166"/>
                      <a:pt x="0" y="1141"/>
                    </a:cubicBezTo>
                    <a:cubicBezTo>
                      <a:pt x="0" y="47"/>
                      <a:pt x="0" y="47"/>
                      <a:pt x="0" y="47"/>
                    </a:cubicBezTo>
                    <a:cubicBezTo>
                      <a:pt x="0" y="21"/>
                      <a:pt x="21" y="0"/>
                      <a:pt x="47" y="0"/>
                    </a:cubicBezTo>
                    <a:cubicBezTo>
                      <a:pt x="183" y="0"/>
                      <a:pt x="183" y="0"/>
                      <a:pt x="183" y="0"/>
                    </a:cubicBezTo>
                    <a:cubicBezTo>
                      <a:pt x="209" y="0"/>
                      <a:pt x="230" y="21"/>
                      <a:pt x="230" y="47"/>
                    </a:cubicBezTo>
                    <a:cubicBezTo>
                      <a:pt x="230" y="1141"/>
                      <a:pt x="230" y="1141"/>
                      <a:pt x="230" y="1141"/>
                    </a:cubicBezTo>
                    <a:cubicBezTo>
                      <a:pt x="230" y="1166"/>
                      <a:pt x="210" y="1185"/>
                      <a:pt x="186" y="11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4" name="Freeform 16">
                <a:extLst>
                  <a:ext uri="{FF2B5EF4-FFF2-40B4-BE49-F238E27FC236}">
                    <a16:creationId xmlns:a16="http://schemas.microsoft.com/office/drawing/2014/main" id="{042482FC-379A-4FB4-B8C3-63F29A8C4F48}"/>
                  </a:ext>
                </a:extLst>
              </p:cNvPr>
              <p:cNvSpPr>
                <a:spLocks/>
              </p:cNvSpPr>
              <p:nvPr/>
            </p:nvSpPr>
            <p:spPr bwMode="auto">
              <a:xfrm>
                <a:off x="2012951" y="-2133358"/>
                <a:ext cx="682625" cy="687388"/>
              </a:xfrm>
              <a:custGeom>
                <a:avLst/>
                <a:gdLst>
                  <a:gd name="T0" fmla="*/ 186 w 230"/>
                  <a:gd name="T1" fmla="*/ 231 h 231"/>
                  <a:gd name="T2" fmla="*/ 45 w 230"/>
                  <a:gd name="T3" fmla="*/ 231 h 231"/>
                  <a:gd name="T4" fmla="*/ 0 w 230"/>
                  <a:gd name="T5" fmla="*/ 186 h 231"/>
                  <a:gd name="T6" fmla="*/ 0 w 230"/>
                  <a:gd name="T7" fmla="*/ 45 h 231"/>
                  <a:gd name="T8" fmla="*/ 45 w 230"/>
                  <a:gd name="T9" fmla="*/ 0 h 231"/>
                  <a:gd name="T10" fmla="*/ 186 w 230"/>
                  <a:gd name="T11" fmla="*/ 0 h 231"/>
                  <a:gd name="T12" fmla="*/ 230 w 230"/>
                  <a:gd name="T13" fmla="*/ 45 h 231"/>
                  <a:gd name="T14" fmla="*/ 230 w 230"/>
                  <a:gd name="T15" fmla="*/ 186 h 231"/>
                  <a:gd name="T16" fmla="*/ 186 w 230"/>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86" y="231"/>
                    </a:moveTo>
                    <a:cubicBezTo>
                      <a:pt x="45" y="231"/>
                      <a:pt x="45" y="231"/>
                      <a:pt x="45" y="231"/>
                    </a:cubicBezTo>
                    <a:cubicBezTo>
                      <a:pt x="20" y="231"/>
                      <a:pt x="0" y="211"/>
                      <a:pt x="0" y="186"/>
                    </a:cubicBezTo>
                    <a:cubicBezTo>
                      <a:pt x="0" y="45"/>
                      <a:pt x="0" y="45"/>
                      <a:pt x="0" y="45"/>
                    </a:cubicBezTo>
                    <a:cubicBezTo>
                      <a:pt x="0" y="20"/>
                      <a:pt x="20" y="0"/>
                      <a:pt x="45" y="0"/>
                    </a:cubicBezTo>
                    <a:cubicBezTo>
                      <a:pt x="186" y="0"/>
                      <a:pt x="186" y="0"/>
                      <a:pt x="186" y="0"/>
                    </a:cubicBezTo>
                    <a:cubicBezTo>
                      <a:pt x="211" y="0"/>
                      <a:pt x="230" y="20"/>
                      <a:pt x="230" y="45"/>
                    </a:cubicBezTo>
                    <a:cubicBezTo>
                      <a:pt x="230" y="186"/>
                      <a:pt x="230" y="186"/>
                      <a:pt x="230" y="186"/>
                    </a:cubicBezTo>
                    <a:cubicBezTo>
                      <a:pt x="230" y="211"/>
                      <a:pt x="211" y="231"/>
                      <a:pt x="186" y="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pic>
        <p:nvPicPr>
          <p:cNvPr id="8" name="Рисунок 7">
            <a:extLst>
              <a:ext uri="{FF2B5EF4-FFF2-40B4-BE49-F238E27FC236}">
                <a16:creationId xmlns:a16="http://schemas.microsoft.com/office/drawing/2014/main" id="{51FE203F-E2B3-428F-A17A-63876F05BF9D}"/>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82997" y="549275"/>
            <a:ext cx="1258141" cy="365125"/>
          </a:xfrm>
          <a:prstGeom prst="rect">
            <a:avLst/>
          </a:prstGeom>
        </p:spPr>
      </p:pic>
      <p:sp>
        <p:nvSpPr>
          <p:cNvPr id="4" name="TextBox 3">
            <a:extLst>
              <a:ext uri="{FF2B5EF4-FFF2-40B4-BE49-F238E27FC236}">
                <a16:creationId xmlns:a16="http://schemas.microsoft.com/office/drawing/2014/main" id="{1457CA34-E87C-33DD-339F-533DE50C22BD}"/>
              </a:ext>
            </a:extLst>
          </p:cNvPr>
          <p:cNvSpPr txBox="1"/>
          <p:nvPr/>
        </p:nvSpPr>
        <p:spPr>
          <a:xfrm>
            <a:off x="550862" y="450140"/>
            <a:ext cx="9315573" cy="3331746"/>
          </a:xfrm>
          <a:prstGeom prst="rect">
            <a:avLst/>
          </a:prstGeom>
          <a:noFill/>
        </p:spPr>
        <p:txBody>
          <a:bodyPr wrap="square">
            <a:spAutoFit/>
          </a:bodyPr>
          <a:lstStyle/>
          <a:p>
            <a:pPr algn="ctr">
              <a:lnSpc>
                <a:spcPct val="107000"/>
              </a:lnSpc>
              <a:spcAft>
                <a:spcPts val="800"/>
              </a:spcAft>
            </a:pPr>
            <a:r>
              <a:rPr lang="uk-UA" sz="3600" dirty="0">
                <a:solidFill>
                  <a:schemeClr val="bg1"/>
                </a:solidFill>
                <a:latin typeface="Arial Black" panose="020B0A04020102020204" pitchFamily="34" charset="0"/>
              </a:rPr>
              <a:t>Звіт </a:t>
            </a:r>
          </a:p>
          <a:p>
            <a:pPr algn="ctr"/>
            <a:r>
              <a:rPr lang="uk-UA" dirty="0">
                <a:solidFill>
                  <a:schemeClr val="bg1"/>
                </a:solidFill>
                <a:latin typeface="Arial Black" panose="020B0A04020102020204" pitchFamily="34" charset="0"/>
              </a:rPr>
              <a:t>оцінювання ефективності підходу </a:t>
            </a:r>
          </a:p>
          <a:p>
            <a:pPr algn="ctr"/>
            <a:r>
              <a:rPr lang="uk-UA" dirty="0">
                <a:solidFill>
                  <a:schemeClr val="bg1"/>
                </a:solidFill>
                <a:latin typeface="Arial Black" panose="020B0A04020102020204" pitchFamily="34" charset="0"/>
              </a:rPr>
              <a:t>«Підтримка ініціатив спільнот» (</a:t>
            </a:r>
            <a:r>
              <a:rPr lang="az-Latn-AZ" dirty="0">
                <a:solidFill>
                  <a:schemeClr val="bg1"/>
                </a:solidFill>
                <a:latin typeface="Arial Black" panose="020B0A04020102020204" pitchFamily="34" charset="0"/>
              </a:rPr>
              <a:t>SCLR) –</a:t>
            </a:r>
          </a:p>
          <a:p>
            <a:pPr algn="ctr"/>
            <a:r>
              <a:rPr lang="az-Latn-AZ" dirty="0">
                <a:solidFill>
                  <a:schemeClr val="bg1"/>
                </a:solidFill>
                <a:latin typeface="Arial Black" panose="020B0A04020102020204" pitchFamily="34" charset="0"/>
              </a:rPr>
              <a:t> </a:t>
            </a:r>
            <a:r>
              <a:rPr lang="uk-UA" dirty="0">
                <a:solidFill>
                  <a:schemeClr val="bg1"/>
                </a:solidFill>
                <a:latin typeface="Arial Black" panose="020B0A04020102020204" pitchFamily="34" charset="0"/>
              </a:rPr>
              <a:t>надання міні-грантів під час війни у рамках проєкту «Інтегрована гуманітарна відповідь в умовах війни та післявоєнного відновлення», який впроваджувався  МБФ «Альянс громадського здоров’я»</a:t>
            </a:r>
          </a:p>
          <a:p>
            <a:pPr>
              <a:lnSpc>
                <a:spcPct val="107000"/>
              </a:lnSpc>
              <a:spcAft>
                <a:spcPts val="800"/>
              </a:spcAft>
            </a:pPr>
            <a:r>
              <a:rPr lang="uk-UA" sz="3600" dirty="0">
                <a:solidFill>
                  <a:schemeClr val="bg1"/>
                </a:solidFill>
                <a:latin typeface="Arial Black" panose="020B0A04020102020204" pitchFamily="34" charset="0"/>
              </a:rPr>
              <a:t/>
            </a:r>
            <a:br>
              <a:rPr lang="uk-UA" sz="3600" dirty="0">
                <a:solidFill>
                  <a:schemeClr val="bg1"/>
                </a:solidFill>
                <a:latin typeface="Arial Black" panose="020B0A04020102020204" pitchFamily="34" charset="0"/>
              </a:rPr>
            </a:br>
            <a:endParaRPr lang="uk-UA" sz="3600" dirty="0">
              <a:solidFill>
                <a:schemeClr val="bg1"/>
              </a:solidFill>
              <a:latin typeface="Arial Black" panose="020B0A04020102020204" pitchFamily="34" charset="0"/>
            </a:endParaRPr>
          </a:p>
        </p:txBody>
      </p:sp>
      <p:sp>
        <p:nvSpPr>
          <p:cNvPr id="9" name="TextBox 8">
            <a:extLst>
              <a:ext uri="{FF2B5EF4-FFF2-40B4-BE49-F238E27FC236}">
                <a16:creationId xmlns:a16="http://schemas.microsoft.com/office/drawing/2014/main" id="{0CD54834-7EFE-CBCC-6AC9-AF966F4F6F4D}"/>
              </a:ext>
            </a:extLst>
          </p:cNvPr>
          <p:cNvSpPr txBox="1"/>
          <p:nvPr/>
        </p:nvSpPr>
        <p:spPr>
          <a:xfrm>
            <a:off x="5465860" y="6136640"/>
            <a:ext cx="1260281" cy="369332"/>
          </a:xfrm>
          <a:prstGeom prst="rect">
            <a:avLst/>
          </a:prstGeom>
          <a:noFill/>
        </p:spPr>
        <p:txBody>
          <a:bodyPr wrap="none" rtlCol="0">
            <a:spAutoFit/>
          </a:bodyPr>
          <a:lstStyle/>
          <a:p>
            <a:pPr algn="ctr"/>
            <a:r>
              <a:rPr lang="uk-UA" b="1" dirty="0" err="1">
                <a:solidFill>
                  <a:schemeClr val="bg1"/>
                </a:solidFill>
              </a:rPr>
              <a:t>Киїів</a:t>
            </a:r>
            <a:r>
              <a:rPr lang="uk-UA" b="1" dirty="0">
                <a:solidFill>
                  <a:schemeClr val="bg1"/>
                </a:solidFill>
              </a:rPr>
              <a:t> -2024</a:t>
            </a:r>
          </a:p>
        </p:txBody>
      </p:sp>
    </p:spTree>
    <p:extLst>
      <p:ext uri="{BB962C8B-B14F-4D97-AF65-F5344CB8AC3E}">
        <p14:creationId xmlns:p14="http://schemas.microsoft.com/office/powerpoint/2010/main" val="3484915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0F920F-1501-BF69-513C-6955BA242C12}"/>
              </a:ext>
            </a:extLst>
          </p:cNvPr>
          <p:cNvSpPr txBox="1"/>
          <p:nvPr/>
        </p:nvSpPr>
        <p:spPr>
          <a:xfrm>
            <a:off x="574683" y="376161"/>
            <a:ext cx="11265252" cy="595676"/>
          </a:xfrm>
          <a:prstGeom prst="rect">
            <a:avLst/>
          </a:prstGeom>
          <a:noFill/>
        </p:spPr>
        <p:txBody>
          <a:bodyPr wrap="square">
            <a:spAutoFit/>
          </a:bodyPr>
          <a:lstStyle/>
          <a:p>
            <a:pPr algn="just">
              <a:lnSpc>
                <a:spcPct val="107000"/>
              </a:lnSpc>
              <a:spcAft>
                <a:spcPts val="800"/>
              </a:spcAft>
            </a:pPr>
            <a:r>
              <a:rPr lang="uk-UA" sz="3200" dirty="0">
                <a:latin typeface="Arial Black" panose="020B0A04020102020204" pitchFamily="34" charset="0"/>
              </a:rPr>
              <a:t>Якість реалізації міні-проекту</a:t>
            </a:r>
          </a:p>
        </p:txBody>
      </p:sp>
      <p:sp>
        <p:nvSpPr>
          <p:cNvPr id="4" name="Прямокутник 3">
            <a:extLst>
              <a:ext uri="{FF2B5EF4-FFF2-40B4-BE49-F238E27FC236}">
                <a16:creationId xmlns:a16="http://schemas.microsoft.com/office/drawing/2014/main" id="{50FEC8F0-6E7E-E72F-7359-9F44793D3F1A}"/>
              </a:ext>
            </a:extLst>
          </p:cNvPr>
          <p:cNvSpPr/>
          <p:nvPr/>
        </p:nvSpPr>
        <p:spPr>
          <a:xfrm>
            <a:off x="405115" y="1539086"/>
            <a:ext cx="11434820" cy="909335"/>
          </a:xfrm>
          <a:prstGeom prst="rect">
            <a:avLst/>
          </a:prstGeom>
          <a:solidFill>
            <a:srgbClr val="F6F6F6"/>
          </a:solidFill>
          <a:ln>
            <a:noFill/>
          </a:ln>
          <a:effectLst>
            <a:outerShdw blurRad="254000" dist="50800" dir="5400000" sx="90000" sy="9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кутник 4">
            <a:extLst>
              <a:ext uri="{FF2B5EF4-FFF2-40B4-BE49-F238E27FC236}">
                <a16:creationId xmlns:a16="http://schemas.microsoft.com/office/drawing/2014/main" id="{9140A9A8-C8B4-BFFA-1BE2-421A67F49712}"/>
              </a:ext>
            </a:extLst>
          </p:cNvPr>
          <p:cNvSpPr/>
          <p:nvPr/>
        </p:nvSpPr>
        <p:spPr>
          <a:xfrm>
            <a:off x="587375" y="1537122"/>
            <a:ext cx="911299" cy="911299"/>
          </a:xfrm>
          <a:prstGeom prst="rect">
            <a:avLst/>
          </a:prstGeom>
          <a:solidFill>
            <a:srgbClr val="3E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a:extLst>
              <a:ext uri="{FF2B5EF4-FFF2-40B4-BE49-F238E27FC236}">
                <a16:creationId xmlns:a16="http://schemas.microsoft.com/office/drawing/2014/main" id="{1471DFF3-39F1-1D96-17DE-88B20C7CF5CF}"/>
              </a:ext>
            </a:extLst>
          </p:cNvPr>
          <p:cNvSpPr txBox="1"/>
          <p:nvPr/>
        </p:nvSpPr>
        <p:spPr>
          <a:xfrm>
            <a:off x="1560945" y="1545228"/>
            <a:ext cx="9592830" cy="646331"/>
          </a:xfrm>
          <a:prstGeom prst="rect">
            <a:avLst/>
          </a:prstGeom>
          <a:noFill/>
        </p:spPr>
        <p:txBody>
          <a:bodyPr wrap="square">
            <a:spAutoFit/>
          </a:bodyPr>
          <a:lstStyle/>
          <a:p>
            <a:r>
              <a:rPr lang="uk-UA" sz="1800" dirty="0">
                <a:effectLst/>
                <a:latin typeface="Arial" panose="020B0604020202020204" pitchFamily="34" charset="0"/>
                <a:ea typeface="Calibri" panose="020F0502020204030204" pitchFamily="34" charset="0"/>
              </a:rPr>
              <a:t>Спрямованість </a:t>
            </a:r>
            <a:r>
              <a:rPr lang="uk-UA" sz="1800" dirty="0" err="1">
                <a:effectLst/>
                <a:latin typeface="Arial" panose="020B0604020202020204" pitchFamily="34" charset="0"/>
                <a:ea typeface="Calibri" panose="020F0502020204030204" pitchFamily="34" charset="0"/>
              </a:rPr>
              <a:t>проєктів</a:t>
            </a:r>
            <a:r>
              <a:rPr lang="uk-UA" sz="1800" dirty="0">
                <a:effectLst/>
                <a:latin typeface="Arial" panose="020B0604020202020204" pitchFamily="34" charset="0"/>
                <a:ea typeface="Calibri" panose="020F0502020204030204" pitchFamily="34" charset="0"/>
              </a:rPr>
              <a:t> відповідала принципам «оперативності» та «нагальності» вирішення проблем під час війни, які були закладені у період надання міні-грантів. </a:t>
            </a:r>
            <a:endParaRPr lang="uk-UA"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Прямокутник 14">
            <a:extLst>
              <a:ext uri="{FF2B5EF4-FFF2-40B4-BE49-F238E27FC236}">
                <a16:creationId xmlns:a16="http://schemas.microsoft.com/office/drawing/2014/main" id="{049285FB-FEB1-8247-271E-42AB73BF8FED}"/>
              </a:ext>
            </a:extLst>
          </p:cNvPr>
          <p:cNvSpPr/>
          <p:nvPr/>
        </p:nvSpPr>
        <p:spPr>
          <a:xfrm>
            <a:off x="5974554" y="3336825"/>
            <a:ext cx="1085849" cy="2031366"/>
          </a:xfrm>
          <a:prstGeom prst="rect">
            <a:avLst/>
          </a:prstGeom>
          <a:solidFill>
            <a:srgbClr val="60A5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Прямокутник 17">
            <a:extLst>
              <a:ext uri="{FF2B5EF4-FFF2-40B4-BE49-F238E27FC236}">
                <a16:creationId xmlns:a16="http://schemas.microsoft.com/office/drawing/2014/main" id="{B0EEA0C5-6132-479F-D672-4170E7C54281}"/>
              </a:ext>
            </a:extLst>
          </p:cNvPr>
          <p:cNvSpPr/>
          <p:nvPr/>
        </p:nvSpPr>
        <p:spPr>
          <a:xfrm>
            <a:off x="7060403" y="3543477"/>
            <a:ext cx="1085849" cy="1824713"/>
          </a:xfrm>
          <a:prstGeom prst="rect">
            <a:avLst/>
          </a:prstGeom>
          <a:solidFill>
            <a:srgbClr val="60A5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Прямокутник 18">
            <a:extLst>
              <a:ext uri="{FF2B5EF4-FFF2-40B4-BE49-F238E27FC236}">
                <a16:creationId xmlns:a16="http://schemas.microsoft.com/office/drawing/2014/main" id="{81EEAEF3-D7A2-B90D-DEEC-CD0B9807E270}"/>
              </a:ext>
            </a:extLst>
          </p:cNvPr>
          <p:cNvSpPr/>
          <p:nvPr/>
        </p:nvSpPr>
        <p:spPr>
          <a:xfrm>
            <a:off x="8146252" y="4300895"/>
            <a:ext cx="1085849" cy="1067295"/>
          </a:xfrm>
          <a:prstGeom prst="rect">
            <a:avLst/>
          </a:prstGeom>
          <a:solidFill>
            <a:srgbClr val="005E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0" name="Прямокутник 19">
            <a:extLst>
              <a:ext uri="{FF2B5EF4-FFF2-40B4-BE49-F238E27FC236}">
                <a16:creationId xmlns:a16="http://schemas.microsoft.com/office/drawing/2014/main" id="{22D39D04-6DFD-6E7C-89F1-F5AB5D7D7EDE}"/>
              </a:ext>
            </a:extLst>
          </p:cNvPr>
          <p:cNvSpPr/>
          <p:nvPr/>
        </p:nvSpPr>
        <p:spPr>
          <a:xfrm>
            <a:off x="9232100" y="4464998"/>
            <a:ext cx="1085849" cy="909335"/>
          </a:xfrm>
          <a:prstGeom prst="rect">
            <a:avLst/>
          </a:prstGeom>
          <a:solidFill>
            <a:srgbClr val="005E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1" name="Прямокутник 20">
            <a:extLst>
              <a:ext uri="{FF2B5EF4-FFF2-40B4-BE49-F238E27FC236}">
                <a16:creationId xmlns:a16="http://schemas.microsoft.com/office/drawing/2014/main" id="{A1870478-CD60-08F0-29C7-575CCF219D55}"/>
              </a:ext>
            </a:extLst>
          </p:cNvPr>
          <p:cNvSpPr/>
          <p:nvPr/>
        </p:nvSpPr>
        <p:spPr>
          <a:xfrm>
            <a:off x="10324152" y="4946893"/>
            <a:ext cx="1085849" cy="421297"/>
          </a:xfrm>
          <a:prstGeom prst="rect">
            <a:avLst/>
          </a:prstGeom>
          <a:solidFill>
            <a:srgbClr val="3E32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24" name="TextBox 23">
            <a:extLst>
              <a:ext uri="{FF2B5EF4-FFF2-40B4-BE49-F238E27FC236}">
                <a16:creationId xmlns:a16="http://schemas.microsoft.com/office/drawing/2014/main" id="{99C4A715-0B44-9711-FDFE-6E9CF8769C03}"/>
              </a:ext>
            </a:extLst>
          </p:cNvPr>
          <p:cNvSpPr txBox="1"/>
          <p:nvPr/>
        </p:nvSpPr>
        <p:spPr>
          <a:xfrm>
            <a:off x="10497264" y="4465210"/>
            <a:ext cx="727220" cy="369332"/>
          </a:xfrm>
          <a:prstGeom prst="rect">
            <a:avLst/>
          </a:prstGeom>
          <a:noFill/>
        </p:spPr>
        <p:txBody>
          <a:bodyPr wrap="square">
            <a:spAutoFit/>
          </a:bodyPr>
          <a:lstStyle/>
          <a:p>
            <a:r>
              <a:rPr lang="uk-UA" sz="1800" b="1" dirty="0">
                <a:effectLst/>
                <a:latin typeface="Arial" panose="020B0604020202020204" pitchFamily="34" charset="0"/>
                <a:ea typeface="Calibri" panose="020F0502020204030204" pitchFamily="34" charset="0"/>
              </a:rPr>
              <a:t>12%</a:t>
            </a:r>
            <a:r>
              <a:rPr lang="uk-UA" sz="1800" dirty="0">
                <a:effectLst/>
                <a:latin typeface="Arial" panose="020B0604020202020204" pitchFamily="34" charset="0"/>
                <a:ea typeface="Calibri" panose="020F0502020204030204" pitchFamily="34" charset="0"/>
              </a:rPr>
              <a:t> </a:t>
            </a:r>
            <a:endParaRPr lang="uk-UA" dirty="0"/>
          </a:p>
        </p:txBody>
      </p:sp>
      <p:sp>
        <p:nvSpPr>
          <p:cNvPr id="25" name="TextBox 24">
            <a:extLst>
              <a:ext uri="{FF2B5EF4-FFF2-40B4-BE49-F238E27FC236}">
                <a16:creationId xmlns:a16="http://schemas.microsoft.com/office/drawing/2014/main" id="{10F3C8D1-739F-EC0D-4023-71F439CD2731}"/>
              </a:ext>
            </a:extLst>
          </p:cNvPr>
          <p:cNvSpPr txBox="1"/>
          <p:nvPr/>
        </p:nvSpPr>
        <p:spPr>
          <a:xfrm>
            <a:off x="6153868" y="2910384"/>
            <a:ext cx="727220" cy="369332"/>
          </a:xfrm>
          <a:prstGeom prst="rect">
            <a:avLst/>
          </a:prstGeom>
          <a:noFill/>
        </p:spPr>
        <p:txBody>
          <a:bodyPr wrap="square">
            <a:spAutoFit/>
          </a:bodyPr>
          <a:lstStyle/>
          <a:p>
            <a:r>
              <a:rPr lang="uk-UA" b="1" dirty="0">
                <a:latin typeface="Arial" panose="020B0604020202020204" pitchFamily="34" charset="0"/>
                <a:ea typeface="Calibri" panose="020F0502020204030204" pitchFamily="34" charset="0"/>
              </a:rPr>
              <a:t>44</a:t>
            </a:r>
            <a:r>
              <a:rPr lang="uk-UA" sz="1800" b="1" dirty="0">
                <a:effectLst/>
                <a:latin typeface="Arial" panose="020B0604020202020204" pitchFamily="34" charset="0"/>
                <a:ea typeface="Calibri" panose="020F0502020204030204" pitchFamily="34" charset="0"/>
              </a:rPr>
              <a:t>%</a:t>
            </a:r>
            <a:r>
              <a:rPr lang="uk-UA" sz="1800" dirty="0">
                <a:effectLst/>
                <a:latin typeface="Arial" panose="020B0604020202020204" pitchFamily="34" charset="0"/>
                <a:ea typeface="Calibri" panose="020F0502020204030204" pitchFamily="34" charset="0"/>
              </a:rPr>
              <a:t> </a:t>
            </a:r>
            <a:endParaRPr lang="uk-UA" dirty="0"/>
          </a:p>
        </p:txBody>
      </p:sp>
      <p:sp>
        <p:nvSpPr>
          <p:cNvPr id="26" name="TextBox 25">
            <a:extLst>
              <a:ext uri="{FF2B5EF4-FFF2-40B4-BE49-F238E27FC236}">
                <a16:creationId xmlns:a16="http://schemas.microsoft.com/office/drawing/2014/main" id="{E102192F-EB08-BC04-AB2B-76B58EF51C0E}"/>
              </a:ext>
            </a:extLst>
          </p:cNvPr>
          <p:cNvSpPr txBox="1"/>
          <p:nvPr/>
        </p:nvSpPr>
        <p:spPr>
          <a:xfrm>
            <a:off x="7239717" y="3131596"/>
            <a:ext cx="727220" cy="369332"/>
          </a:xfrm>
          <a:prstGeom prst="rect">
            <a:avLst/>
          </a:prstGeom>
          <a:noFill/>
        </p:spPr>
        <p:txBody>
          <a:bodyPr wrap="square">
            <a:spAutoFit/>
          </a:bodyPr>
          <a:lstStyle/>
          <a:p>
            <a:r>
              <a:rPr lang="uk-UA" b="1" dirty="0">
                <a:latin typeface="Arial" panose="020B0604020202020204" pitchFamily="34" charset="0"/>
                <a:ea typeface="Calibri" panose="020F0502020204030204" pitchFamily="34" charset="0"/>
              </a:rPr>
              <a:t>4</a:t>
            </a:r>
            <a:r>
              <a:rPr lang="uk-UA" sz="1800" b="1" dirty="0">
                <a:effectLst/>
                <a:latin typeface="Arial" panose="020B0604020202020204" pitchFamily="34" charset="0"/>
                <a:ea typeface="Calibri" panose="020F0502020204030204" pitchFamily="34" charset="0"/>
              </a:rPr>
              <a:t>2%</a:t>
            </a:r>
            <a:r>
              <a:rPr lang="uk-UA" sz="1800" dirty="0">
                <a:effectLst/>
                <a:latin typeface="Arial" panose="020B0604020202020204" pitchFamily="34" charset="0"/>
                <a:ea typeface="Calibri" panose="020F0502020204030204" pitchFamily="34" charset="0"/>
              </a:rPr>
              <a:t> </a:t>
            </a:r>
            <a:endParaRPr lang="uk-UA" dirty="0"/>
          </a:p>
        </p:txBody>
      </p:sp>
      <p:sp>
        <p:nvSpPr>
          <p:cNvPr id="27" name="TextBox 26">
            <a:extLst>
              <a:ext uri="{FF2B5EF4-FFF2-40B4-BE49-F238E27FC236}">
                <a16:creationId xmlns:a16="http://schemas.microsoft.com/office/drawing/2014/main" id="{FA2F6898-5D6C-22C0-11C9-6A93D7C1C3AC}"/>
              </a:ext>
            </a:extLst>
          </p:cNvPr>
          <p:cNvSpPr txBox="1"/>
          <p:nvPr/>
        </p:nvSpPr>
        <p:spPr>
          <a:xfrm>
            <a:off x="8325566" y="3903813"/>
            <a:ext cx="727220" cy="369332"/>
          </a:xfrm>
          <a:prstGeom prst="rect">
            <a:avLst/>
          </a:prstGeom>
          <a:noFill/>
        </p:spPr>
        <p:txBody>
          <a:bodyPr wrap="square">
            <a:spAutoFit/>
          </a:bodyPr>
          <a:lstStyle/>
          <a:p>
            <a:r>
              <a:rPr lang="uk-UA" sz="1800" b="1" dirty="0">
                <a:effectLst/>
                <a:latin typeface="Arial" panose="020B0604020202020204" pitchFamily="34" charset="0"/>
                <a:ea typeface="Calibri" panose="020F0502020204030204" pitchFamily="34" charset="0"/>
              </a:rPr>
              <a:t>26%</a:t>
            </a:r>
            <a:r>
              <a:rPr lang="uk-UA" sz="1800" dirty="0">
                <a:effectLst/>
                <a:latin typeface="Arial" panose="020B0604020202020204" pitchFamily="34" charset="0"/>
                <a:ea typeface="Calibri" panose="020F0502020204030204" pitchFamily="34" charset="0"/>
              </a:rPr>
              <a:t> </a:t>
            </a:r>
            <a:endParaRPr lang="uk-UA" dirty="0"/>
          </a:p>
        </p:txBody>
      </p:sp>
      <p:sp>
        <p:nvSpPr>
          <p:cNvPr id="28" name="TextBox 27">
            <a:extLst>
              <a:ext uri="{FF2B5EF4-FFF2-40B4-BE49-F238E27FC236}">
                <a16:creationId xmlns:a16="http://schemas.microsoft.com/office/drawing/2014/main" id="{6164DEC9-257D-E6EA-0E9C-A05CB923EFAD}"/>
              </a:ext>
            </a:extLst>
          </p:cNvPr>
          <p:cNvSpPr txBox="1"/>
          <p:nvPr/>
        </p:nvSpPr>
        <p:spPr>
          <a:xfrm>
            <a:off x="9411415" y="4003165"/>
            <a:ext cx="727220" cy="369332"/>
          </a:xfrm>
          <a:prstGeom prst="rect">
            <a:avLst/>
          </a:prstGeom>
          <a:noFill/>
        </p:spPr>
        <p:txBody>
          <a:bodyPr wrap="square">
            <a:spAutoFit/>
          </a:bodyPr>
          <a:lstStyle/>
          <a:p>
            <a:r>
              <a:rPr lang="uk-UA" sz="1800" b="1" dirty="0">
                <a:effectLst/>
                <a:latin typeface="Arial" panose="020B0604020202020204" pitchFamily="34" charset="0"/>
                <a:ea typeface="Calibri" panose="020F0502020204030204" pitchFamily="34" charset="0"/>
              </a:rPr>
              <a:t>24%</a:t>
            </a:r>
            <a:r>
              <a:rPr lang="uk-UA" sz="1800" dirty="0">
                <a:effectLst/>
                <a:latin typeface="Arial" panose="020B0604020202020204" pitchFamily="34" charset="0"/>
                <a:ea typeface="Calibri" panose="020F0502020204030204" pitchFamily="34" charset="0"/>
              </a:rPr>
              <a:t> </a:t>
            </a:r>
            <a:endParaRPr lang="uk-UA" dirty="0"/>
          </a:p>
        </p:txBody>
      </p:sp>
      <p:sp>
        <p:nvSpPr>
          <p:cNvPr id="29" name="TextBox 28">
            <a:extLst>
              <a:ext uri="{FF2B5EF4-FFF2-40B4-BE49-F238E27FC236}">
                <a16:creationId xmlns:a16="http://schemas.microsoft.com/office/drawing/2014/main" id="{2D5BD58D-ED6C-1C20-2416-39E9405C438E}"/>
              </a:ext>
            </a:extLst>
          </p:cNvPr>
          <p:cNvSpPr txBox="1"/>
          <p:nvPr/>
        </p:nvSpPr>
        <p:spPr>
          <a:xfrm>
            <a:off x="744151" y="2611151"/>
            <a:ext cx="4692020" cy="2877711"/>
          </a:xfrm>
          <a:prstGeom prst="rect">
            <a:avLst/>
          </a:prstGeom>
          <a:noFill/>
        </p:spPr>
        <p:txBody>
          <a:bodyPr wrap="square">
            <a:spAutoFit/>
          </a:bodyPr>
          <a:lstStyle/>
          <a:p>
            <a:r>
              <a:rPr lang="uk-UA" sz="11500" b="1" dirty="0">
                <a:solidFill>
                  <a:srgbClr val="60A500"/>
                </a:solidFill>
                <a:effectLst/>
                <a:latin typeface="Arial Black" panose="020B0A04020102020204" pitchFamily="34" charset="0"/>
                <a:ea typeface="Calibri" panose="020F0502020204030204" pitchFamily="34" charset="0"/>
              </a:rPr>
              <a:t>100%</a:t>
            </a:r>
            <a:r>
              <a:rPr lang="uk-UA" sz="9600" dirty="0">
                <a:solidFill>
                  <a:srgbClr val="60A500"/>
                </a:solidFill>
                <a:effectLst/>
                <a:latin typeface="Arial Black" panose="020B0A04020102020204" pitchFamily="34" charset="0"/>
                <a:ea typeface="Calibri" panose="020F0502020204030204" pitchFamily="34" charset="0"/>
              </a:rPr>
              <a:t> </a:t>
            </a:r>
          </a:p>
          <a:p>
            <a:r>
              <a:rPr lang="uk-UA" sz="1600" kern="100" dirty="0">
                <a:effectLst/>
                <a:latin typeface="Arial" panose="020B0604020202020204" pitchFamily="34" charset="0"/>
                <a:ea typeface="Calibri" panose="020F0502020204030204" pitchFamily="34" charset="0"/>
                <a:cs typeface="Times New Roman" panose="02020603050405020304" pitchFamily="18" charset="0"/>
              </a:rPr>
              <a:t>зазначили відсутність складнощів під час отримання допомоги/послуги в рамках </a:t>
            </a:r>
          </a:p>
          <a:p>
            <a:r>
              <a:rPr lang="uk-UA" sz="1600" kern="100" dirty="0">
                <a:effectLst/>
                <a:latin typeface="Arial" panose="020B0604020202020204" pitchFamily="34" charset="0"/>
                <a:ea typeface="Calibri" panose="020F0502020204030204" pitchFamily="34" charset="0"/>
                <a:cs typeface="Times New Roman" panose="02020603050405020304" pitchFamily="18" charset="0"/>
              </a:rPr>
              <a:t>міні-</a:t>
            </a:r>
            <a:r>
              <a:rPr lang="uk-UA" sz="1600" kern="100" dirty="0" err="1">
                <a:effectLst/>
                <a:latin typeface="Arial" panose="020B0604020202020204" pitchFamily="34" charset="0"/>
                <a:ea typeface="Calibri" panose="020F0502020204030204" pitchFamily="34" charset="0"/>
                <a:cs typeface="Times New Roman" panose="02020603050405020304" pitchFamily="18" charset="0"/>
              </a:rPr>
              <a:t>проєктів</a:t>
            </a:r>
            <a:r>
              <a:rPr lang="uk-UA" sz="1600" kern="100" dirty="0">
                <a:effectLst/>
                <a:latin typeface="Arial" panose="020B0604020202020204" pitchFamily="34" charset="0"/>
                <a:ea typeface="Calibri" panose="020F0502020204030204" pitchFamily="34" charset="0"/>
                <a:cs typeface="Times New Roman" panose="02020603050405020304" pitchFamily="18" charset="0"/>
              </a:rPr>
              <a:t>.</a:t>
            </a:r>
            <a:endParaRPr lang="uk-UA"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
        <p:nvSpPr>
          <p:cNvPr id="31" name="TextBox 30">
            <a:extLst>
              <a:ext uri="{FF2B5EF4-FFF2-40B4-BE49-F238E27FC236}">
                <a16:creationId xmlns:a16="http://schemas.microsoft.com/office/drawing/2014/main" id="{2C451553-18F4-D17D-E2D7-4EB840BFD15C}"/>
              </a:ext>
            </a:extLst>
          </p:cNvPr>
          <p:cNvSpPr txBox="1"/>
          <p:nvPr/>
        </p:nvSpPr>
        <p:spPr>
          <a:xfrm>
            <a:off x="5968351" y="5431659"/>
            <a:ext cx="1438270" cy="646331"/>
          </a:xfrm>
          <a:prstGeom prst="rect">
            <a:avLst/>
          </a:prstGeom>
          <a:noFill/>
        </p:spPr>
        <p:txBody>
          <a:bodyPr wrap="square">
            <a:spAutoFit/>
          </a:bodyPr>
          <a:lstStyle/>
          <a:p>
            <a:r>
              <a:rPr lang="uk-UA" dirty="0"/>
              <a:t>Матеріальна допомога  </a:t>
            </a:r>
          </a:p>
        </p:txBody>
      </p:sp>
      <p:sp>
        <p:nvSpPr>
          <p:cNvPr id="33" name="TextBox 32">
            <a:extLst>
              <a:ext uri="{FF2B5EF4-FFF2-40B4-BE49-F238E27FC236}">
                <a16:creationId xmlns:a16="http://schemas.microsoft.com/office/drawing/2014/main" id="{B9E94CAA-827C-FF5A-EC7D-69E9585D10F5}"/>
              </a:ext>
            </a:extLst>
          </p:cNvPr>
          <p:cNvSpPr txBox="1"/>
          <p:nvPr/>
        </p:nvSpPr>
        <p:spPr>
          <a:xfrm>
            <a:off x="7833531" y="2893309"/>
            <a:ext cx="2797137" cy="646331"/>
          </a:xfrm>
          <a:prstGeom prst="rect">
            <a:avLst/>
          </a:prstGeom>
          <a:noFill/>
        </p:spPr>
        <p:txBody>
          <a:bodyPr wrap="square">
            <a:spAutoFit/>
          </a:bodyPr>
          <a:lstStyle/>
          <a:p>
            <a:r>
              <a:rPr lang="uk-UA" dirty="0"/>
              <a:t>Гуманітарна та психологічна допомога </a:t>
            </a:r>
          </a:p>
        </p:txBody>
      </p:sp>
      <p:sp>
        <p:nvSpPr>
          <p:cNvPr id="35" name="TextBox 34">
            <a:extLst>
              <a:ext uri="{FF2B5EF4-FFF2-40B4-BE49-F238E27FC236}">
                <a16:creationId xmlns:a16="http://schemas.microsoft.com/office/drawing/2014/main" id="{6419FFF1-262D-940C-B9FD-788A942A037F}"/>
              </a:ext>
            </a:extLst>
          </p:cNvPr>
          <p:cNvSpPr txBox="1"/>
          <p:nvPr/>
        </p:nvSpPr>
        <p:spPr>
          <a:xfrm>
            <a:off x="8096858" y="5460691"/>
            <a:ext cx="1187521" cy="646331"/>
          </a:xfrm>
          <a:prstGeom prst="rect">
            <a:avLst/>
          </a:prstGeom>
          <a:noFill/>
        </p:spPr>
        <p:txBody>
          <a:bodyPr wrap="square">
            <a:spAutoFit/>
          </a:bodyPr>
          <a:lstStyle/>
          <a:p>
            <a:r>
              <a:rPr lang="uk-UA" dirty="0"/>
              <a:t>Медична допомога  </a:t>
            </a:r>
          </a:p>
        </p:txBody>
      </p:sp>
      <p:sp>
        <p:nvSpPr>
          <p:cNvPr id="37" name="TextBox 36">
            <a:extLst>
              <a:ext uri="{FF2B5EF4-FFF2-40B4-BE49-F238E27FC236}">
                <a16:creationId xmlns:a16="http://schemas.microsoft.com/office/drawing/2014/main" id="{C85C17FD-AA48-2D31-753D-FA33665F787E}"/>
              </a:ext>
            </a:extLst>
          </p:cNvPr>
          <p:cNvSpPr txBox="1"/>
          <p:nvPr/>
        </p:nvSpPr>
        <p:spPr>
          <a:xfrm>
            <a:off x="9949798" y="3818667"/>
            <a:ext cx="1343022" cy="646331"/>
          </a:xfrm>
          <a:prstGeom prst="rect">
            <a:avLst/>
          </a:prstGeom>
          <a:noFill/>
        </p:spPr>
        <p:txBody>
          <a:bodyPr wrap="square">
            <a:spAutoFit/>
          </a:bodyPr>
          <a:lstStyle/>
          <a:p>
            <a:r>
              <a:rPr lang="uk-UA" dirty="0"/>
              <a:t>Продуктова допомога</a:t>
            </a:r>
          </a:p>
        </p:txBody>
      </p:sp>
      <p:sp>
        <p:nvSpPr>
          <p:cNvPr id="39" name="TextBox 38">
            <a:extLst>
              <a:ext uri="{FF2B5EF4-FFF2-40B4-BE49-F238E27FC236}">
                <a16:creationId xmlns:a16="http://schemas.microsoft.com/office/drawing/2014/main" id="{09B094C1-0FB7-2D1A-A39D-0BBA0B6D1A24}"/>
              </a:ext>
            </a:extLst>
          </p:cNvPr>
          <p:cNvSpPr txBox="1"/>
          <p:nvPr/>
        </p:nvSpPr>
        <p:spPr>
          <a:xfrm>
            <a:off x="10371779" y="5357207"/>
            <a:ext cx="1220858" cy="646331"/>
          </a:xfrm>
          <a:prstGeom prst="rect">
            <a:avLst/>
          </a:prstGeom>
          <a:noFill/>
        </p:spPr>
        <p:txBody>
          <a:bodyPr wrap="square">
            <a:spAutoFit/>
          </a:bodyPr>
          <a:lstStyle/>
          <a:p>
            <a:r>
              <a:rPr lang="uk-UA" dirty="0"/>
              <a:t>Гігієнічна допомога</a:t>
            </a:r>
          </a:p>
        </p:txBody>
      </p:sp>
      <p:sp>
        <p:nvSpPr>
          <p:cNvPr id="30" name="TextBox 29">
            <a:extLst>
              <a:ext uri="{FF2B5EF4-FFF2-40B4-BE49-F238E27FC236}">
                <a16:creationId xmlns:a16="http://schemas.microsoft.com/office/drawing/2014/main" id="{716C04CA-FD89-C9F3-47F6-34A9916272DC}"/>
              </a:ext>
            </a:extLst>
          </p:cNvPr>
          <p:cNvSpPr txBox="1"/>
          <p:nvPr/>
        </p:nvSpPr>
        <p:spPr>
          <a:xfrm>
            <a:off x="5845272" y="2580339"/>
            <a:ext cx="5447548" cy="306109"/>
          </a:xfrm>
          <a:prstGeom prst="rect">
            <a:avLst/>
          </a:prstGeom>
          <a:noFill/>
        </p:spPr>
        <p:txBody>
          <a:bodyPr wrap="square" rtlCol="0">
            <a:spAutoFit/>
          </a:bodyPr>
          <a:lstStyle/>
          <a:p>
            <a:pPr algn="just">
              <a:lnSpc>
                <a:spcPct val="107000"/>
              </a:lnSpc>
            </a:pPr>
            <a:r>
              <a:rPr lang="uk-UA" sz="1400" b="1" kern="0" dirty="0">
                <a:solidFill>
                  <a:srgbClr val="D0433A"/>
                </a:solidFill>
                <a:latin typeface="Arial" panose="020B0604020202020204" pitchFamily="34" charset="0"/>
              </a:rPr>
              <a:t>Перелік основних послуг, що надавались:</a:t>
            </a:r>
          </a:p>
        </p:txBody>
      </p:sp>
    </p:spTree>
    <p:extLst>
      <p:ext uri="{BB962C8B-B14F-4D97-AF65-F5344CB8AC3E}">
        <p14:creationId xmlns:p14="http://schemas.microsoft.com/office/powerpoint/2010/main" val="2073752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ABC4C5-4281-6135-98A6-F6F099064491}"/>
              </a:ext>
            </a:extLst>
          </p:cNvPr>
          <p:cNvSpPr txBox="1"/>
          <p:nvPr/>
        </p:nvSpPr>
        <p:spPr>
          <a:xfrm>
            <a:off x="574683" y="376161"/>
            <a:ext cx="11265252" cy="595676"/>
          </a:xfrm>
          <a:prstGeom prst="rect">
            <a:avLst/>
          </a:prstGeom>
          <a:noFill/>
        </p:spPr>
        <p:txBody>
          <a:bodyPr wrap="square">
            <a:spAutoFit/>
          </a:bodyPr>
          <a:lstStyle/>
          <a:p>
            <a:pPr algn="just">
              <a:lnSpc>
                <a:spcPct val="107000"/>
              </a:lnSpc>
              <a:spcAft>
                <a:spcPts val="800"/>
              </a:spcAft>
            </a:pPr>
            <a:r>
              <a:rPr lang="uk-UA" sz="3200" dirty="0">
                <a:latin typeface="Arial Black" panose="020B0A04020102020204" pitchFamily="34" charset="0"/>
              </a:rPr>
              <a:t>Якість реалізації міні-проекту</a:t>
            </a:r>
          </a:p>
        </p:txBody>
      </p:sp>
      <p:sp>
        <p:nvSpPr>
          <p:cNvPr id="5" name="Прямокутник 4">
            <a:extLst>
              <a:ext uri="{FF2B5EF4-FFF2-40B4-BE49-F238E27FC236}">
                <a16:creationId xmlns:a16="http://schemas.microsoft.com/office/drawing/2014/main" id="{2317EFA2-03D2-EBE5-466E-ED2D29956CF6}"/>
              </a:ext>
            </a:extLst>
          </p:cNvPr>
          <p:cNvSpPr/>
          <p:nvPr/>
        </p:nvSpPr>
        <p:spPr>
          <a:xfrm>
            <a:off x="405115" y="1539086"/>
            <a:ext cx="11434820" cy="909335"/>
          </a:xfrm>
          <a:prstGeom prst="rect">
            <a:avLst/>
          </a:prstGeom>
          <a:solidFill>
            <a:srgbClr val="F6F6F6"/>
          </a:solidFill>
          <a:ln>
            <a:noFill/>
          </a:ln>
          <a:effectLst>
            <a:outerShdw blurRad="254000" dist="50800" dir="5400000" sx="90000" sy="9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кутник 5">
            <a:extLst>
              <a:ext uri="{FF2B5EF4-FFF2-40B4-BE49-F238E27FC236}">
                <a16:creationId xmlns:a16="http://schemas.microsoft.com/office/drawing/2014/main" id="{B91160BD-866F-D211-3619-45F7566BB5D4}"/>
              </a:ext>
            </a:extLst>
          </p:cNvPr>
          <p:cNvSpPr/>
          <p:nvPr/>
        </p:nvSpPr>
        <p:spPr>
          <a:xfrm>
            <a:off x="587375" y="1537122"/>
            <a:ext cx="911299" cy="911299"/>
          </a:xfrm>
          <a:prstGeom prst="rect">
            <a:avLst/>
          </a:prstGeom>
          <a:solidFill>
            <a:srgbClr val="3E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TextBox 6">
            <a:extLst>
              <a:ext uri="{FF2B5EF4-FFF2-40B4-BE49-F238E27FC236}">
                <a16:creationId xmlns:a16="http://schemas.microsoft.com/office/drawing/2014/main" id="{1C7BBF52-EDFA-6DF7-CEDA-B01A8A43BFC8}"/>
              </a:ext>
            </a:extLst>
          </p:cNvPr>
          <p:cNvSpPr txBox="1"/>
          <p:nvPr/>
        </p:nvSpPr>
        <p:spPr>
          <a:xfrm>
            <a:off x="1498674" y="1574971"/>
            <a:ext cx="9629776" cy="646331"/>
          </a:xfrm>
          <a:prstGeom prst="rect">
            <a:avLst/>
          </a:prstGeom>
          <a:noFill/>
        </p:spPr>
        <p:txBody>
          <a:bodyPr wrap="square">
            <a:spAutoFit/>
          </a:bodyPr>
          <a:lstStyle/>
          <a:p>
            <a:r>
              <a:rPr lang="uk-UA" sz="1800" dirty="0">
                <a:effectLst/>
                <a:latin typeface="Arial" panose="020B0604020202020204" pitchFamily="34" charset="0"/>
                <a:ea typeface="Calibri" panose="020F0502020204030204" pitchFamily="34" charset="0"/>
              </a:rPr>
              <a:t>Під час реалізації проєктів ініціативні спільноти отримували зворотній зв’язок від бенефіціарів і, за потреби, реагували на них. </a:t>
            </a:r>
            <a:endParaRPr lang="uk-UA"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8604FB2-6BB4-00CA-3808-C27CDF3D6BD3}"/>
              </a:ext>
            </a:extLst>
          </p:cNvPr>
          <p:cNvSpPr txBox="1"/>
          <p:nvPr/>
        </p:nvSpPr>
        <p:spPr>
          <a:xfrm>
            <a:off x="673820" y="2484306"/>
            <a:ext cx="5019098" cy="3431709"/>
          </a:xfrm>
          <a:prstGeom prst="rect">
            <a:avLst/>
          </a:prstGeom>
          <a:noFill/>
        </p:spPr>
        <p:txBody>
          <a:bodyPr wrap="square">
            <a:spAutoFit/>
          </a:bodyPr>
          <a:lstStyle/>
          <a:p>
            <a:r>
              <a:rPr lang="uk-UA" sz="11500" b="1" dirty="0">
                <a:solidFill>
                  <a:srgbClr val="60A500"/>
                </a:solidFill>
                <a:effectLst/>
                <a:latin typeface="Arial Black" panose="020B0A04020102020204" pitchFamily="34" charset="0"/>
                <a:ea typeface="Calibri" panose="020F0502020204030204" pitchFamily="34" charset="0"/>
              </a:rPr>
              <a:t>93%</a:t>
            </a:r>
            <a:r>
              <a:rPr lang="uk-UA" sz="9600" dirty="0">
                <a:solidFill>
                  <a:srgbClr val="60A500"/>
                </a:solidFill>
                <a:effectLst/>
                <a:latin typeface="Arial Black" panose="020B0A04020102020204" pitchFamily="34" charset="0"/>
                <a:ea typeface="Calibri" panose="020F0502020204030204" pitchFamily="34" charset="0"/>
              </a:rPr>
              <a:t> </a:t>
            </a:r>
          </a:p>
          <a:p>
            <a:r>
              <a:rPr lang="uk-UA" sz="1400" dirty="0">
                <a:effectLst/>
                <a:latin typeface="Arial" panose="020B0604020202020204" pitchFamily="34" charset="0"/>
                <a:ea typeface="Calibri" panose="020F0502020204030204" pitchFamily="34" charset="0"/>
              </a:rPr>
              <a:t>бенефіціарів зазначили, що отримали відповідь на свій зворотній зв’язок.</a:t>
            </a:r>
            <a:r>
              <a:rPr lang="uk-UA" sz="1400" dirty="0">
                <a:latin typeface="Arial" panose="020B0604020202020204" pitchFamily="34" charset="0"/>
                <a:ea typeface="Calibri" panose="020F0502020204030204" pitchFamily="34" charset="0"/>
              </a:rPr>
              <a:t> </a:t>
            </a:r>
          </a:p>
          <a:p>
            <a:endParaRPr lang="uk-UA" sz="1400" dirty="0">
              <a:latin typeface="Arial" panose="020B0604020202020204" pitchFamily="34" charset="0"/>
              <a:ea typeface="Calibri" panose="020F0502020204030204" pitchFamily="34" charset="0"/>
            </a:endParaRPr>
          </a:p>
          <a:p>
            <a:r>
              <a:rPr lang="uk-UA" sz="1600" b="1" dirty="0">
                <a:effectLst/>
                <a:latin typeface="Arial" panose="020B0604020202020204" pitchFamily="34" charset="0"/>
                <a:ea typeface="Calibri" panose="020F0502020204030204" pitchFamily="34" charset="0"/>
              </a:rPr>
              <a:t>59% </a:t>
            </a:r>
            <a:r>
              <a:rPr lang="uk-UA" sz="1400" dirty="0">
                <a:effectLst/>
                <a:latin typeface="Arial" panose="020B0604020202020204" pitchFamily="34" charset="0"/>
                <a:ea typeface="Calibri" panose="020F0502020204030204" pitchFamily="34" charset="0"/>
              </a:rPr>
              <a:t>- зверталися до представників проєкту або партнерам телефоном або через месенджери; </a:t>
            </a:r>
          </a:p>
          <a:p>
            <a:r>
              <a:rPr lang="uk-UA" sz="1600" b="1" dirty="0">
                <a:effectLst/>
                <a:latin typeface="Arial" panose="020B0604020202020204" pitchFamily="34" charset="0"/>
                <a:ea typeface="Calibri" panose="020F0502020204030204" pitchFamily="34" charset="0"/>
              </a:rPr>
              <a:t>51% </a:t>
            </a:r>
            <a:r>
              <a:rPr lang="uk-UA" sz="1400" dirty="0">
                <a:effectLst/>
                <a:latin typeface="Arial" panose="020B0604020202020204" pitchFamily="34" charset="0"/>
                <a:ea typeface="Calibri" panose="020F0502020204030204" pitchFamily="34" charset="0"/>
              </a:rPr>
              <a:t>- розмовляли особисто з представниками проєкту або їх партнерами).</a:t>
            </a:r>
            <a:endParaRPr lang="uk-UA" sz="1400" dirty="0"/>
          </a:p>
        </p:txBody>
      </p:sp>
      <p:sp>
        <p:nvSpPr>
          <p:cNvPr id="11" name="TextBox 10">
            <a:extLst>
              <a:ext uri="{FF2B5EF4-FFF2-40B4-BE49-F238E27FC236}">
                <a16:creationId xmlns:a16="http://schemas.microsoft.com/office/drawing/2014/main" id="{F80433A9-3FF2-FA33-CB66-6C20751C8BA2}"/>
              </a:ext>
            </a:extLst>
          </p:cNvPr>
          <p:cNvSpPr txBox="1"/>
          <p:nvPr/>
        </p:nvSpPr>
        <p:spPr>
          <a:xfrm>
            <a:off x="5498813" y="3111977"/>
            <a:ext cx="6253162" cy="2954848"/>
          </a:xfrm>
          <a:prstGeom prst="rect">
            <a:avLst/>
          </a:prstGeom>
          <a:noFill/>
        </p:spPr>
        <p:txBody>
          <a:bodyPr wrap="square">
            <a:spAutoFit/>
          </a:bodyPr>
          <a:lstStyle/>
          <a:p>
            <a:pPr marL="361950" indent="533400" algn="just">
              <a:lnSpc>
                <a:spcPct val="107000"/>
              </a:lnSpc>
              <a:spcAft>
                <a:spcPts val="800"/>
              </a:spcAft>
            </a:pPr>
            <a:r>
              <a:rPr lang="uk-UA" sz="1200" i="1" kern="0" dirty="0">
                <a:effectLst/>
                <a:latin typeface="Arial "/>
                <a:ea typeface="Times New Roman" panose="02020603050405020304" pitchFamily="18" charset="0"/>
                <a:cs typeface="Times New Roman" panose="02020603050405020304" pitchFamily="18" charset="0"/>
              </a:rPr>
              <a:t>«В нас канали комунікації добре розвиті, в нас є група </a:t>
            </a:r>
            <a:r>
              <a:rPr lang="uk-UA" sz="1200" i="1" kern="0" dirty="0" err="1">
                <a:effectLst/>
                <a:latin typeface="Arial "/>
                <a:ea typeface="Times New Roman" panose="02020603050405020304" pitchFamily="18" charset="0"/>
                <a:cs typeface="Times New Roman" panose="02020603050405020304" pitchFamily="18" charset="0"/>
              </a:rPr>
              <a:t>Вайбері</a:t>
            </a:r>
            <a:r>
              <a:rPr lang="uk-UA" sz="1200" i="1" kern="0" dirty="0">
                <a:effectLst/>
                <a:latin typeface="Arial "/>
                <a:ea typeface="Times New Roman" panose="02020603050405020304" pitchFamily="18" charset="0"/>
                <a:cs typeface="Times New Roman" panose="02020603050405020304" pitchFamily="18" charset="0"/>
              </a:rPr>
              <a:t>, Вона давно створена, ще до початку війни, це тільки позитивні жінки, там різні визначені групи і всі жінки позитивні. І два канали комунікації — це телеграм, там вже всі жінки» (Ж., Одеса).</a:t>
            </a:r>
            <a:endParaRPr lang="uk-UA" sz="1200" kern="100" dirty="0">
              <a:effectLst/>
              <a:latin typeface="Arial "/>
              <a:ea typeface="Calibri" panose="020F0502020204030204" pitchFamily="34" charset="0"/>
              <a:cs typeface="Times New Roman" panose="02020603050405020304" pitchFamily="18" charset="0"/>
            </a:endParaRPr>
          </a:p>
          <a:p>
            <a:pPr marL="361950" indent="533400" algn="just">
              <a:lnSpc>
                <a:spcPct val="107000"/>
              </a:lnSpc>
              <a:spcAft>
                <a:spcPts val="800"/>
              </a:spcAft>
            </a:pPr>
            <a:r>
              <a:rPr lang="uk-UA" sz="1200" kern="0" dirty="0">
                <a:effectLst/>
                <a:latin typeface="Arial "/>
                <a:ea typeface="Times New Roman" panose="02020603050405020304" pitchFamily="18" charset="0"/>
                <a:cs typeface="Times New Roman" panose="02020603050405020304" pitchFamily="18" charset="0"/>
              </a:rPr>
              <a:t>«</a:t>
            </a:r>
            <a:r>
              <a:rPr lang="uk-UA" sz="1200" i="1" kern="0" dirty="0">
                <a:effectLst/>
                <a:latin typeface="Arial "/>
                <a:ea typeface="Times New Roman" panose="02020603050405020304" pitchFamily="18" charset="0"/>
                <a:cs typeface="Times New Roman" panose="02020603050405020304" pitchFamily="18" charset="0"/>
              </a:rPr>
              <a:t>Вони нам давали інтерв'ю. В </a:t>
            </a:r>
            <a:r>
              <a:rPr lang="uk-UA" sz="1200" i="1" kern="0" dirty="0" err="1">
                <a:effectLst/>
                <a:latin typeface="Arial "/>
                <a:ea typeface="Times New Roman" panose="02020603050405020304" pitchFamily="18" charset="0"/>
                <a:cs typeface="Times New Roman" panose="02020603050405020304" pitchFamily="18" charset="0"/>
              </a:rPr>
              <a:t>Солоніцівки</a:t>
            </a:r>
            <a:r>
              <a:rPr lang="uk-UA" sz="1200" i="1" kern="0" dirty="0">
                <a:effectLst/>
                <a:latin typeface="Arial "/>
                <a:ea typeface="Times New Roman" panose="02020603050405020304" pitchFamily="18" charset="0"/>
                <a:cs typeface="Times New Roman" panose="02020603050405020304" pitchFamily="18" charset="0"/>
              </a:rPr>
              <a:t> ми проводили, надавали гуманітарну допомогу наркозалежним. Тут у нас була можливість роздати їм анкети, і вони відгуки писали.…</a:t>
            </a:r>
            <a:r>
              <a:rPr lang="uk-UA" sz="1200" kern="0" dirty="0">
                <a:effectLst/>
                <a:latin typeface="Arial "/>
                <a:ea typeface="Times New Roman" panose="02020603050405020304" pitchFamily="18" charset="0"/>
                <a:cs typeface="Times New Roman" panose="02020603050405020304" pitchFamily="18" charset="0"/>
              </a:rPr>
              <a:t>» (Ж., Харків).</a:t>
            </a:r>
            <a:endParaRPr lang="uk-UA" sz="1200" kern="100" dirty="0">
              <a:effectLst/>
              <a:latin typeface="Arial "/>
              <a:ea typeface="Calibri" panose="020F0502020204030204" pitchFamily="34" charset="0"/>
              <a:cs typeface="Times New Roman" panose="02020603050405020304" pitchFamily="18" charset="0"/>
            </a:endParaRPr>
          </a:p>
          <a:p>
            <a:pPr marL="361950" indent="533400" algn="just">
              <a:lnSpc>
                <a:spcPct val="107000"/>
              </a:lnSpc>
              <a:spcAft>
                <a:spcPts val="800"/>
              </a:spcAft>
            </a:pPr>
            <a:r>
              <a:rPr lang="uk-UA" sz="1200" i="1" kern="0" dirty="0">
                <a:effectLst/>
                <a:latin typeface="Arial "/>
                <a:ea typeface="Times New Roman" panose="02020603050405020304" pitchFamily="18" charset="0"/>
                <a:cs typeface="Times New Roman" panose="02020603050405020304" pitchFamily="18" charset="0"/>
              </a:rPr>
              <a:t>«Хлопці залишали тих, хто, допустимо, був залучений на допомогу, хлопці завжди залишали якісь відповіді, і відповіді були позитивні» (Ч., Дніпро).</a:t>
            </a:r>
            <a:endParaRPr lang="uk-UA" sz="1200" kern="100" dirty="0">
              <a:effectLst/>
              <a:latin typeface="Arial "/>
              <a:ea typeface="Calibri" panose="020F0502020204030204" pitchFamily="34" charset="0"/>
              <a:cs typeface="Times New Roman" panose="02020603050405020304" pitchFamily="18" charset="0"/>
            </a:endParaRPr>
          </a:p>
          <a:p>
            <a:pPr marL="361950" indent="533400" algn="just">
              <a:lnSpc>
                <a:spcPct val="107000"/>
              </a:lnSpc>
              <a:spcAft>
                <a:spcPts val="800"/>
              </a:spcAft>
            </a:pPr>
            <a:r>
              <a:rPr lang="uk-UA" sz="1200" i="1" kern="0" dirty="0">
                <a:effectLst/>
                <a:latin typeface="Arial "/>
                <a:ea typeface="Times New Roman" panose="02020603050405020304" pitchFamily="18" charset="0"/>
                <a:cs typeface="Times New Roman" panose="02020603050405020304" pitchFamily="18" charset="0"/>
              </a:rPr>
              <a:t>«Після консультації вони ж контактували, здається, потім ще з соціальними працівниками і якимось чином там брали цей зворотній зв'язок, тому що до мене потім приходив соціальний працівник і казав так, ну потім бачив якісь зміни, і вони трошки доносили мені…» (Ч., Одеса).</a:t>
            </a:r>
            <a:r>
              <a:rPr lang="uk-UA" sz="1200" kern="100" dirty="0">
                <a:effectLst/>
                <a:latin typeface="Arial "/>
                <a:ea typeface="Calibri" panose="020F0502020204030204" pitchFamily="34" charset="0"/>
                <a:cs typeface="Times New Roman" panose="02020603050405020304" pitchFamily="18" charset="0"/>
              </a:rPr>
              <a:t> </a:t>
            </a:r>
          </a:p>
        </p:txBody>
      </p:sp>
      <p:sp>
        <p:nvSpPr>
          <p:cNvPr id="12" name="Бульбашка прямої мови: прямокутна з округленими кутами 11">
            <a:extLst>
              <a:ext uri="{FF2B5EF4-FFF2-40B4-BE49-F238E27FC236}">
                <a16:creationId xmlns:a16="http://schemas.microsoft.com/office/drawing/2014/main" id="{202A7216-7E86-B847-EF88-5D08A4928F51}"/>
              </a:ext>
            </a:extLst>
          </p:cNvPr>
          <p:cNvSpPr/>
          <p:nvPr/>
        </p:nvSpPr>
        <p:spPr>
          <a:xfrm flipH="1">
            <a:off x="5539961" y="3132114"/>
            <a:ext cx="305915" cy="243661"/>
          </a:xfrm>
          <a:prstGeom prst="wedgeRoundRectCallout">
            <a:avLst/>
          </a:prstGeom>
          <a:solidFill>
            <a:srgbClr val="A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Бульбашка прямої мови: прямокутна з округленими кутами 12">
            <a:extLst>
              <a:ext uri="{FF2B5EF4-FFF2-40B4-BE49-F238E27FC236}">
                <a16:creationId xmlns:a16="http://schemas.microsoft.com/office/drawing/2014/main" id="{C24D4B98-1E87-1DF8-A39D-95E87B9995BC}"/>
              </a:ext>
            </a:extLst>
          </p:cNvPr>
          <p:cNvSpPr/>
          <p:nvPr/>
        </p:nvSpPr>
        <p:spPr>
          <a:xfrm flipH="1">
            <a:off x="5539961" y="3978909"/>
            <a:ext cx="305915" cy="243661"/>
          </a:xfrm>
          <a:prstGeom prst="wedgeRoundRectCallout">
            <a:avLst/>
          </a:prstGeom>
          <a:solidFill>
            <a:srgbClr val="A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Бульбашка прямої мови: прямокутна з округленими кутами 13">
            <a:extLst>
              <a:ext uri="{FF2B5EF4-FFF2-40B4-BE49-F238E27FC236}">
                <a16:creationId xmlns:a16="http://schemas.microsoft.com/office/drawing/2014/main" id="{2DB059E4-2BFC-E28A-AA1B-B7AC78B30699}"/>
              </a:ext>
            </a:extLst>
          </p:cNvPr>
          <p:cNvSpPr/>
          <p:nvPr/>
        </p:nvSpPr>
        <p:spPr>
          <a:xfrm flipH="1">
            <a:off x="5539961" y="4699894"/>
            <a:ext cx="305915" cy="243661"/>
          </a:xfrm>
          <a:prstGeom prst="wedgeRoundRectCallout">
            <a:avLst/>
          </a:prstGeom>
          <a:solidFill>
            <a:srgbClr val="A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Бульбашка прямої мови: прямокутна з округленими кутами 14">
            <a:extLst>
              <a:ext uri="{FF2B5EF4-FFF2-40B4-BE49-F238E27FC236}">
                <a16:creationId xmlns:a16="http://schemas.microsoft.com/office/drawing/2014/main" id="{1459C45E-66B4-1F19-3D70-11A2BFED79EE}"/>
              </a:ext>
            </a:extLst>
          </p:cNvPr>
          <p:cNvSpPr/>
          <p:nvPr/>
        </p:nvSpPr>
        <p:spPr>
          <a:xfrm flipH="1">
            <a:off x="5539961" y="5198486"/>
            <a:ext cx="305915" cy="243661"/>
          </a:xfrm>
          <a:prstGeom prst="wedgeRoundRectCallout">
            <a:avLst/>
          </a:prstGeom>
          <a:solidFill>
            <a:srgbClr val="A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extBox 1">
            <a:extLst>
              <a:ext uri="{FF2B5EF4-FFF2-40B4-BE49-F238E27FC236}">
                <a16:creationId xmlns:a16="http://schemas.microsoft.com/office/drawing/2014/main" id="{E370DC97-AFD6-B94B-4325-32880A50853C}"/>
              </a:ext>
            </a:extLst>
          </p:cNvPr>
          <p:cNvSpPr txBox="1"/>
          <p:nvPr/>
        </p:nvSpPr>
        <p:spPr>
          <a:xfrm>
            <a:off x="5845272" y="2580339"/>
            <a:ext cx="3649709" cy="306109"/>
          </a:xfrm>
          <a:prstGeom prst="rect">
            <a:avLst/>
          </a:prstGeom>
          <a:noFill/>
        </p:spPr>
        <p:txBody>
          <a:bodyPr wrap="square" rtlCol="0">
            <a:spAutoFit/>
          </a:bodyPr>
          <a:lstStyle/>
          <a:p>
            <a:pPr algn="just">
              <a:lnSpc>
                <a:spcPct val="107000"/>
              </a:lnSpc>
            </a:pPr>
            <a:r>
              <a:rPr lang="uk-UA" sz="1400" b="1" kern="0" dirty="0">
                <a:solidFill>
                  <a:srgbClr val="D0433A"/>
                </a:solidFill>
                <a:latin typeface="Arial" panose="020B0604020202020204" pitchFamily="34" charset="0"/>
              </a:rPr>
              <a:t>Цитати ГО/ініціативних груп:</a:t>
            </a:r>
          </a:p>
        </p:txBody>
      </p:sp>
    </p:spTree>
    <p:extLst>
      <p:ext uri="{BB962C8B-B14F-4D97-AF65-F5344CB8AC3E}">
        <p14:creationId xmlns:p14="http://schemas.microsoft.com/office/powerpoint/2010/main" val="2339478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3F36F-8876-0F2C-86F0-4777C02E3A17}"/>
            </a:ext>
          </a:extLst>
        </p:cNvPr>
        <p:cNvGrpSpPr/>
        <p:nvPr/>
      </p:nvGrpSpPr>
      <p:grpSpPr>
        <a:xfrm>
          <a:off x="0" y="0"/>
          <a:ext cx="0" cy="0"/>
          <a:chOff x="0" y="0"/>
          <a:chExt cx="0" cy="0"/>
        </a:xfrm>
      </p:grpSpPr>
      <p:sp>
        <p:nvSpPr>
          <p:cNvPr id="6" name="Прямокутник 5">
            <a:extLst>
              <a:ext uri="{FF2B5EF4-FFF2-40B4-BE49-F238E27FC236}">
                <a16:creationId xmlns:a16="http://schemas.microsoft.com/office/drawing/2014/main" id="{91A8AC32-D3D2-5782-7483-BC881ADC06E5}"/>
              </a:ext>
            </a:extLst>
          </p:cNvPr>
          <p:cNvSpPr/>
          <p:nvPr/>
        </p:nvSpPr>
        <p:spPr>
          <a:xfrm>
            <a:off x="3572935" y="1595127"/>
            <a:ext cx="8145537" cy="4385190"/>
          </a:xfrm>
          <a:prstGeom prst="rect">
            <a:avLst/>
          </a:prstGeom>
          <a:solidFill>
            <a:srgbClr val="F6F6F6"/>
          </a:solidFill>
          <a:ln>
            <a:noFill/>
          </a:ln>
          <a:effectLst>
            <a:outerShdw blurRad="254000" dist="50800" dir="5400000" sx="90000" sy="9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кутник 4">
            <a:extLst>
              <a:ext uri="{FF2B5EF4-FFF2-40B4-BE49-F238E27FC236}">
                <a16:creationId xmlns:a16="http://schemas.microsoft.com/office/drawing/2014/main" id="{7CF3EA99-79B6-6C08-E4D5-154A9A8FCDF5}"/>
              </a:ext>
            </a:extLst>
          </p:cNvPr>
          <p:cNvSpPr/>
          <p:nvPr/>
        </p:nvSpPr>
        <p:spPr>
          <a:xfrm>
            <a:off x="378590" y="1397964"/>
            <a:ext cx="11434820" cy="881249"/>
          </a:xfrm>
          <a:prstGeom prst="rect">
            <a:avLst/>
          </a:prstGeom>
          <a:solidFill>
            <a:srgbClr val="F6F6F6"/>
          </a:solidFill>
          <a:ln>
            <a:noFill/>
          </a:ln>
          <a:effectLst>
            <a:outerShdw blurRad="254000" dist="50800" dir="5400000" sx="90000" sy="9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extLst>
              <a:ext uri="{FF2B5EF4-FFF2-40B4-BE49-F238E27FC236}">
                <a16:creationId xmlns:a16="http://schemas.microsoft.com/office/drawing/2014/main" id="{D6304130-E581-20BC-6DCA-F4FC9A99142C}"/>
              </a:ext>
            </a:extLst>
          </p:cNvPr>
          <p:cNvSpPr txBox="1"/>
          <p:nvPr/>
        </p:nvSpPr>
        <p:spPr>
          <a:xfrm>
            <a:off x="1487298" y="1367914"/>
            <a:ext cx="9889947" cy="997645"/>
          </a:xfrm>
          <a:prstGeom prst="rect">
            <a:avLst/>
          </a:prstGeom>
          <a:solidFill>
            <a:srgbClr val="F6F6F6"/>
          </a:solidFill>
        </p:spPr>
        <p:txBody>
          <a:bodyPr wrap="square">
            <a:spAutoFit/>
          </a:bodyPr>
          <a:lstStyle/>
          <a:p>
            <a:pPr algn="just">
              <a:lnSpc>
                <a:spcPct val="107000"/>
              </a:lnSpc>
              <a:spcAft>
                <a:spcPts val="800"/>
              </a:spcAft>
            </a:pPr>
            <a:r>
              <a:rPr lang="uk-UA" sz="1200" dirty="0">
                <a:latin typeface="Arial "/>
              </a:rPr>
              <a:t>​</a:t>
            </a:r>
            <a:r>
              <a:rPr lang="uk-UA" sz="1400" dirty="0">
                <a:effectLst/>
                <a:latin typeface="Arial "/>
                <a:ea typeface="Calibri" panose="020F0502020204030204" pitchFamily="34" charset="0"/>
              </a:rPr>
              <a:t>Серед ініціативних спільнот, яким вдалося залучити бенефіціарів є організації Дніпропетровської (</a:t>
            </a:r>
            <a:r>
              <a:rPr lang="uk-UA" sz="1400" b="1" dirty="0">
                <a:effectLst/>
                <a:latin typeface="Arial "/>
                <a:ea typeface="Calibri" panose="020F0502020204030204" pitchFamily="34" charset="0"/>
              </a:rPr>
              <a:t>18,%</a:t>
            </a:r>
            <a:r>
              <a:rPr lang="uk-UA" sz="1400" dirty="0">
                <a:effectLst/>
                <a:latin typeface="Arial "/>
                <a:ea typeface="Calibri" panose="020F0502020204030204" pitchFamily="34" charset="0"/>
              </a:rPr>
              <a:t> від тих, хто отримував допомогу), Полтавської (</a:t>
            </a:r>
            <a:r>
              <a:rPr lang="uk-UA" sz="1400" b="1" dirty="0">
                <a:effectLst/>
                <a:latin typeface="Arial "/>
                <a:ea typeface="Calibri" panose="020F0502020204030204" pitchFamily="34" charset="0"/>
              </a:rPr>
              <a:t>17%</a:t>
            </a:r>
            <a:r>
              <a:rPr lang="uk-UA" sz="1400" dirty="0">
                <a:effectLst/>
                <a:latin typeface="Arial "/>
                <a:ea typeface="Calibri" panose="020F0502020204030204" pitchFamily="34" charset="0"/>
              </a:rPr>
              <a:t> від тих, хто отримував допомогу) та Одеської (</a:t>
            </a:r>
            <a:r>
              <a:rPr lang="uk-UA" sz="1400" b="1" dirty="0">
                <a:latin typeface="Arial "/>
                <a:ea typeface="Calibri" panose="020F0502020204030204" pitchFamily="34" charset="0"/>
              </a:rPr>
              <a:t>9</a:t>
            </a:r>
            <a:r>
              <a:rPr lang="uk-UA" sz="1400" b="1" dirty="0">
                <a:effectLst/>
                <a:latin typeface="Arial "/>
                <a:ea typeface="Calibri" panose="020F0502020204030204" pitchFamily="34" charset="0"/>
              </a:rPr>
              <a:t>%</a:t>
            </a:r>
            <a:r>
              <a:rPr lang="uk-UA" sz="1400" dirty="0">
                <a:effectLst/>
                <a:latin typeface="Arial "/>
                <a:ea typeface="Calibri" panose="020F0502020204030204" pitchFamily="34" charset="0"/>
              </a:rPr>
              <a:t> від тих, хто отримував допомогу) областей. Аналіз відповідей респондентів-</a:t>
            </a:r>
            <a:r>
              <a:rPr lang="uk-UA" sz="1400" dirty="0" err="1">
                <a:effectLst/>
                <a:latin typeface="Arial "/>
                <a:ea typeface="Calibri" panose="020F0502020204030204" pitchFamily="34" charset="0"/>
              </a:rPr>
              <a:t>бенефіціарів</a:t>
            </a:r>
            <a:r>
              <a:rPr lang="uk-UA" sz="1400" dirty="0">
                <a:effectLst/>
                <a:latin typeface="Arial "/>
                <a:ea typeface="Calibri" panose="020F0502020204030204" pitchFamily="34" charset="0"/>
              </a:rPr>
              <a:t> дозволив виявити основні форми допомоги </a:t>
            </a:r>
            <a:r>
              <a:rPr lang="uk-UA" sz="1400" dirty="0" err="1">
                <a:effectLst/>
                <a:latin typeface="Arial "/>
                <a:ea typeface="Calibri" panose="020F0502020204030204" pitchFamily="34" charset="0"/>
              </a:rPr>
              <a:t>бенефіціарів</a:t>
            </a:r>
            <a:r>
              <a:rPr lang="uk-UA" sz="1400" dirty="0">
                <a:effectLst/>
                <a:latin typeface="Arial "/>
                <a:ea typeface="Calibri" panose="020F0502020204030204" pitchFamily="34" charset="0"/>
              </a:rPr>
              <a:t>: </a:t>
            </a:r>
            <a:endParaRPr lang="uk-UA" sz="1200" kern="0" dirty="0">
              <a:effectLst/>
              <a:latin typeface="Arial "/>
              <a:ea typeface="Trebuchet MS" panose="020B0603020202020204" pitchFamily="34" charset="0"/>
              <a:cs typeface="Times New Roman" panose="02020603050405020304" pitchFamily="18" charset="0"/>
            </a:endParaRPr>
          </a:p>
        </p:txBody>
      </p:sp>
      <p:sp>
        <p:nvSpPr>
          <p:cNvPr id="15" name="Прямокутник 14">
            <a:extLst>
              <a:ext uri="{FF2B5EF4-FFF2-40B4-BE49-F238E27FC236}">
                <a16:creationId xmlns:a16="http://schemas.microsoft.com/office/drawing/2014/main" id="{986C561A-4368-3857-6B78-C2163681B920}"/>
              </a:ext>
            </a:extLst>
          </p:cNvPr>
          <p:cNvSpPr/>
          <p:nvPr/>
        </p:nvSpPr>
        <p:spPr>
          <a:xfrm>
            <a:off x="575999" y="1367914"/>
            <a:ext cx="911299" cy="979359"/>
          </a:xfrm>
          <a:prstGeom prst="rect">
            <a:avLst/>
          </a:prstGeom>
          <a:solidFill>
            <a:srgbClr val="3E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Прямокутник 11">
            <a:extLst>
              <a:ext uri="{FF2B5EF4-FFF2-40B4-BE49-F238E27FC236}">
                <a16:creationId xmlns:a16="http://schemas.microsoft.com/office/drawing/2014/main" id="{F4EC8A4C-EF55-000A-00D5-6CD4D6AE99D8}"/>
              </a:ext>
            </a:extLst>
          </p:cNvPr>
          <p:cNvSpPr/>
          <p:nvPr/>
        </p:nvSpPr>
        <p:spPr>
          <a:xfrm>
            <a:off x="575999" y="325819"/>
            <a:ext cx="9500873" cy="1045781"/>
          </a:xfrm>
          <a:prstGeom prst="rect">
            <a:avLst/>
          </a:prstGeom>
          <a:solidFill>
            <a:srgbClr val="F6F6F6"/>
          </a:solidFill>
          <a:ln>
            <a:noFill/>
          </a:ln>
          <a:effectLst>
            <a:outerShdw blurRad="254000" dist="50800" dir="5400000" sx="73000" sy="73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3200" b="1" kern="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rPr>
              <a:t>Залученість бенефіціарів до реалізації міні-</a:t>
            </a:r>
            <a:r>
              <a:rPr lang="uk-UA" sz="3200" b="1" kern="0" dirty="0" err="1">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rPr>
              <a:t>проєків</a:t>
            </a:r>
            <a:endParaRPr lang="uk-UA" sz="3200" kern="1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p>
            <a:endParaRPr lang="ru-RU" dirty="0"/>
          </a:p>
        </p:txBody>
      </p:sp>
      <p:sp>
        <p:nvSpPr>
          <p:cNvPr id="33" name="TextBox 32">
            <a:extLst>
              <a:ext uri="{FF2B5EF4-FFF2-40B4-BE49-F238E27FC236}">
                <a16:creationId xmlns:a16="http://schemas.microsoft.com/office/drawing/2014/main" id="{88819696-04B8-305A-3654-0DAE0235F7A0}"/>
              </a:ext>
            </a:extLst>
          </p:cNvPr>
          <p:cNvSpPr txBox="1"/>
          <p:nvPr/>
        </p:nvSpPr>
        <p:spPr>
          <a:xfrm>
            <a:off x="5340708" y="2497586"/>
            <a:ext cx="6472702" cy="997645"/>
          </a:xfrm>
          <a:prstGeom prst="rect">
            <a:avLst/>
          </a:prstGeom>
          <a:noFill/>
        </p:spPr>
        <p:txBody>
          <a:bodyPr wrap="square">
            <a:spAutoFit/>
          </a:bodyPr>
          <a:lstStyle/>
          <a:p>
            <a:pPr marL="457200" algn="just">
              <a:lnSpc>
                <a:spcPct val="107000"/>
              </a:lnSpc>
              <a:spcAft>
                <a:spcPts val="800"/>
              </a:spcAft>
            </a:pPr>
            <a:r>
              <a:rPr lang="uk-UA" sz="1400" b="1" kern="0" dirty="0">
                <a:solidFill>
                  <a:schemeClr val="tx1"/>
                </a:solidFill>
                <a:effectLst/>
                <a:latin typeface="Arial "/>
                <a:ea typeface="Times New Roman" panose="02020603050405020304" pitchFamily="18" charset="0"/>
                <a:cs typeface="Times New Roman" panose="02020603050405020304" pitchFamily="18" charset="0"/>
              </a:rPr>
              <a:t>Залученість </a:t>
            </a:r>
            <a:r>
              <a:rPr lang="uk-UA" sz="1400" b="1" kern="0" dirty="0" err="1">
                <a:solidFill>
                  <a:schemeClr val="tx1"/>
                </a:solidFill>
                <a:effectLst/>
                <a:latin typeface="Arial "/>
                <a:ea typeface="Times New Roman" panose="02020603050405020304" pitchFamily="18" charset="0"/>
                <a:cs typeface="Times New Roman" panose="02020603050405020304" pitchFamily="18" charset="0"/>
              </a:rPr>
              <a:t>бенефіціарів</a:t>
            </a:r>
            <a:r>
              <a:rPr lang="uk-UA" sz="1400" b="1" kern="0" dirty="0">
                <a:solidFill>
                  <a:schemeClr val="tx1"/>
                </a:solidFill>
                <a:effectLst/>
                <a:latin typeface="Arial "/>
                <a:ea typeface="Times New Roman" panose="02020603050405020304" pitchFamily="18" charset="0"/>
                <a:cs typeface="Times New Roman" panose="02020603050405020304" pitchFamily="18" charset="0"/>
              </a:rPr>
              <a:t> </a:t>
            </a:r>
            <a:r>
              <a:rPr lang="uk-UA" sz="1400" kern="0" dirty="0">
                <a:effectLst/>
                <a:latin typeface="Arial "/>
                <a:ea typeface="Calibri" panose="020F0502020204030204" pitchFamily="34" charset="0"/>
                <a:cs typeface="Times New Roman" panose="02020603050405020304" pitchFamily="18" charset="0"/>
              </a:rPr>
              <a:t>сприятиме створенню у громадах осередків потенційної стійкої підтримки у подальшому як ініціативних спільнот, так і їх інших </a:t>
            </a:r>
            <a:r>
              <a:rPr lang="uk-UA" sz="1400" kern="0" dirty="0" err="1">
                <a:effectLst/>
                <a:latin typeface="Arial "/>
                <a:ea typeface="Calibri" panose="020F0502020204030204" pitchFamily="34" charset="0"/>
                <a:cs typeface="Times New Roman" panose="02020603050405020304" pitchFamily="18" charset="0"/>
              </a:rPr>
              <a:t>проєктів</a:t>
            </a:r>
            <a:r>
              <a:rPr lang="uk-UA" sz="1400" kern="0" dirty="0">
                <a:effectLst/>
                <a:latin typeface="Arial "/>
                <a:ea typeface="Calibri" panose="020F0502020204030204" pitchFamily="34" charset="0"/>
                <a:cs typeface="Times New Roman" panose="02020603050405020304" pitchFamily="18" charset="0"/>
              </a:rPr>
              <a:t>. Про це свідчать результати опитування респондентів-</a:t>
            </a:r>
            <a:r>
              <a:rPr lang="uk-UA" sz="1400" kern="0" dirty="0" err="1">
                <a:effectLst/>
                <a:latin typeface="Arial "/>
                <a:ea typeface="Calibri" panose="020F0502020204030204" pitchFamily="34" charset="0"/>
                <a:cs typeface="Times New Roman" panose="02020603050405020304" pitchFamily="18" charset="0"/>
              </a:rPr>
              <a:t>бенефіціарів</a:t>
            </a:r>
            <a:r>
              <a:rPr lang="uk-UA" sz="1400" kern="0" dirty="0">
                <a:effectLst/>
                <a:latin typeface="Arial "/>
                <a:ea typeface="Calibri" panose="020F0502020204030204" pitchFamily="34" charset="0"/>
                <a:cs typeface="Times New Roman" panose="02020603050405020304" pitchFamily="18" charset="0"/>
              </a:rPr>
              <a:t>:</a:t>
            </a:r>
            <a:endParaRPr lang="uk-UA" sz="1400" kern="100" dirty="0">
              <a:effectLst/>
              <a:latin typeface="Arial "/>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E7FB04E-FC0E-DBD4-59DB-F28DF3322E20}"/>
              </a:ext>
            </a:extLst>
          </p:cNvPr>
          <p:cNvSpPr txBox="1"/>
          <p:nvPr/>
        </p:nvSpPr>
        <p:spPr>
          <a:xfrm>
            <a:off x="521293" y="2635023"/>
            <a:ext cx="4659410" cy="830997"/>
          </a:xfrm>
          <a:prstGeom prst="rect">
            <a:avLst/>
          </a:prstGeom>
          <a:noFill/>
        </p:spPr>
        <p:txBody>
          <a:bodyPr wrap="square">
            <a:spAutoFit/>
          </a:bodyPr>
          <a:lstStyle/>
          <a:p>
            <a:r>
              <a:rPr lang="uk-UA" sz="1400" b="1" dirty="0">
                <a:solidFill>
                  <a:srgbClr val="D0433A"/>
                </a:solidFill>
                <a:latin typeface="Arial" panose="020B0604020202020204" pitchFamily="34" charset="0"/>
                <a:ea typeface="Calibri" panose="020F0502020204030204" pitchFamily="34" charset="0"/>
              </a:rPr>
              <a:t>О</a:t>
            </a:r>
            <a:r>
              <a:rPr lang="uk-UA" sz="1400" b="1" dirty="0">
                <a:solidFill>
                  <a:srgbClr val="D0433A"/>
                </a:solidFill>
                <a:effectLst/>
                <a:latin typeface="Arial" panose="020B0604020202020204" pitchFamily="34" charset="0"/>
                <a:ea typeface="Calibri" panose="020F0502020204030204" pitchFamily="34" charset="0"/>
              </a:rPr>
              <a:t>сновні форми допомоги </a:t>
            </a:r>
            <a:r>
              <a:rPr lang="uk-UA" sz="1400" b="1" dirty="0" err="1">
                <a:solidFill>
                  <a:srgbClr val="D0433A"/>
                </a:solidFill>
                <a:effectLst/>
                <a:latin typeface="Arial" panose="020B0604020202020204" pitchFamily="34" charset="0"/>
                <a:ea typeface="Calibri" panose="020F0502020204030204" pitchFamily="34" charset="0"/>
              </a:rPr>
              <a:t>бенефіціарів</a:t>
            </a:r>
            <a:r>
              <a:rPr lang="uk-UA" sz="1400" b="1" dirty="0">
                <a:solidFill>
                  <a:srgbClr val="FF0000"/>
                </a:solidFill>
                <a:effectLst/>
                <a:latin typeface="Arial" panose="020B0604020202020204" pitchFamily="34" charset="0"/>
                <a:ea typeface="Calibri" panose="020F0502020204030204" pitchFamily="34" charset="0"/>
              </a:rPr>
              <a:t>: </a:t>
            </a:r>
          </a:p>
          <a:p>
            <a:endParaRPr lang="uk-UA" sz="1600" dirty="0">
              <a:solidFill>
                <a:srgbClr val="FF0000"/>
              </a:solidFill>
              <a:latin typeface="Arial" panose="020B0604020202020204" pitchFamily="34" charset="0"/>
            </a:endParaRPr>
          </a:p>
          <a:p>
            <a:endParaRPr lang="uk-UA" sz="1600" dirty="0">
              <a:solidFill>
                <a:srgbClr val="FF0000"/>
              </a:solidFill>
            </a:endParaRPr>
          </a:p>
        </p:txBody>
      </p:sp>
      <p:cxnSp>
        <p:nvCxnSpPr>
          <p:cNvPr id="4" name="Google Shape;459;p44">
            <a:extLst>
              <a:ext uri="{FF2B5EF4-FFF2-40B4-BE49-F238E27FC236}">
                <a16:creationId xmlns:a16="http://schemas.microsoft.com/office/drawing/2014/main" id="{C90761AD-E29D-2659-5803-8ECDB1F163DC}"/>
              </a:ext>
            </a:extLst>
          </p:cNvPr>
          <p:cNvCxnSpPr>
            <a:cxnSpLocks/>
          </p:cNvCxnSpPr>
          <p:nvPr/>
        </p:nvCxnSpPr>
        <p:spPr>
          <a:xfrm flipV="1">
            <a:off x="511628" y="3211180"/>
            <a:ext cx="0" cy="413306"/>
          </a:xfrm>
          <a:prstGeom prst="straightConnector1">
            <a:avLst/>
          </a:prstGeom>
          <a:noFill/>
          <a:ln w="19050" cap="rnd" cmpd="sng">
            <a:solidFill>
              <a:srgbClr val="C00000"/>
            </a:solidFill>
            <a:prstDash val="dot"/>
            <a:round/>
            <a:headEnd type="none" w="sm" len="sm"/>
            <a:tailEnd type="oval" w="lg" len="lg"/>
          </a:ln>
        </p:spPr>
      </p:cxnSp>
      <p:cxnSp>
        <p:nvCxnSpPr>
          <p:cNvPr id="7" name="Google Shape;465;p44">
            <a:extLst>
              <a:ext uri="{FF2B5EF4-FFF2-40B4-BE49-F238E27FC236}">
                <a16:creationId xmlns:a16="http://schemas.microsoft.com/office/drawing/2014/main" id="{4F109997-CBFE-7749-9F21-681B4F6A56FC}"/>
              </a:ext>
            </a:extLst>
          </p:cNvPr>
          <p:cNvCxnSpPr>
            <a:cxnSpLocks/>
          </p:cNvCxnSpPr>
          <p:nvPr/>
        </p:nvCxnSpPr>
        <p:spPr>
          <a:xfrm>
            <a:off x="511628" y="3216054"/>
            <a:ext cx="0" cy="596404"/>
          </a:xfrm>
          <a:prstGeom prst="straightConnector1">
            <a:avLst/>
          </a:prstGeom>
          <a:noFill/>
          <a:ln w="19050" cap="rnd" cmpd="sng">
            <a:solidFill>
              <a:srgbClr val="C00000"/>
            </a:solidFill>
            <a:prstDash val="dot"/>
            <a:round/>
            <a:headEnd type="none" w="sm" len="sm"/>
            <a:tailEnd type="oval" w="lg" len="lg"/>
          </a:ln>
        </p:spPr>
      </p:cxnSp>
      <p:cxnSp>
        <p:nvCxnSpPr>
          <p:cNvPr id="8" name="Google Shape;466;p44">
            <a:extLst>
              <a:ext uri="{FF2B5EF4-FFF2-40B4-BE49-F238E27FC236}">
                <a16:creationId xmlns:a16="http://schemas.microsoft.com/office/drawing/2014/main" id="{F6EC150F-64A6-12E4-A669-F05115756591}"/>
              </a:ext>
            </a:extLst>
          </p:cNvPr>
          <p:cNvCxnSpPr>
            <a:cxnSpLocks/>
          </p:cNvCxnSpPr>
          <p:nvPr/>
        </p:nvCxnSpPr>
        <p:spPr>
          <a:xfrm>
            <a:off x="511628" y="4056033"/>
            <a:ext cx="0" cy="1107831"/>
          </a:xfrm>
          <a:prstGeom prst="straightConnector1">
            <a:avLst/>
          </a:prstGeom>
          <a:noFill/>
          <a:ln w="19050" cap="rnd" cmpd="sng">
            <a:solidFill>
              <a:srgbClr val="C00000"/>
            </a:solidFill>
            <a:prstDash val="dot"/>
            <a:round/>
            <a:headEnd type="none" w="sm" len="sm"/>
            <a:tailEnd type="oval" w="lg" len="lg"/>
          </a:ln>
        </p:spPr>
      </p:cxnSp>
      <p:sp>
        <p:nvSpPr>
          <p:cNvPr id="27" name="TextBox 26">
            <a:extLst>
              <a:ext uri="{FF2B5EF4-FFF2-40B4-BE49-F238E27FC236}">
                <a16:creationId xmlns:a16="http://schemas.microsoft.com/office/drawing/2014/main" id="{4243F1BD-C3B8-0E93-81E1-838497AF21BB}"/>
              </a:ext>
            </a:extLst>
          </p:cNvPr>
          <p:cNvSpPr txBox="1"/>
          <p:nvPr/>
        </p:nvSpPr>
        <p:spPr>
          <a:xfrm>
            <a:off x="601960" y="3081203"/>
            <a:ext cx="3990612" cy="2251835"/>
          </a:xfrm>
          <a:prstGeom prst="rect">
            <a:avLst/>
          </a:prstGeom>
          <a:noFill/>
        </p:spPr>
        <p:txBody>
          <a:bodyPr wrap="square">
            <a:spAutoFit/>
          </a:bodyPr>
          <a:lstStyle/>
          <a:p>
            <a:pPr lvl="0" algn="just">
              <a:lnSpc>
                <a:spcPct val="107000"/>
              </a:lnSpc>
            </a:pPr>
            <a:r>
              <a:rPr lang="uk-UA" sz="1200" kern="100" dirty="0">
                <a:latin typeface="Arial "/>
                <a:ea typeface="Calibri" panose="020F0502020204030204" pitchFamily="34" charset="0"/>
                <a:cs typeface="Times New Roman" panose="02020603050405020304" pitchFamily="18" charset="0"/>
              </a:rPr>
              <a:t>П</a:t>
            </a:r>
            <a:r>
              <a:rPr lang="uk-UA" sz="1200" kern="100" dirty="0">
                <a:effectLst/>
                <a:latin typeface="Arial "/>
                <a:ea typeface="Calibri" panose="020F0502020204030204" pitchFamily="34" charset="0"/>
                <a:cs typeface="Times New Roman" panose="02020603050405020304" pitchFamily="18" charset="0"/>
              </a:rPr>
              <a:t>ідвищення обізнаності про </a:t>
            </a:r>
            <a:r>
              <a:rPr lang="uk-UA" sz="1200" kern="100" dirty="0" err="1">
                <a:effectLst/>
                <a:latin typeface="Arial "/>
                <a:ea typeface="Calibri" panose="020F0502020204030204" pitchFamily="34" charset="0"/>
                <a:cs typeface="Times New Roman" panose="02020603050405020304" pitchFamily="18" charset="0"/>
              </a:rPr>
              <a:t>проєкт</a:t>
            </a:r>
            <a:r>
              <a:rPr lang="uk-UA" sz="1200" kern="100" dirty="0">
                <a:effectLst/>
                <a:latin typeface="Arial "/>
                <a:ea typeface="Calibri" panose="020F0502020204030204" pitchFamily="34" charset="0"/>
                <a:cs typeface="Times New Roman" panose="02020603050405020304" pitchFamily="18" charset="0"/>
              </a:rPr>
              <a:t> у спільноті; </a:t>
            </a:r>
          </a:p>
          <a:p>
            <a:pPr lvl="0" algn="just">
              <a:lnSpc>
                <a:spcPct val="107000"/>
              </a:lnSpc>
            </a:pPr>
            <a:endParaRPr lang="uk-UA" sz="1200" kern="100" dirty="0">
              <a:effectLst/>
              <a:latin typeface="Arial "/>
              <a:ea typeface="Calibri" panose="020F0502020204030204" pitchFamily="34" charset="0"/>
              <a:cs typeface="Times New Roman" panose="02020603050405020304" pitchFamily="18" charset="0"/>
            </a:endParaRPr>
          </a:p>
          <a:p>
            <a:pPr lvl="0" algn="just">
              <a:lnSpc>
                <a:spcPct val="107000"/>
              </a:lnSpc>
            </a:pPr>
            <a:r>
              <a:rPr lang="uk-UA" sz="1200" kern="100" dirty="0">
                <a:latin typeface="Arial "/>
                <a:ea typeface="Calibri" panose="020F0502020204030204" pitchFamily="34" charset="0"/>
                <a:cs typeface="Times New Roman" panose="02020603050405020304" pitchFamily="18" charset="0"/>
              </a:rPr>
              <a:t>П</a:t>
            </a:r>
            <a:r>
              <a:rPr lang="uk-UA" sz="1200" kern="100" dirty="0">
                <a:effectLst/>
                <a:latin typeface="Arial "/>
                <a:ea typeface="Calibri" panose="020F0502020204030204" pitchFamily="34" charset="0"/>
                <a:cs typeface="Times New Roman" panose="02020603050405020304" pitchFamily="18" charset="0"/>
              </a:rPr>
              <a:t>ідсилення позитивного іміджу </a:t>
            </a:r>
            <a:r>
              <a:rPr lang="uk-UA" sz="1200" kern="100" dirty="0" err="1">
                <a:effectLst/>
                <a:latin typeface="Arial "/>
                <a:ea typeface="Calibri" panose="020F0502020204030204" pitchFamily="34" charset="0"/>
                <a:cs typeface="Times New Roman" panose="02020603050405020304" pitchFamily="18" charset="0"/>
              </a:rPr>
              <a:t>проєкту</a:t>
            </a:r>
            <a:r>
              <a:rPr lang="uk-UA" sz="1200" kern="100" dirty="0">
                <a:effectLst/>
                <a:latin typeface="Arial "/>
                <a:ea typeface="Calibri" panose="020F0502020204030204" pitchFamily="34" charset="0"/>
                <a:cs typeface="Times New Roman" panose="02020603050405020304" pitchFamily="18" charset="0"/>
              </a:rPr>
              <a:t> серед місцевих та міжнародних організацій; </a:t>
            </a:r>
          </a:p>
          <a:p>
            <a:pPr lvl="0" algn="just">
              <a:lnSpc>
                <a:spcPct val="107000"/>
              </a:lnSpc>
            </a:pPr>
            <a:endParaRPr lang="uk-UA" sz="1200" kern="100" dirty="0">
              <a:effectLst/>
              <a:latin typeface="Arial "/>
              <a:ea typeface="Calibri" panose="020F0502020204030204" pitchFamily="34" charset="0"/>
              <a:cs typeface="Times New Roman" panose="02020603050405020304" pitchFamily="18" charset="0"/>
            </a:endParaRPr>
          </a:p>
          <a:p>
            <a:pPr lvl="0" algn="just">
              <a:lnSpc>
                <a:spcPct val="107000"/>
              </a:lnSpc>
            </a:pPr>
            <a:r>
              <a:rPr lang="uk-UA" sz="1200" kern="100" dirty="0">
                <a:latin typeface="Arial "/>
                <a:ea typeface="Calibri" panose="020F0502020204030204" pitchFamily="34" charset="0"/>
                <a:cs typeface="Times New Roman" panose="02020603050405020304" pitchFamily="18" charset="0"/>
              </a:rPr>
              <a:t>З</a:t>
            </a:r>
            <a:r>
              <a:rPr lang="uk-UA" sz="1200" kern="100" dirty="0">
                <a:effectLst/>
                <a:latin typeface="Arial "/>
                <a:ea typeface="Calibri" panose="020F0502020204030204" pitchFamily="34" charset="0"/>
                <a:cs typeface="Times New Roman" panose="02020603050405020304" pitchFamily="18" charset="0"/>
              </a:rPr>
              <a:t>більшення зацікавленості представників спільноти  у </a:t>
            </a:r>
            <a:r>
              <a:rPr lang="uk-UA" sz="1200" kern="100" dirty="0" err="1">
                <a:effectLst/>
                <a:latin typeface="Arial "/>
                <a:ea typeface="Calibri" panose="020F0502020204030204" pitchFamily="34" charset="0"/>
                <a:cs typeface="Times New Roman" panose="02020603050405020304" pitchFamily="18" charset="0"/>
              </a:rPr>
              <a:t>проєкті</a:t>
            </a:r>
            <a:r>
              <a:rPr lang="uk-UA" sz="1200" kern="100" dirty="0">
                <a:effectLst/>
                <a:latin typeface="Arial "/>
                <a:ea typeface="Calibri" panose="020F0502020204030204" pitchFamily="34" charset="0"/>
                <a:cs typeface="Times New Roman" panose="02020603050405020304" pitchFamily="18" charset="0"/>
              </a:rPr>
              <a:t>;</a:t>
            </a:r>
          </a:p>
          <a:p>
            <a:pPr lvl="0" algn="just">
              <a:lnSpc>
                <a:spcPct val="107000"/>
              </a:lnSpc>
            </a:pPr>
            <a:r>
              <a:rPr lang="uk-UA" sz="1200" kern="100" dirty="0">
                <a:effectLst/>
                <a:latin typeface="Arial "/>
                <a:ea typeface="Calibri" panose="020F0502020204030204" pitchFamily="34" charset="0"/>
                <a:cs typeface="Times New Roman" panose="02020603050405020304" pitchFamily="18" charset="0"/>
              </a:rPr>
              <a:t>залучення людей до участі в </a:t>
            </a:r>
            <a:r>
              <a:rPr lang="uk-UA" sz="1200" kern="100" dirty="0" err="1">
                <a:effectLst/>
                <a:latin typeface="Arial "/>
                <a:ea typeface="Calibri" panose="020F0502020204030204" pitchFamily="34" charset="0"/>
                <a:cs typeface="Times New Roman" panose="02020603050405020304" pitchFamily="18" charset="0"/>
              </a:rPr>
              <a:t>проєкті</a:t>
            </a:r>
            <a:r>
              <a:rPr lang="uk-UA" sz="1200" kern="100" dirty="0">
                <a:effectLst/>
                <a:latin typeface="Arial "/>
                <a:ea typeface="Calibri" panose="020F0502020204030204" pitchFamily="34" charset="0"/>
                <a:cs typeface="Times New Roman" panose="02020603050405020304" pitchFamily="18" charset="0"/>
              </a:rPr>
              <a:t>;</a:t>
            </a:r>
          </a:p>
          <a:p>
            <a:pPr lvl="0" algn="just">
              <a:lnSpc>
                <a:spcPct val="107000"/>
              </a:lnSpc>
            </a:pPr>
            <a:endParaRPr lang="uk-UA" sz="1200" kern="100" dirty="0">
              <a:effectLst/>
              <a:latin typeface="Arial "/>
              <a:ea typeface="Calibri" panose="020F0502020204030204" pitchFamily="34" charset="0"/>
              <a:cs typeface="Times New Roman" panose="02020603050405020304" pitchFamily="18" charset="0"/>
            </a:endParaRPr>
          </a:p>
          <a:p>
            <a:pPr lvl="0" algn="just">
              <a:lnSpc>
                <a:spcPct val="107000"/>
              </a:lnSpc>
              <a:spcAft>
                <a:spcPts val="800"/>
              </a:spcAft>
            </a:pPr>
            <a:r>
              <a:rPr lang="uk-UA" sz="1200" kern="100" dirty="0">
                <a:latin typeface="Arial "/>
                <a:ea typeface="Calibri" panose="020F0502020204030204" pitchFamily="34" charset="0"/>
                <a:cs typeface="Times New Roman" panose="02020603050405020304" pitchFamily="18" charset="0"/>
              </a:rPr>
              <a:t>П</a:t>
            </a:r>
            <a:r>
              <a:rPr lang="uk-UA" sz="1200" kern="100" dirty="0">
                <a:effectLst/>
                <a:latin typeface="Arial "/>
                <a:ea typeface="Calibri" panose="020F0502020204030204" pitchFamily="34" charset="0"/>
                <a:cs typeface="Times New Roman" panose="02020603050405020304" pitchFamily="18" charset="0"/>
              </a:rPr>
              <a:t>окращення виконання завдань для досягнення цілей </a:t>
            </a:r>
            <a:r>
              <a:rPr lang="uk-UA" sz="1200" kern="100" dirty="0" err="1">
                <a:effectLst/>
                <a:latin typeface="Arial "/>
                <a:ea typeface="Calibri" panose="020F0502020204030204" pitchFamily="34" charset="0"/>
                <a:cs typeface="Times New Roman" panose="02020603050405020304" pitchFamily="18" charset="0"/>
              </a:rPr>
              <a:t>проєкту</a:t>
            </a:r>
            <a:r>
              <a:rPr lang="uk-UA" sz="1200" kern="100" dirty="0">
                <a:effectLst/>
                <a:latin typeface="Arial "/>
                <a:ea typeface="Calibri" panose="020F0502020204030204" pitchFamily="34" charset="0"/>
                <a:cs typeface="Times New Roman" panose="02020603050405020304" pitchFamily="18" charset="0"/>
              </a:rPr>
              <a:t>.</a:t>
            </a:r>
          </a:p>
        </p:txBody>
      </p:sp>
      <p:graphicFrame>
        <p:nvGraphicFramePr>
          <p:cNvPr id="39" name="Діаграма 38">
            <a:extLst>
              <a:ext uri="{FF2B5EF4-FFF2-40B4-BE49-F238E27FC236}">
                <a16:creationId xmlns:a16="http://schemas.microsoft.com/office/drawing/2014/main" id="{4A846048-FC7F-EFF3-921D-2025291FEE48}"/>
              </a:ext>
            </a:extLst>
          </p:cNvPr>
          <p:cNvGraphicFramePr/>
          <p:nvPr>
            <p:extLst>
              <p:ext uri="{D42A27DB-BD31-4B8C-83A1-F6EECF244321}">
                <p14:modId xmlns:p14="http://schemas.microsoft.com/office/powerpoint/2010/main" val="2565352235"/>
              </p:ext>
            </p:extLst>
          </p:nvPr>
        </p:nvGraphicFramePr>
        <p:xfrm>
          <a:off x="6328004" y="3624486"/>
          <a:ext cx="4498109" cy="285120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FCA9B85-3C7D-BB57-10CF-E18F2CC28FE9}"/>
              </a:ext>
            </a:extLst>
          </p:cNvPr>
          <p:cNvSpPr txBox="1"/>
          <p:nvPr/>
        </p:nvSpPr>
        <p:spPr>
          <a:xfrm>
            <a:off x="8802543" y="6198690"/>
            <a:ext cx="1708801" cy="276999"/>
          </a:xfrm>
          <a:prstGeom prst="rect">
            <a:avLst/>
          </a:prstGeom>
          <a:noFill/>
        </p:spPr>
        <p:txBody>
          <a:bodyPr wrap="none" rtlCol="0">
            <a:spAutoFit/>
          </a:bodyPr>
          <a:lstStyle/>
          <a:p>
            <a:r>
              <a:rPr lang="uk-UA" sz="1200" i="1" dirty="0">
                <a:solidFill>
                  <a:schemeClr val="bg1">
                    <a:lumMod val="65000"/>
                  </a:schemeClr>
                </a:solidFill>
              </a:rPr>
              <a:t>Важко відповісти – 4%</a:t>
            </a:r>
          </a:p>
        </p:txBody>
      </p:sp>
      <p:sp>
        <p:nvSpPr>
          <p:cNvPr id="11" name="TextBox 10">
            <a:extLst>
              <a:ext uri="{FF2B5EF4-FFF2-40B4-BE49-F238E27FC236}">
                <a16:creationId xmlns:a16="http://schemas.microsoft.com/office/drawing/2014/main" id="{44C9C5C0-6CAB-1B2B-E94C-56615BA7353B}"/>
              </a:ext>
            </a:extLst>
          </p:cNvPr>
          <p:cNvSpPr txBox="1"/>
          <p:nvPr/>
        </p:nvSpPr>
        <p:spPr>
          <a:xfrm>
            <a:off x="7075366" y="4912260"/>
            <a:ext cx="755292" cy="275653"/>
          </a:xfrm>
          <a:prstGeom prst="rect">
            <a:avLst/>
          </a:prstGeom>
          <a:noFill/>
        </p:spPr>
        <p:txBody>
          <a:bodyPr wrap="square">
            <a:spAutoFit/>
          </a:bodyPr>
          <a:lstStyle/>
          <a:p>
            <a:pPr algn="just">
              <a:lnSpc>
                <a:spcPct val="107000"/>
              </a:lnSpc>
              <a:spcAft>
                <a:spcPts val="800"/>
              </a:spcAft>
            </a:pPr>
            <a:r>
              <a:rPr lang="uk-UA" sz="1200" b="1" dirty="0">
                <a:latin typeface="Arial "/>
              </a:rPr>
              <a:t>Готові</a:t>
            </a:r>
            <a:endParaRPr lang="uk-UA" sz="1400" dirty="0">
              <a:latin typeface="Arial "/>
            </a:endParaRPr>
          </a:p>
        </p:txBody>
      </p:sp>
      <p:sp>
        <p:nvSpPr>
          <p:cNvPr id="9" name="TextBox 8">
            <a:extLst>
              <a:ext uri="{FF2B5EF4-FFF2-40B4-BE49-F238E27FC236}">
                <a16:creationId xmlns:a16="http://schemas.microsoft.com/office/drawing/2014/main" id="{3E4A405D-AC48-B382-F1A3-32502941A02A}"/>
              </a:ext>
            </a:extLst>
          </p:cNvPr>
          <p:cNvSpPr txBox="1"/>
          <p:nvPr/>
        </p:nvSpPr>
        <p:spPr>
          <a:xfrm>
            <a:off x="5820848" y="3787722"/>
            <a:ext cx="3649709" cy="536622"/>
          </a:xfrm>
          <a:prstGeom prst="rect">
            <a:avLst/>
          </a:prstGeom>
          <a:noFill/>
        </p:spPr>
        <p:txBody>
          <a:bodyPr wrap="square" rtlCol="0">
            <a:spAutoFit/>
          </a:bodyPr>
          <a:lstStyle/>
          <a:p>
            <a:pPr algn="just">
              <a:lnSpc>
                <a:spcPct val="107000"/>
              </a:lnSpc>
            </a:pPr>
            <a:r>
              <a:rPr lang="ru-RU" sz="1400" b="1" kern="0" dirty="0" err="1">
                <a:solidFill>
                  <a:srgbClr val="D0433A"/>
                </a:solidFill>
                <a:latin typeface="Arial" panose="020B0604020202020204" pitchFamily="34" charset="0"/>
              </a:rPr>
              <a:t>Готовність</a:t>
            </a:r>
            <a:r>
              <a:rPr lang="ru-RU" sz="1400" b="1" kern="0" dirty="0">
                <a:solidFill>
                  <a:srgbClr val="D0433A"/>
                </a:solidFill>
                <a:latin typeface="Arial" panose="020B0604020202020204" pitchFamily="34" charset="0"/>
              </a:rPr>
              <a:t> бенефіціарів до </a:t>
            </a:r>
            <a:r>
              <a:rPr lang="ru-RU" sz="1400" b="1" kern="0" dirty="0" err="1">
                <a:solidFill>
                  <a:srgbClr val="D0433A"/>
                </a:solidFill>
                <a:latin typeface="Arial" panose="020B0604020202020204" pitchFamily="34" charset="0"/>
              </a:rPr>
              <a:t>підтримки</a:t>
            </a:r>
            <a:r>
              <a:rPr lang="ru-RU" sz="1400" b="1" kern="0" dirty="0">
                <a:solidFill>
                  <a:srgbClr val="D0433A"/>
                </a:solidFill>
                <a:latin typeface="Arial" panose="020B0604020202020204" pitchFamily="34" charset="0"/>
              </a:rPr>
              <a:t> ГО в </a:t>
            </a:r>
            <a:r>
              <a:rPr lang="ru-RU" sz="1400" b="1" kern="0" dirty="0" err="1">
                <a:solidFill>
                  <a:srgbClr val="D0433A"/>
                </a:solidFill>
                <a:latin typeface="Arial" panose="020B0604020202020204" pitchFamily="34" charset="0"/>
              </a:rPr>
              <a:t>майбутньому</a:t>
            </a:r>
            <a:r>
              <a:rPr lang="uk-UA" sz="1400" b="1" kern="0" dirty="0">
                <a:solidFill>
                  <a:srgbClr val="D0433A"/>
                </a:solidFill>
                <a:latin typeface="Arial" panose="020B0604020202020204" pitchFamily="34" charset="0"/>
              </a:rPr>
              <a:t>:</a:t>
            </a:r>
          </a:p>
        </p:txBody>
      </p:sp>
      <p:cxnSp>
        <p:nvCxnSpPr>
          <p:cNvPr id="10" name="Google Shape;465;p44">
            <a:extLst>
              <a:ext uri="{FF2B5EF4-FFF2-40B4-BE49-F238E27FC236}">
                <a16:creationId xmlns:a16="http://schemas.microsoft.com/office/drawing/2014/main" id="{B169261A-BFE0-3EC5-48C8-2FDCFB234B8D}"/>
              </a:ext>
            </a:extLst>
          </p:cNvPr>
          <p:cNvCxnSpPr>
            <a:cxnSpLocks/>
          </p:cNvCxnSpPr>
          <p:nvPr/>
        </p:nvCxnSpPr>
        <p:spPr>
          <a:xfrm>
            <a:off x="511628" y="3764423"/>
            <a:ext cx="0" cy="596404"/>
          </a:xfrm>
          <a:prstGeom prst="straightConnector1">
            <a:avLst/>
          </a:prstGeom>
          <a:noFill/>
          <a:ln w="19050" cap="rnd" cmpd="sng">
            <a:solidFill>
              <a:srgbClr val="C00000"/>
            </a:solidFill>
            <a:prstDash val="dot"/>
            <a:round/>
            <a:headEnd type="none" w="sm" len="sm"/>
            <a:tailEnd type="oval" w="lg" len="lg"/>
          </a:ln>
        </p:spPr>
      </p:cxnSp>
    </p:spTree>
    <p:extLst>
      <p:ext uri="{BB962C8B-B14F-4D97-AF65-F5344CB8AC3E}">
        <p14:creationId xmlns:p14="http://schemas.microsoft.com/office/powerpoint/2010/main" val="148429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42FC7-0FF4-8D60-2BFD-683E5A0CA80C}"/>
            </a:ext>
          </a:extLst>
        </p:cNvPr>
        <p:cNvGrpSpPr/>
        <p:nvPr/>
      </p:nvGrpSpPr>
      <p:grpSpPr>
        <a:xfrm>
          <a:off x="0" y="0"/>
          <a:ext cx="0" cy="0"/>
          <a:chOff x="0" y="0"/>
          <a:chExt cx="0" cy="0"/>
        </a:xfrm>
      </p:grpSpPr>
      <p:sp>
        <p:nvSpPr>
          <p:cNvPr id="12" name="Прямокутник 11">
            <a:extLst>
              <a:ext uri="{FF2B5EF4-FFF2-40B4-BE49-F238E27FC236}">
                <a16:creationId xmlns:a16="http://schemas.microsoft.com/office/drawing/2014/main" id="{E461E136-B3CC-BBDA-DFFF-B2D348AD158E}"/>
              </a:ext>
            </a:extLst>
          </p:cNvPr>
          <p:cNvSpPr/>
          <p:nvPr/>
        </p:nvSpPr>
        <p:spPr>
          <a:xfrm>
            <a:off x="405115" y="325819"/>
            <a:ext cx="5690886" cy="1045781"/>
          </a:xfrm>
          <a:prstGeom prst="rect">
            <a:avLst/>
          </a:prstGeom>
          <a:solidFill>
            <a:srgbClr val="F6F6F6"/>
          </a:solidFill>
          <a:ln>
            <a:noFill/>
          </a:ln>
          <a:effectLst>
            <a:outerShdw blurRad="254000" dist="50800" dir="5400000" sx="73000" sy="73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кутник 5">
            <a:extLst>
              <a:ext uri="{FF2B5EF4-FFF2-40B4-BE49-F238E27FC236}">
                <a16:creationId xmlns:a16="http://schemas.microsoft.com/office/drawing/2014/main" id="{9FB000BA-1209-F7E9-8091-F06993D61C50}"/>
              </a:ext>
            </a:extLst>
          </p:cNvPr>
          <p:cNvSpPr/>
          <p:nvPr/>
        </p:nvSpPr>
        <p:spPr>
          <a:xfrm>
            <a:off x="418529" y="1555673"/>
            <a:ext cx="11421406" cy="4385190"/>
          </a:xfrm>
          <a:prstGeom prst="rect">
            <a:avLst/>
          </a:prstGeom>
          <a:solidFill>
            <a:srgbClr val="F6F6F6"/>
          </a:solidFill>
          <a:ln>
            <a:noFill/>
          </a:ln>
          <a:effectLst>
            <a:outerShdw blurRad="254000" dist="50800" dir="5400000" sx="90000" sy="9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кутник 4">
            <a:extLst>
              <a:ext uri="{FF2B5EF4-FFF2-40B4-BE49-F238E27FC236}">
                <a16:creationId xmlns:a16="http://schemas.microsoft.com/office/drawing/2014/main" id="{0FB5FE2C-66AF-294F-D3D6-3A2544545C1E}"/>
              </a:ext>
            </a:extLst>
          </p:cNvPr>
          <p:cNvSpPr/>
          <p:nvPr/>
        </p:nvSpPr>
        <p:spPr>
          <a:xfrm>
            <a:off x="405115" y="1539086"/>
            <a:ext cx="11434820" cy="909335"/>
          </a:xfrm>
          <a:prstGeom prst="rect">
            <a:avLst/>
          </a:prstGeom>
          <a:solidFill>
            <a:srgbClr val="F6F6F6"/>
          </a:solidFill>
          <a:ln>
            <a:noFill/>
          </a:ln>
          <a:effectLst>
            <a:outerShdw blurRad="254000" dist="50800" dir="5400000" sx="90000" sy="9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кутник 14">
            <a:extLst>
              <a:ext uri="{FF2B5EF4-FFF2-40B4-BE49-F238E27FC236}">
                <a16:creationId xmlns:a16="http://schemas.microsoft.com/office/drawing/2014/main" id="{62E24376-3227-B96C-8E56-8604947AE619}"/>
              </a:ext>
            </a:extLst>
          </p:cNvPr>
          <p:cNvSpPr/>
          <p:nvPr/>
        </p:nvSpPr>
        <p:spPr>
          <a:xfrm>
            <a:off x="424460" y="1537122"/>
            <a:ext cx="911299" cy="911299"/>
          </a:xfrm>
          <a:prstGeom prst="rect">
            <a:avLst/>
          </a:prstGeom>
          <a:solidFill>
            <a:srgbClr val="3E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TextBox 32">
            <a:extLst>
              <a:ext uri="{FF2B5EF4-FFF2-40B4-BE49-F238E27FC236}">
                <a16:creationId xmlns:a16="http://schemas.microsoft.com/office/drawing/2014/main" id="{46FAD86D-657A-0204-8773-803905D4F8E5}"/>
              </a:ext>
            </a:extLst>
          </p:cNvPr>
          <p:cNvSpPr txBox="1"/>
          <p:nvPr/>
        </p:nvSpPr>
        <p:spPr>
          <a:xfrm>
            <a:off x="5248275" y="3050522"/>
            <a:ext cx="6472702" cy="601640"/>
          </a:xfrm>
          <a:prstGeom prst="rect">
            <a:avLst/>
          </a:prstGeom>
          <a:noFill/>
        </p:spPr>
        <p:txBody>
          <a:bodyPr wrap="square">
            <a:spAutoFit/>
          </a:bodyPr>
          <a:lstStyle/>
          <a:p>
            <a:pPr marL="457200">
              <a:lnSpc>
                <a:spcPct val="115000"/>
              </a:lnSpc>
              <a:spcAft>
                <a:spcPts val="800"/>
              </a:spcAft>
            </a:pPr>
            <a:endParaRPr lang="uk-UA" sz="1200" i="1" kern="100" dirty="0">
              <a:effectLst/>
              <a:latin typeface="Arial "/>
              <a:ea typeface="Aptos" panose="020B0004020202020204" pitchFamily="34" charset="0"/>
              <a:cs typeface="Times New Roman" panose="02020603050405020304" pitchFamily="18" charset="0"/>
            </a:endParaRPr>
          </a:p>
          <a:p>
            <a:pPr marL="457200">
              <a:lnSpc>
                <a:spcPct val="115000"/>
              </a:lnSpc>
              <a:spcAft>
                <a:spcPts val="800"/>
              </a:spcAft>
            </a:pPr>
            <a:endParaRPr lang="uk-UA" sz="1200" kern="100" dirty="0">
              <a:effectLst/>
              <a:latin typeface="Arial "/>
              <a:ea typeface="Aptos" panose="020B0004020202020204" pitchFamily="34" charset="0"/>
              <a:cs typeface="Times New Roman" panose="02020603050405020304" pitchFamily="18" charset="0"/>
            </a:endParaRPr>
          </a:p>
        </p:txBody>
      </p:sp>
      <p:sp>
        <p:nvSpPr>
          <p:cNvPr id="38" name="Бульбашка прямої мови: прямокутна з округленими кутами 37">
            <a:extLst>
              <a:ext uri="{FF2B5EF4-FFF2-40B4-BE49-F238E27FC236}">
                <a16:creationId xmlns:a16="http://schemas.microsoft.com/office/drawing/2014/main" id="{9669A33F-7852-566D-55BA-87B32978436C}"/>
              </a:ext>
            </a:extLst>
          </p:cNvPr>
          <p:cNvSpPr/>
          <p:nvPr/>
        </p:nvSpPr>
        <p:spPr>
          <a:xfrm flipH="1">
            <a:off x="5344757" y="3089559"/>
            <a:ext cx="305915" cy="243661"/>
          </a:xfrm>
          <a:prstGeom prst="wedgeRoundRectCallout">
            <a:avLst/>
          </a:prstGeom>
          <a:solidFill>
            <a:srgbClr val="A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1" name="Бульбашка прямої мови: прямокутна з округленими кутами 40">
            <a:extLst>
              <a:ext uri="{FF2B5EF4-FFF2-40B4-BE49-F238E27FC236}">
                <a16:creationId xmlns:a16="http://schemas.microsoft.com/office/drawing/2014/main" id="{432F9DB3-316F-A84A-D29A-D2A447813091}"/>
              </a:ext>
            </a:extLst>
          </p:cNvPr>
          <p:cNvSpPr/>
          <p:nvPr/>
        </p:nvSpPr>
        <p:spPr>
          <a:xfrm flipH="1">
            <a:off x="5344757" y="3770044"/>
            <a:ext cx="305915" cy="243661"/>
          </a:xfrm>
          <a:prstGeom prst="wedgeRoundRectCallout">
            <a:avLst/>
          </a:prstGeom>
          <a:solidFill>
            <a:srgbClr val="A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extBox 1">
            <a:extLst>
              <a:ext uri="{FF2B5EF4-FFF2-40B4-BE49-F238E27FC236}">
                <a16:creationId xmlns:a16="http://schemas.microsoft.com/office/drawing/2014/main" id="{31570F56-5228-2E6B-9CF0-A4A05F6D304A}"/>
              </a:ext>
            </a:extLst>
          </p:cNvPr>
          <p:cNvSpPr txBox="1"/>
          <p:nvPr/>
        </p:nvSpPr>
        <p:spPr>
          <a:xfrm>
            <a:off x="1380853" y="1555673"/>
            <a:ext cx="9325247" cy="868507"/>
          </a:xfrm>
          <a:prstGeom prst="rect">
            <a:avLst/>
          </a:prstGeom>
          <a:solidFill>
            <a:srgbClr val="F6F6F6"/>
          </a:solidFill>
        </p:spPr>
        <p:txBody>
          <a:bodyPr wrap="square">
            <a:spAutoFit/>
          </a:bodyPr>
          <a:lstStyle/>
          <a:p>
            <a:pPr algn="just">
              <a:lnSpc>
                <a:spcPct val="107000"/>
              </a:lnSpc>
              <a:spcAft>
                <a:spcPts val="800"/>
              </a:spcAft>
            </a:pPr>
            <a:r>
              <a:rPr lang="uk-UA" sz="1200" dirty="0">
                <a:effectLst/>
                <a:latin typeface="Arial" panose="020B0604020202020204" pitchFamily="34" charset="0"/>
                <a:ea typeface="Calibri" panose="020F0502020204030204" pitchFamily="34" charset="0"/>
              </a:rPr>
              <a:t>Результати опитування тих, хто отримував допомогу засвідчили наявність не лише організованої системи комунікації із ініціативними групами під час реалізації міні-</a:t>
            </a:r>
            <a:r>
              <a:rPr lang="uk-UA" sz="1200" dirty="0" err="1">
                <a:effectLst/>
                <a:latin typeface="Arial" panose="020B0604020202020204" pitchFamily="34" charset="0"/>
                <a:ea typeface="Calibri" panose="020F0502020204030204" pitchFamily="34" charset="0"/>
              </a:rPr>
              <a:t>проєктів</a:t>
            </a:r>
            <a:r>
              <a:rPr lang="uk-UA" sz="1200" dirty="0">
                <a:effectLst/>
                <a:latin typeface="Arial" panose="020B0604020202020204" pitchFamily="34" charset="0"/>
                <a:ea typeface="Calibri" panose="020F0502020204030204" pitchFamily="34" charset="0"/>
              </a:rPr>
              <a:t>, а й створення атмосфери толерантності та поваги: </a:t>
            </a:r>
            <a:r>
              <a:rPr lang="uk-UA" sz="1200" b="1" dirty="0">
                <a:effectLst/>
                <a:latin typeface="Arial" panose="020B0604020202020204" pitchFamily="34" charset="0"/>
                <a:ea typeface="Calibri" panose="020F0502020204030204" pitchFamily="34" charset="0"/>
              </a:rPr>
              <a:t>58%</a:t>
            </a:r>
            <a:r>
              <a:rPr lang="uk-UA" sz="1200" dirty="0">
                <a:effectLst/>
                <a:latin typeface="Arial" panose="020B0604020202020204" pitchFamily="34" charset="0"/>
                <a:ea typeface="Calibri" panose="020F0502020204030204" pitchFamily="34" charset="0"/>
              </a:rPr>
              <a:t> респондентів оцінили її як «чудову», бо відчували повагу до своїх ідей та думок; </a:t>
            </a:r>
            <a:r>
              <a:rPr lang="uk-UA" sz="1200" b="1" dirty="0">
                <a:effectLst/>
                <a:latin typeface="Arial" panose="020B0604020202020204" pitchFamily="34" charset="0"/>
                <a:ea typeface="Calibri" panose="020F0502020204030204" pitchFamily="34" charset="0"/>
              </a:rPr>
              <a:t>36%</a:t>
            </a:r>
            <a:r>
              <a:rPr lang="uk-UA" sz="1200" dirty="0">
                <a:effectLst/>
                <a:latin typeface="Arial" panose="020B0604020202020204" pitchFamily="34" charset="0"/>
                <a:ea typeface="Calibri" panose="020F0502020204030204" pitchFamily="34" charset="0"/>
              </a:rPr>
              <a:t> - оцінили як «добре», аргументуючи це тим, що були хороші взаємні відносини і розуміння; </a:t>
            </a:r>
            <a:r>
              <a:rPr lang="uk-UA" sz="1200" b="1" dirty="0">
                <a:effectLst/>
                <a:latin typeface="Arial" panose="020B0604020202020204" pitchFamily="34" charset="0"/>
                <a:ea typeface="Calibri" panose="020F0502020204030204" pitchFamily="34" charset="0"/>
              </a:rPr>
              <a:t>6%</a:t>
            </a:r>
            <a:r>
              <a:rPr lang="uk-UA" sz="1200" dirty="0">
                <a:effectLst/>
                <a:latin typeface="Arial" panose="020B0604020202020204" pitchFamily="34" charset="0"/>
                <a:ea typeface="Calibri" panose="020F0502020204030204" pitchFamily="34" charset="0"/>
              </a:rPr>
              <a:t> - як «задовільну», бо були моменти, коли потрібно було уточнювати певні деталі.</a:t>
            </a:r>
            <a:endParaRPr lang="uk-UA" sz="1100" kern="0" dirty="0">
              <a:effectLst/>
              <a:latin typeface="Arial "/>
              <a:ea typeface="Trebuchet MS" panose="020B0603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1BC9E1B-C50C-ECBD-77E4-7CA2C0D210DE}"/>
              </a:ext>
            </a:extLst>
          </p:cNvPr>
          <p:cNvSpPr txBox="1"/>
          <p:nvPr/>
        </p:nvSpPr>
        <p:spPr>
          <a:xfrm>
            <a:off x="352065" y="2219388"/>
            <a:ext cx="4883240" cy="3057760"/>
          </a:xfrm>
          <a:prstGeom prst="rect">
            <a:avLst/>
          </a:prstGeom>
          <a:noFill/>
        </p:spPr>
        <p:txBody>
          <a:bodyPr wrap="square">
            <a:spAutoFit/>
          </a:bodyPr>
          <a:lstStyle/>
          <a:p>
            <a:pPr marL="457200" algn="just">
              <a:lnSpc>
                <a:spcPct val="107000"/>
              </a:lnSpc>
            </a:pPr>
            <a:endParaRPr lang="uk-UA" sz="1600" kern="100" dirty="0">
              <a:effectLst/>
              <a:latin typeface="Arial" panose="020B0604020202020204" pitchFamily="34" charset="0"/>
              <a:ea typeface="Calibri" panose="020F0502020204030204" pitchFamily="34" charset="0"/>
              <a:cs typeface="Times New Roman" panose="02020603050405020304" pitchFamily="18" charset="0"/>
            </a:endParaRPr>
          </a:p>
          <a:p>
            <a:pPr marL="457200" algn="just">
              <a:lnSpc>
                <a:spcPct val="107000"/>
              </a:lnSpc>
            </a:pPr>
            <a:r>
              <a:rPr lang="uk-UA" sz="11500" kern="100" dirty="0">
                <a:solidFill>
                  <a:srgbClr val="60A500"/>
                </a:solidFill>
                <a:latin typeface="Arial Black" panose="020B0A04020102020204" pitchFamily="34" charset="0"/>
                <a:ea typeface="Calibri" panose="020F0502020204030204" pitchFamily="34" charset="0"/>
                <a:cs typeface="Times New Roman" panose="02020603050405020304" pitchFamily="18" charset="0"/>
              </a:rPr>
              <a:t>58%</a:t>
            </a:r>
            <a:endParaRPr lang="uk-UA" kern="100" dirty="0">
              <a:solidFill>
                <a:srgbClr val="60A500"/>
              </a:solidFill>
              <a:latin typeface="Arial Black" panose="020B0A04020102020204" pitchFamily="34" charset="0"/>
              <a:ea typeface="Calibri" panose="020F0502020204030204" pitchFamily="34" charset="0"/>
              <a:cs typeface="Times New Roman" panose="02020603050405020304" pitchFamily="18" charset="0"/>
            </a:endParaRPr>
          </a:p>
          <a:p>
            <a:pPr marL="457200" algn="just">
              <a:lnSpc>
                <a:spcPct val="107000"/>
              </a:lnSpc>
            </a:pPr>
            <a:r>
              <a:rPr lang="uk-UA" sz="1600" kern="100" dirty="0">
                <a:latin typeface="Arial" panose="020B0604020202020204" pitchFamily="34" charset="0"/>
                <a:ea typeface="Calibri" panose="020F0502020204030204" pitchFamily="34" charset="0"/>
                <a:cs typeface="Times New Roman" panose="02020603050405020304" pitchFamily="18" charset="0"/>
              </a:rPr>
              <a:t>о</a:t>
            </a:r>
            <a:r>
              <a:rPr lang="uk-UA" sz="1600" kern="100" dirty="0">
                <a:effectLst/>
                <a:latin typeface="Arial" panose="020B0604020202020204" pitchFamily="34" charset="0"/>
                <a:ea typeface="Calibri" panose="020F0502020204030204" pitchFamily="34" charset="0"/>
                <a:cs typeface="Times New Roman" panose="02020603050405020304" pitchFamily="18" charset="0"/>
              </a:rPr>
              <a:t>цінили взаємодію з ініціативною групою/</a:t>
            </a:r>
            <a:r>
              <a:rPr lang="uk-UA" sz="1600" kern="100" dirty="0">
                <a:latin typeface="Arial" panose="020B0604020202020204" pitchFamily="34" charset="0"/>
                <a:cs typeface="Times New Roman" panose="02020603050405020304" pitchFamily="18" charset="0"/>
              </a:rPr>
              <a:t>ГО під час реалізації міні-проектів як чудову</a:t>
            </a:r>
          </a:p>
          <a:p>
            <a:pPr marL="457200" algn="just">
              <a:lnSpc>
                <a:spcPct val="107000"/>
              </a:lnSpc>
              <a:spcAft>
                <a:spcPts val="800"/>
              </a:spcAft>
            </a:pPr>
            <a:r>
              <a:rPr lang="uk-UA"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uk-UA"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47A5151-3931-6D4E-AB24-870AAB713C16}"/>
              </a:ext>
            </a:extLst>
          </p:cNvPr>
          <p:cNvSpPr txBox="1"/>
          <p:nvPr/>
        </p:nvSpPr>
        <p:spPr>
          <a:xfrm>
            <a:off x="5344757" y="3070147"/>
            <a:ext cx="6296381" cy="2796278"/>
          </a:xfrm>
          <a:prstGeom prst="rect">
            <a:avLst/>
          </a:prstGeom>
          <a:noFill/>
        </p:spPr>
        <p:txBody>
          <a:bodyPr wrap="square">
            <a:spAutoFit/>
          </a:bodyPr>
          <a:lstStyle/>
          <a:p>
            <a:pPr marL="630238" indent="717550" algn="just">
              <a:lnSpc>
                <a:spcPct val="107000"/>
              </a:lnSpc>
            </a:pPr>
            <a:r>
              <a:rPr lang="uk-UA" sz="1100" i="1" kern="100" dirty="0">
                <a:effectLst/>
                <a:latin typeface="Arial "/>
                <a:ea typeface="Calibri" panose="020F0502020204030204" pitchFamily="34" charset="0"/>
                <a:cs typeface="Times New Roman" panose="02020603050405020304" pitchFamily="18" charset="0"/>
              </a:rPr>
              <a:t>«Може і не підходимо як люди один до одного. Треба прислухатись однозначно, бо в них своє в житті сталося і їх треба розуміти. По-перше, допомагає свій стаж і відношення до того. Розумієте, я і сам (мені в свій час дуже допомогли), і я став на ноги» (Ч., Львів)</a:t>
            </a:r>
            <a:endParaRPr lang="uk-UA" sz="1100" kern="100" dirty="0">
              <a:effectLst/>
              <a:latin typeface="Arial "/>
              <a:ea typeface="Calibri" panose="020F0502020204030204" pitchFamily="34" charset="0"/>
              <a:cs typeface="Times New Roman" panose="02020603050405020304" pitchFamily="18" charset="0"/>
            </a:endParaRPr>
          </a:p>
          <a:p>
            <a:pPr marL="630238" indent="717550" algn="just">
              <a:lnSpc>
                <a:spcPct val="107000"/>
              </a:lnSpc>
            </a:pPr>
            <a:r>
              <a:rPr lang="uk-UA" sz="1100" i="1" kern="100" dirty="0">
                <a:effectLst/>
                <a:latin typeface="Arial "/>
                <a:ea typeface="Calibri" panose="020F0502020204030204" pitchFamily="34" charset="0"/>
                <a:cs typeface="Times New Roman" panose="02020603050405020304" pitchFamily="18" charset="0"/>
              </a:rPr>
              <a:t>«У нас зараз </a:t>
            </a:r>
            <a:r>
              <a:rPr lang="uk-UA" sz="1100" i="1" kern="100" dirty="0" err="1">
                <a:effectLst/>
                <a:latin typeface="Arial "/>
                <a:ea typeface="Calibri" panose="020F0502020204030204" pitchFamily="34" charset="0"/>
                <a:cs typeface="Times New Roman" panose="02020603050405020304" pitchFamily="18" charset="0"/>
              </a:rPr>
              <a:t>бенефіціари</a:t>
            </a:r>
            <a:r>
              <a:rPr lang="uk-UA" sz="1100" i="1" kern="100" dirty="0">
                <a:effectLst/>
                <a:latin typeface="Arial "/>
                <a:ea typeface="Calibri" panose="020F0502020204030204" pitchFamily="34" charset="0"/>
                <a:cs typeface="Times New Roman" panose="02020603050405020304" pitchFamily="18" charset="0"/>
              </a:rPr>
              <a:t> – це така група… Це жінки, які живуть з ВІЛ-СНІД, ось, це ті, які на обліку, які звільнилися з місць позбавлення волі, або взагалі там знаходяться. Вони кажуть ми і ви. Ну, тобто, вони ненормальні, а ми тут якби нормальні. І ми намагаємося їм казати, що це не так» (Ж., Полтава)</a:t>
            </a:r>
            <a:endParaRPr lang="uk-UA" sz="1100" kern="100" dirty="0">
              <a:effectLst/>
              <a:latin typeface="Arial "/>
              <a:ea typeface="Calibri" panose="020F0502020204030204" pitchFamily="34" charset="0"/>
              <a:cs typeface="Times New Roman" panose="02020603050405020304" pitchFamily="18" charset="0"/>
            </a:endParaRPr>
          </a:p>
          <a:p>
            <a:pPr marL="630238" indent="717550" algn="just">
              <a:lnSpc>
                <a:spcPct val="107000"/>
              </a:lnSpc>
            </a:pPr>
            <a:r>
              <a:rPr lang="uk-UA" sz="1100" i="1" kern="100" dirty="0">
                <a:effectLst/>
                <a:latin typeface="Arial "/>
                <a:ea typeface="Calibri" panose="020F0502020204030204" pitchFamily="34" charset="0"/>
                <a:cs typeface="Times New Roman" panose="02020603050405020304" pitchFamily="18" charset="0"/>
              </a:rPr>
              <a:t>«Ми активно залучали волонтерів,  особливо з числа </a:t>
            </a:r>
            <a:r>
              <a:rPr lang="uk-UA" sz="1100" i="1" kern="100" dirty="0" err="1">
                <a:effectLst/>
                <a:latin typeface="Arial "/>
                <a:ea typeface="Calibri" panose="020F0502020204030204" pitchFamily="34" charset="0"/>
                <a:cs typeface="Times New Roman" panose="02020603050405020304" pitchFamily="18" charset="0"/>
              </a:rPr>
              <a:t>бенефіціарів</a:t>
            </a:r>
            <a:r>
              <a:rPr lang="uk-UA" sz="1100" i="1" kern="100" dirty="0">
                <a:effectLst/>
                <a:latin typeface="Arial "/>
                <a:ea typeface="Calibri" panose="020F0502020204030204" pitchFamily="34" charset="0"/>
                <a:cs typeface="Times New Roman" panose="02020603050405020304" pitchFamily="18" charset="0"/>
              </a:rPr>
              <a:t>, таких як колишні споживачі наркотиків, які стали соціальними працівниками і підтримували </a:t>
            </a:r>
            <a:r>
              <a:rPr lang="uk-UA" sz="1100" i="1" kern="100" dirty="0" err="1">
                <a:effectLst/>
                <a:latin typeface="Arial "/>
                <a:ea typeface="Calibri" panose="020F0502020204030204" pitchFamily="34" charset="0"/>
                <a:cs typeface="Times New Roman" panose="02020603050405020304" pitchFamily="18" charset="0"/>
              </a:rPr>
              <a:t>проєкт</a:t>
            </a:r>
            <a:r>
              <a:rPr lang="uk-UA" sz="1100" i="1" kern="100" dirty="0">
                <a:effectLst/>
                <a:latin typeface="Arial "/>
                <a:ea typeface="Calibri" panose="020F0502020204030204" pitchFamily="34" charset="0"/>
                <a:cs typeface="Times New Roman" panose="02020603050405020304" pitchFamily="18" charset="0"/>
              </a:rPr>
              <a:t> за принципом "рівний-рівному</a:t>
            </a:r>
            <a:r>
              <a:rPr lang="uk-UA" sz="1100" kern="100" dirty="0">
                <a:effectLst/>
                <a:latin typeface="Arial "/>
                <a:ea typeface="Calibri" panose="020F0502020204030204" pitchFamily="34" charset="0"/>
                <a:cs typeface="Times New Roman" panose="02020603050405020304" pitchFamily="18" charset="0"/>
              </a:rPr>
              <a:t>"» (Ж., Одеса).</a:t>
            </a:r>
          </a:p>
          <a:p>
            <a:pPr marL="630238" indent="717550" algn="just">
              <a:lnSpc>
                <a:spcPct val="107000"/>
              </a:lnSpc>
            </a:pPr>
            <a:r>
              <a:rPr lang="uk-UA" sz="1100" kern="100" dirty="0">
                <a:solidFill>
                  <a:srgbClr val="000000"/>
                </a:solidFill>
                <a:effectLst/>
                <a:latin typeface="Arial "/>
                <a:ea typeface="Calibri" panose="020F0502020204030204" pitchFamily="34" charset="0"/>
                <a:cs typeface="Times New Roman" panose="02020603050405020304" pitchFamily="18" charset="0"/>
              </a:rPr>
              <a:t>«Позитивні жінки включаються, вони приходять, допомагають нам розвантажувати, бо в нас вже теж, як би, сил натягатись, і вони допомагають, і вони виходять» (Ч., Одеса)</a:t>
            </a:r>
            <a:endParaRPr lang="uk-UA" sz="1100" kern="100" dirty="0">
              <a:effectLst/>
              <a:latin typeface="Arial "/>
              <a:ea typeface="Calibri" panose="020F0502020204030204" pitchFamily="34" charset="0"/>
              <a:cs typeface="Times New Roman" panose="02020603050405020304" pitchFamily="18" charset="0"/>
            </a:endParaRPr>
          </a:p>
          <a:p>
            <a:pPr marL="630555" algn="just">
              <a:lnSpc>
                <a:spcPct val="107000"/>
              </a:lnSpc>
              <a:spcAft>
                <a:spcPts val="800"/>
              </a:spcAft>
            </a:pPr>
            <a:r>
              <a:rPr lang="uk-UA" sz="1100" kern="100" dirty="0">
                <a:effectLst/>
                <a:latin typeface="Arial "/>
                <a:ea typeface="Calibri" panose="020F0502020204030204" pitchFamily="34" charset="0"/>
                <a:cs typeface="Times New Roman" panose="02020603050405020304" pitchFamily="18" charset="0"/>
              </a:rPr>
              <a:t> </a:t>
            </a:r>
          </a:p>
        </p:txBody>
      </p:sp>
      <p:sp>
        <p:nvSpPr>
          <p:cNvPr id="9" name="Бульбашка прямої мови: прямокутна з округленими кутами 8">
            <a:extLst>
              <a:ext uri="{FF2B5EF4-FFF2-40B4-BE49-F238E27FC236}">
                <a16:creationId xmlns:a16="http://schemas.microsoft.com/office/drawing/2014/main" id="{0EFB8B22-DD06-1EC2-9727-DCD0A418CBA6}"/>
              </a:ext>
            </a:extLst>
          </p:cNvPr>
          <p:cNvSpPr/>
          <p:nvPr/>
        </p:nvSpPr>
        <p:spPr>
          <a:xfrm flipH="1">
            <a:off x="5344756" y="4578553"/>
            <a:ext cx="305915" cy="243661"/>
          </a:xfrm>
          <a:prstGeom prst="wedgeRoundRectCallout">
            <a:avLst/>
          </a:prstGeom>
          <a:solidFill>
            <a:srgbClr val="A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Бульбашка прямої мови: прямокутна з округленими кутами 9">
            <a:extLst>
              <a:ext uri="{FF2B5EF4-FFF2-40B4-BE49-F238E27FC236}">
                <a16:creationId xmlns:a16="http://schemas.microsoft.com/office/drawing/2014/main" id="{26F47A0C-3F14-1C97-697F-8E8A0AFA4E9E}"/>
              </a:ext>
            </a:extLst>
          </p:cNvPr>
          <p:cNvSpPr/>
          <p:nvPr/>
        </p:nvSpPr>
        <p:spPr>
          <a:xfrm flipH="1">
            <a:off x="5344756" y="5380869"/>
            <a:ext cx="305915" cy="243661"/>
          </a:xfrm>
          <a:prstGeom prst="wedgeRoundRectCallout">
            <a:avLst/>
          </a:prstGeom>
          <a:solidFill>
            <a:srgbClr val="A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кутник 6">
            <a:extLst>
              <a:ext uri="{FF2B5EF4-FFF2-40B4-BE49-F238E27FC236}">
                <a16:creationId xmlns:a16="http://schemas.microsoft.com/office/drawing/2014/main" id="{6A6828B6-30C9-8103-3DD3-BC20D83EE914}"/>
              </a:ext>
            </a:extLst>
          </p:cNvPr>
          <p:cNvSpPr/>
          <p:nvPr/>
        </p:nvSpPr>
        <p:spPr>
          <a:xfrm>
            <a:off x="575999" y="325819"/>
            <a:ext cx="8078473" cy="1045781"/>
          </a:xfrm>
          <a:prstGeom prst="rect">
            <a:avLst/>
          </a:prstGeom>
          <a:solidFill>
            <a:srgbClr val="F6F6F6"/>
          </a:solidFill>
          <a:ln>
            <a:noFill/>
          </a:ln>
          <a:effectLst>
            <a:outerShdw blurRad="254000" dist="50800" dir="5400000" sx="73000" sy="73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3200" b="1" kern="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rPr>
              <a:t>Залученість </a:t>
            </a:r>
            <a:r>
              <a:rPr lang="uk-UA" sz="3200" b="1" kern="0" dirty="0" err="1">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rPr>
              <a:t>бенефіціарів</a:t>
            </a:r>
            <a:r>
              <a:rPr lang="uk-UA" sz="3200" b="1" kern="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rPr>
              <a:t> до реалізації міні-</a:t>
            </a:r>
            <a:r>
              <a:rPr lang="uk-UA" sz="3200" b="1" kern="0" dirty="0" err="1">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rPr>
              <a:t>проєкту</a:t>
            </a:r>
            <a:endParaRPr lang="uk-UA" sz="3200" kern="1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p>
            <a:pPr algn="ctr"/>
            <a:endParaRPr lang="ru-RU" dirty="0"/>
          </a:p>
        </p:txBody>
      </p:sp>
      <p:sp>
        <p:nvSpPr>
          <p:cNvPr id="3" name="TextBox 2">
            <a:extLst>
              <a:ext uri="{FF2B5EF4-FFF2-40B4-BE49-F238E27FC236}">
                <a16:creationId xmlns:a16="http://schemas.microsoft.com/office/drawing/2014/main" id="{26BC8EFA-778A-B718-C537-A3DF238C1DB1}"/>
              </a:ext>
            </a:extLst>
          </p:cNvPr>
          <p:cNvSpPr txBox="1"/>
          <p:nvPr/>
        </p:nvSpPr>
        <p:spPr>
          <a:xfrm>
            <a:off x="5845272" y="2580339"/>
            <a:ext cx="3649709" cy="306109"/>
          </a:xfrm>
          <a:prstGeom prst="rect">
            <a:avLst/>
          </a:prstGeom>
          <a:noFill/>
        </p:spPr>
        <p:txBody>
          <a:bodyPr wrap="square" rtlCol="0">
            <a:spAutoFit/>
          </a:bodyPr>
          <a:lstStyle/>
          <a:p>
            <a:pPr algn="just">
              <a:lnSpc>
                <a:spcPct val="107000"/>
              </a:lnSpc>
            </a:pPr>
            <a:r>
              <a:rPr lang="uk-UA" sz="1400" b="1" kern="0" dirty="0">
                <a:solidFill>
                  <a:srgbClr val="D0433A"/>
                </a:solidFill>
                <a:latin typeface="Arial" panose="020B0604020202020204" pitchFamily="34" charset="0"/>
              </a:rPr>
              <a:t>Цитати ГО/ініціативних груп:</a:t>
            </a:r>
          </a:p>
        </p:txBody>
      </p:sp>
    </p:spTree>
    <p:extLst>
      <p:ext uri="{BB962C8B-B14F-4D97-AF65-F5344CB8AC3E}">
        <p14:creationId xmlns:p14="http://schemas.microsoft.com/office/powerpoint/2010/main" val="2070182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5D410-305A-B2A6-82BE-356451718DE4}"/>
            </a:ext>
          </a:extLst>
        </p:cNvPr>
        <p:cNvGrpSpPr/>
        <p:nvPr/>
      </p:nvGrpSpPr>
      <p:grpSpPr>
        <a:xfrm>
          <a:off x="0" y="0"/>
          <a:ext cx="0" cy="0"/>
          <a:chOff x="0" y="0"/>
          <a:chExt cx="0" cy="0"/>
        </a:xfrm>
      </p:grpSpPr>
      <p:sp>
        <p:nvSpPr>
          <p:cNvPr id="6" name="Прямокутник 5">
            <a:extLst>
              <a:ext uri="{FF2B5EF4-FFF2-40B4-BE49-F238E27FC236}">
                <a16:creationId xmlns:a16="http://schemas.microsoft.com/office/drawing/2014/main" id="{7581E481-33D7-1C01-220A-78A75C8732A7}"/>
              </a:ext>
            </a:extLst>
          </p:cNvPr>
          <p:cNvSpPr/>
          <p:nvPr/>
        </p:nvSpPr>
        <p:spPr>
          <a:xfrm>
            <a:off x="365479" y="1729726"/>
            <a:ext cx="11421406" cy="4385190"/>
          </a:xfrm>
          <a:prstGeom prst="rect">
            <a:avLst/>
          </a:prstGeom>
          <a:solidFill>
            <a:srgbClr val="F6F6F6"/>
          </a:solidFill>
          <a:ln>
            <a:noFill/>
          </a:ln>
          <a:effectLst>
            <a:outerShdw blurRad="254000" dist="50800" dir="5400000" sx="90000" sy="9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кутник 4">
            <a:extLst>
              <a:ext uri="{FF2B5EF4-FFF2-40B4-BE49-F238E27FC236}">
                <a16:creationId xmlns:a16="http://schemas.microsoft.com/office/drawing/2014/main" id="{CD82B958-41E4-981C-17F5-D15D688C8FD8}"/>
              </a:ext>
            </a:extLst>
          </p:cNvPr>
          <p:cNvSpPr/>
          <p:nvPr/>
        </p:nvSpPr>
        <p:spPr>
          <a:xfrm>
            <a:off x="375412" y="1371600"/>
            <a:ext cx="11504102" cy="909335"/>
          </a:xfrm>
          <a:prstGeom prst="rect">
            <a:avLst/>
          </a:prstGeom>
          <a:solidFill>
            <a:srgbClr val="F6F6F6"/>
          </a:solidFill>
          <a:ln>
            <a:noFill/>
          </a:ln>
          <a:effectLst>
            <a:outerShdw blurRad="254000" dist="50800" dir="5400000" sx="90000" sy="9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TextBox 13">
            <a:extLst>
              <a:ext uri="{FF2B5EF4-FFF2-40B4-BE49-F238E27FC236}">
                <a16:creationId xmlns:a16="http://schemas.microsoft.com/office/drawing/2014/main" id="{7E4EB95B-2006-702F-1BF1-695DB8411C61}"/>
              </a:ext>
            </a:extLst>
          </p:cNvPr>
          <p:cNvSpPr txBox="1"/>
          <p:nvPr/>
        </p:nvSpPr>
        <p:spPr>
          <a:xfrm>
            <a:off x="1487299" y="1377099"/>
            <a:ext cx="10105726" cy="863570"/>
          </a:xfrm>
          <a:prstGeom prst="rect">
            <a:avLst/>
          </a:prstGeom>
          <a:solidFill>
            <a:srgbClr val="F6F6F6"/>
          </a:solidFill>
        </p:spPr>
        <p:txBody>
          <a:bodyPr wrap="square">
            <a:spAutoFit/>
          </a:bodyPr>
          <a:lstStyle/>
          <a:p>
            <a:pPr algn="just">
              <a:lnSpc>
                <a:spcPct val="107000"/>
              </a:lnSpc>
              <a:spcAft>
                <a:spcPts val="800"/>
              </a:spcAft>
            </a:pPr>
            <a:r>
              <a:rPr lang="uk-UA" sz="1600" dirty="0">
                <a:latin typeface="Arial" panose="020B0604020202020204" pitchFamily="34" charset="0"/>
                <a:ea typeface="Calibri" panose="020F0502020204030204" pitchFamily="34" charset="0"/>
              </a:rPr>
              <a:t>У</a:t>
            </a:r>
            <a:r>
              <a:rPr lang="uk-UA" sz="1600" dirty="0">
                <a:effectLst/>
                <a:latin typeface="Arial" panose="020B0604020202020204" pitchFamily="34" charset="0"/>
                <a:ea typeface="Calibri" panose="020F0502020204030204" pitchFamily="34" charset="0"/>
              </a:rPr>
              <a:t>сі респонденти-</a:t>
            </a:r>
            <a:r>
              <a:rPr lang="uk-UA" sz="1600" dirty="0" err="1">
                <a:effectLst/>
                <a:latin typeface="Arial" panose="020B0604020202020204" pitchFamily="34" charset="0"/>
                <a:ea typeface="Calibri" panose="020F0502020204030204" pitchFamily="34" charset="0"/>
              </a:rPr>
              <a:t>бенефіціари</a:t>
            </a:r>
            <a:r>
              <a:rPr lang="uk-UA" sz="1600" dirty="0">
                <a:effectLst/>
                <a:latin typeface="Arial" panose="020B0604020202020204" pitchFamily="34" charset="0"/>
                <a:ea typeface="Calibri" panose="020F0502020204030204" pitchFamily="34" charset="0"/>
              </a:rPr>
              <a:t> відмітили, що </a:t>
            </a:r>
            <a:r>
              <a:rPr lang="uk-UA" sz="1600" dirty="0">
                <a:latin typeface="Arial" panose="020B0604020202020204" pitchFamily="34" charset="0"/>
                <a:ea typeface="Calibri" panose="020F0502020204030204" pitchFamily="34" charset="0"/>
              </a:rPr>
              <a:t>з</a:t>
            </a:r>
            <a:r>
              <a:rPr lang="uk-UA" sz="1600" dirty="0">
                <a:effectLst/>
                <a:latin typeface="Arial" panose="020B0604020202020204" pitchFamily="34" charset="0"/>
                <a:ea typeface="Calibri" panose="020F0502020204030204" pitchFamily="34" charset="0"/>
              </a:rPr>
              <a:t>алучення бенефіціарів до реалізації міні-проєкту покращило</a:t>
            </a:r>
            <a:r>
              <a:rPr lang="uk-UA" sz="1600" dirty="0">
                <a:latin typeface="Arial" panose="020B0604020202020204" pitchFamily="34" charset="0"/>
                <a:ea typeface="Calibri" panose="020F0502020204030204" pitchFamily="34" charset="0"/>
              </a:rPr>
              <a:t> їх психоемоційний стан та </a:t>
            </a:r>
            <a:r>
              <a:rPr lang="uk-UA" sz="1600" dirty="0">
                <a:effectLst/>
                <a:latin typeface="Arial" panose="020B0604020202020204" pitchFamily="34" charset="0"/>
                <a:ea typeface="Calibri" panose="020F0502020204030204" pitchFamily="34" charset="0"/>
              </a:rPr>
              <a:t>зробило </a:t>
            </a:r>
            <a:r>
              <a:rPr lang="uk-UA" sz="1600" dirty="0">
                <a:latin typeface="Arial" panose="020B0604020202020204" pitchFamily="34" charset="0"/>
                <a:ea typeface="Calibri" panose="020F0502020204030204" pitchFamily="34" charset="0"/>
              </a:rPr>
              <a:t>життя</a:t>
            </a:r>
            <a:r>
              <a:rPr lang="uk-UA" sz="1600" dirty="0">
                <a:effectLst/>
                <a:latin typeface="Arial" panose="020B0604020202020204" pitchFamily="34" charset="0"/>
                <a:ea typeface="Calibri" panose="020F0502020204030204" pitchFamily="34" charset="0"/>
              </a:rPr>
              <a:t> </a:t>
            </a:r>
            <a:r>
              <a:rPr lang="uk-UA" sz="1600" dirty="0">
                <a:latin typeface="Arial" panose="020B0604020202020204" pitchFamily="34" charset="0"/>
                <a:ea typeface="Calibri" panose="020F0502020204030204" pitchFamily="34" charset="0"/>
              </a:rPr>
              <a:t>кращим</a:t>
            </a:r>
            <a:r>
              <a:rPr lang="uk-UA" sz="1600" dirty="0">
                <a:effectLst/>
                <a:latin typeface="Arial" panose="020B0604020202020204" pitchFamily="34" charset="0"/>
                <a:ea typeface="Calibri" panose="020F0502020204030204" pitchFamily="34" charset="0"/>
              </a:rPr>
              <a:t>, через відчуття важливості того, що вони роблять.</a:t>
            </a:r>
            <a:endParaRPr lang="uk-UA" sz="1400" kern="0" dirty="0">
              <a:effectLst/>
              <a:latin typeface="Arial "/>
              <a:ea typeface="Trebuchet MS" panose="020B0603020202020204" pitchFamily="34" charset="0"/>
              <a:cs typeface="Times New Roman" panose="02020603050405020304" pitchFamily="18" charset="0"/>
            </a:endParaRPr>
          </a:p>
        </p:txBody>
      </p:sp>
      <p:sp>
        <p:nvSpPr>
          <p:cNvPr id="15" name="Прямокутник 14">
            <a:extLst>
              <a:ext uri="{FF2B5EF4-FFF2-40B4-BE49-F238E27FC236}">
                <a16:creationId xmlns:a16="http://schemas.microsoft.com/office/drawing/2014/main" id="{A0A7E943-0801-20AF-F98A-246C25451255}"/>
              </a:ext>
            </a:extLst>
          </p:cNvPr>
          <p:cNvSpPr/>
          <p:nvPr/>
        </p:nvSpPr>
        <p:spPr>
          <a:xfrm>
            <a:off x="576000" y="1375837"/>
            <a:ext cx="911299" cy="911299"/>
          </a:xfrm>
          <a:prstGeom prst="rect">
            <a:avLst/>
          </a:prstGeom>
          <a:solidFill>
            <a:srgbClr val="3E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Прямокутник 11">
            <a:extLst>
              <a:ext uri="{FF2B5EF4-FFF2-40B4-BE49-F238E27FC236}">
                <a16:creationId xmlns:a16="http://schemas.microsoft.com/office/drawing/2014/main" id="{E48AB3D4-88C0-DAB2-D462-6D3FE1196EE8}"/>
              </a:ext>
            </a:extLst>
          </p:cNvPr>
          <p:cNvSpPr/>
          <p:nvPr/>
        </p:nvSpPr>
        <p:spPr>
          <a:xfrm>
            <a:off x="405115" y="325820"/>
            <a:ext cx="5690886" cy="609202"/>
          </a:xfrm>
          <a:prstGeom prst="rect">
            <a:avLst/>
          </a:prstGeom>
          <a:solidFill>
            <a:srgbClr val="F6F6F6"/>
          </a:solidFill>
          <a:ln>
            <a:noFill/>
          </a:ln>
          <a:effectLst>
            <a:outerShdw blurRad="254000" dist="50800" dir="5400000" sx="73000" sy="73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TextBox 32">
            <a:extLst>
              <a:ext uri="{FF2B5EF4-FFF2-40B4-BE49-F238E27FC236}">
                <a16:creationId xmlns:a16="http://schemas.microsoft.com/office/drawing/2014/main" id="{9990E3F3-83B4-43A3-DE77-0A736245139A}"/>
              </a:ext>
            </a:extLst>
          </p:cNvPr>
          <p:cNvSpPr txBox="1"/>
          <p:nvPr/>
        </p:nvSpPr>
        <p:spPr>
          <a:xfrm>
            <a:off x="5248275" y="3050522"/>
            <a:ext cx="6472702" cy="601640"/>
          </a:xfrm>
          <a:prstGeom prst="rect">
            <a:avLst/>
          </a:prstGeom>
          <a:noFill/>
        </p:spPr>
        <p:txBody>
          <a:bodyPr wrap="square">
            <a:spAutoFit/>
          </a:bodyPr>
          <a:lstStyle/>
          <a:p>
            <a:pPr marL="457200">
              <a:lnSpc>
                <a:spcPct val="115000"/>
              </a:lnSpc>
              <a:spcAft>
                <a:spcPts val="800"/>
              </a:spcAft>
            </a:pPr>
            <a:endParaRPr lang="uk-UA" sz="1200" i="1" kern="100" dirty="0">
              <a:effectLst/>
              <a:latin typeface="Arial "/>
              <a:ea typeface="Aptos" panose="020B0004020202020204" pitchFamily="34" charset="0"/>
              <a:cs typeface="Times New Roman" panose="02020603050405020304" pitchFamily="18" charset="0"/>
            </a:endParaRPr>
          </a:p>
          <a:p>
            <a:pPr marL="457200">
              <a:lnSpc>
                <a:spcPct val="115000"/>
              </a:lnSpc>
              <a:spcAft>
                <a:spcPts val="800"/>
              </a:spcAft>
            </a:pPr>
            <a:endParaRPr lang="uk-UA" sz="1200" kern="100" dirty="0">
              <a:effectLst/>
              <a:latin typeface="Arial "/>
              <a:ea typeface="Aptos" panose="020B0004020202020204" pitchFamily="34" charset="0"/>
              <a:cs typeface="Times New Roman" panose="02020603050405020304" pitchFamily="18" charset="0"/>
            </a:endParaRPr>
          </a:p>
        </p:txBody>
      </p:sp>
      <p:graphicFrame>
        <p:nvGraphicFramePr>
          <p:cNvPr id="10" name="Діаграма 9">
            <a:extLst>
              <a:ext uri="{FF2B5EF4-FFF2-40B4-BE49-F238E27FC236}">
                <a16:creationId xmlns:a16="http://schemas.microsoft.com/office/drawing/2014/main" id="{EEC3F16B-85D4-CC0F-64FF-E3AD07457054}"/>
              </a:ext>
            </a:extLst>
          </p:cNvPr>
          <p:cNvGraphicFramePr/>
          <p:nvPr>
            <p:extLst>
              <p:ext uri="{D42A27DB-BD31-4B8C-83A1-F6EECF244321}">
                <p14:modId xmlns:p14="http://schemas.microsoft.com/office/powerpoint/2010/main" val="131283435"/>
              </p:ext>
            </p:extLst>
          </p:nvPr>
        </p:nvGraphicFramePr>
        <p:xfrm>
          <a:off x="272850" y="3081840"/>
          <a:ext cx="3032747" cy="1934151"/>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918EBCDB-BAFC-5879-4122-1C29F11799FF}"/>
              </a:ext>
            </a:extLst>
          </p:cNvPr>
          <p:cNvSpPr txBox="1"/>
          <p:nvPr/>
        </p:nvSpPr>
        <p:spPr>
          <a:xfrm>
            <a:off x="457530" y="2488403"/>
            <a:ext cx="2673653" cy="738664"/>
          </a:xfrm>
          <a:prstGeom prst="rect">
            <a:avLst/>
          </a:prstGeom>
          <a:noFill/>
        </p:spPr>
        <p:txBody>
          <a:bodyPr wrap="square">
            <a:spAutoFit/>
          </a:bodyPr>
          <a:lstStyle/>
          <a:p>
            <a:r>
              <a:rPr lang="uk-UA" sz="1400" dirty="0">
                <a:latin typeface="Arial" panose="020B0604020202020204" pitchFamily="34" charset="0"/>
                <a:ea typeface="Calibri" panose="020F0502020204030204" pitchFamily="34" charset="0"/>
              </a:rPr>
              <a:t>П</a:t>
            </a:r>
            <a:r>
              <a:rPr lang="uk-UA" sz="1400" dirty="0">
                <a:effectLst/>
                <a:latin typeface="Arial" panose="020B0604020202020204" pitchFamily="34" charset="0"/>
                <a:ea typeface="Calibri" panose="020F0502020204030204" pitchFamily="34" charset="0"/>
              </a:rPr>
              <a:t>окращили власні взаємини з оточуючими завдяки спільній діяльності</a:t>
            </a:r>
            <a:endParaRPr lang="uk-UA" sz="1600" dirty="0"/>
          </a:p>
        </p:txBody>
      </p:sp>
      <p:sp>
        <p:nvSpPr>
          <p:cNvPr id="21" name="TextBox 20">
            <a:extLst>
              <a:ext uri="{FF2B5EF4-FFF2-40B4-BE49-F238E27FC236}">
                <a16:creationId xmlns:a16="http://schemas.microsoft.com/office/drawing/2014/main" id="{7467B914-5668-E80E-C69A-BAAA29E700FF}"/>
              </a:ext>
            </a:extLst>
          </p:cNvPr>
          <p:cNvSpPr txBox="1"/>
          <p:nvPr/>
        </p:nvSpPr>
        <p:spPr>
          <a:xfrm>
            <a:off x="1432013" y="3834500"/>
            <a:ext cx="803303" cy="461665"/>
          </a:xfrm>
          <a:prstGeom prst="rect">
            <a:avLst/>
          </a:prstGeom>
          <a:noFill/>
        </p:spPr>
        <p:txBody>
          <a:bodyPr wrap="square">
            <a:spAutoFit/>
          </a:bodyPr>
          <a:lstStyle/>
          <a:p>
            <a:r>
              <a:rPr lang="uk-UA" sz="2400" b="1" dirty="0">
                <a:effectLst/>
                <a:latin typeface="Arial" panose="020B0604020202020204" pitchFamily="34" charset="0"/>
                <a:ea typeface="Calibri" panose="020F0502020204030204" pitchFamily="34" charset="0"/>
              </a:rPr>
              <a:t>60%</a:t>
            </a:r>
            <a:r>
              <a:rPr lang="uk-UA" sz="2400" dirty="0">
                <a:effectLst/>
                <a:latin typeface="Arial" panose="020B0604020202020204" pitchFamily="34" charset="0"/>
                <a:ea typeface="Calibri" panose="020F0502020204030204" pitchFamily="34" charset="0"/>
              </a:rPr>
              <a:t> </a:t>
            </a:r>
            <a:endParaRPr lang="uk-UA" sz="2400" dirty="0"/>
          </a:p>
        </p:txBody>
      </p:sp>
      <p:sp>
        <p:nvSpPr>
          <p:cNvPr id="23" name="TextBox 22">
            <a:extLst>
              <a:ext uri="{FF2B5EF4-FFF2-40B4-BE49-F238E27FC236}">
                <a16:creationId xmlns:a16="http://schemas.microsoft.com/office/drawing/2014/main" id="{C6D3C062-7B8B-19B7-5EC9-C59024469229}"/>
              </a:ext>
            </a:extLst>
          </p:cNvPr>
          <p:cNvSpPr txBox="1"/>
          <p:nvPr/>
        </p:nvSpPr>
        <p:spPr>
          <a:xfrm>
            <a:off x="8849224" y="2547068"/>
            <a:ext cx="2474720" cy="954107"/>
          </a:xfrm>
          <a:prstGeom prst="rect">
            <a:avLst/>
          </a:prstGeom>
          <a:noFill/>
        </p:spPr>
        <p:txBody>
          <a:bodyPr wrap="square">
            <a:spAutoFit/>
          </a:bodyPr>
          <a:lstStyle/>
          <a:p>
            <a:r>
              <a:rPr lang="uk-UA" sz="1400" dirty="0">
                <a:latin typeface="Arial" panose="020B0604020202020204" pitchFamily="34" charset="0"/>
                <a:ea typeface="Calibri" panose="020F0502020204030204" pitchFamily="34" charset="0"/>
              </a:rPr>
              <a:t>П</a:t>
            </a:r>
            <a:r>
              <a:rPr lang="uk-UA" sz="1400" dirty="0">
                <a:effectLst/>
                <a:latin typeface="Arial" panose="020B0604020202020204" pitchFamily="34" charset="0"/>
                <a:ea typeface="Calibri" panose="020F0502020204030204" pitchFamily="34" charset="0"/>
              </a:rPr>
              <a:t>оглибили власні інтереси до сфери допомоги, стимулюючи до подальшої діяльності</a:t>
            </a:r>
            <a:endParaRPr lang="uk-UA" sz="1400" dirty="0"/>
          </a:p>
        </p:txBody>
      </p:sp>
      <p:sp>
        <p:nvSpPr>
          <p:cNvPr id="25" name="TextBox 24">
            <a:extLst>
              <a:ext uri="{FF2B5EF4-FFF2-40B4-BE49-F238E27FC236}">
                <a16:creationId xmlns:a16="http://schemas.microsoft.com/office/drawing/2014/main" id="{604B7CE4-FF55-0BC1-019A-93A1A0CD4B52}"/>
              </a:ext>
            </a:extLst>
          </p:cNvPr>
          <p:cNvSpPr txBox="1"/>
          <p:nvPr/>
        </p:nvSpPr>
        <p:spPr>
          <a:xfrm>
            <a:off x="3450821" y="2571875"/>
            <a:ext cx="2350279" cy="954107"/>
          </a:xfrm>
          <a:prstGeom prst="rect">
            <a:avLst/>
          </a:prstGeom>
          <a:noFill/>
        </p:spPr>
        <p:txBody>
          <a:bodyPr wrap="square">
            <a:spAutoFit/>
          </a:bodyPr>
          <a:lstStyle/>
          <a:p>
            <a:r>
              <a:rPr lang="uk-UA" sz="1400" dirty="0">
                <a:latin typeface="Arial" panose="020B0604020202020204" pitchFamily="34" charset="0"/>
                <a:ea typeface="Calibri" panose="020F0502020204030204" pitchFamily="34" charset="0"/>
              </a:rPr>
              <a:t>З</a:t>
            </a:r>
            <a:r>
              <a:rPr lang="uk-UA" sz="1400" dirty="0">
                <a:effectLst/>
                <a:latin typeface="Arial" panose="020B0604020202020204" pitchFamily="34" charset="0"/>
                <a:ea typeface="Calibri" panose="020F0502020204030204" pitchFamily="34" charset="0"/>
              </a:rPr>
              <a:t>азначили, що збільшили власну впевненість у власних силах та здібностях</a:t>
            </a:r>
            <a:endParaRPr lang="uk-UA" sz="1400" dirty="0"/>
          </a:p>
        </p:txBody>
      </p:sp>
      <p:sp>
        <p:nvSpPr>
          <p:cNvPr id="27" name="TextBox 26">
            <a:extLst>
              <a:ext uri="{FF2B5EF4-FFF2-40B4-BE49-F238E27FC236}">
                <a16:creationId xmlns:a16="http://schemas.microsoft.com/office/drawing/2014/main" id="{32E9F9F3-DB97-1F2F-BB34-E2B1275F466F}"/>
              </a:ext>
            </a:extLst>
          </p:cNvPr>
          <p:cNvSpPr txBox="1"/>
          <p:nvPr/>
        </p:nvSpPr>
        <p:spPr>
          <a:xfrm>
            <a:off x="6253706" y="2497064"/>
            <a:ext cx="2113838" cy="1169551"/>
          </a:xfrm>
          <a:prstGeom prst="rect">
            <a:avLst/>
          </a:prstGeom>
          <a:noFill/>
        </p:spPr>
        <p:txBody>
          <a:bodyPr wrap="square">
            <a:spAutoFit/>
          </a:bodyPr>
          <a:lstStyle/>
          <a:p>
            <a:r>
              <a:rPr lang="uk-UA" sz="1400" dirty="0">
                <a:latin typeface="Arial" panose="020B0604020202020204" pitchFamily="34" charset="0"/>
                <a:ea typeface="Calibri" panose="020F0502020204030204" pitchFamily="34" charset="0"/>
              </a:rPr>
              <a:t>Н</a:t>
            </a:r>
            <a:r>
              <a:rPr lang="uk-UA" sz="1400" dirty="0">
                <a:effectLst/>
                <a:latin typeface="Arial" panose="020B0604020202020204" pitchFamily="34" charset="0"/>
                <a:ea typeface="Calibri" panose="020F0502020204030204" pitchFamily="34" charset="0"/>
              </a:rPr>
              <a:t>авчилися новим навичкам та отримали знання, які можна використовувати у повсякденному житті</a:t>
            </a:r>
            <a:endParaRPr lang="uk-UA" sz="1400" dirty="0"/>
          </a:p>
        </p:txBody>
      </p:sp>
      <p:graphicFrame>
        <p:nvGraphicFramePr>
          <p:cNvPr id="28" name="Діаграма 27">
            <a:extLst>
              <a:ext uri="{FF2B5EF4-FFF2-40B4-BE49-F238E27FC236}">
                <a16:creationId xmlns:a16="http://schemas.microsoft.com/office/drawing/2014/main" id="{F42354E0-B369-6B84-33C1-902383D9A157}"/>
              </a:ext>
            </a:extLst>
          </p:cNvPr>
          <p:cNvGraphicFramePr/>
          <p:nvPr>
            <p:extLst>
              <p:ext uri="{D42A27DB-BD31-4B8C-83A1-F6EECF244321}">
                <p14:modId xmlns:p14="http://schemas.microsoft.com/office/powerpoint/2010/main" val="3084516756"/>
              </p:ext>
            </p:extLst>
          </p:nvPr>
        </p:nvGraphicFramePr>
        <p:xfrm>
          <a:off x="3109588" y="3739858"/>
          <a:ext cx="3032747" cy="1934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Діаграма 28">
            <a:extLst>
              <a:ext uri="{FF2B5EF4-FFF2-40B4-BE49-F238E27FC236}">
                <a16:creationId xmlns:a16="http://schemas.microsoft.com/office/drawing/2014/main" id="{5B84601D-0224-985B-55DC-381F63F005FE}"/>
              </a:ext>
            </a:extLst>
          </p:cNvPr>
          <p:cNvGraphicFramePr/>
          <p:nvPr>
            <p:extLst>
              <p:ext uri="{D42A27DB-BD31-4B8C-83A1-F6EECF244321}">
                <p14:modId xmlns:p14="http://schemas.microsoft.com/office/powerpoint/2010/main" val="2848294509"/>
              </p:ext>
            </p:extLst>
          </p:nvPr>
        </p:nvGraphicFramePr>
        <p:xfrm>
          <a:off x="5816477" y="3730545"/>
          <a:ext cx="3032747" cy="19341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Діаграма 29">
            <a:extLst>
              <a:ext uri="{FF2B5EF4-FFF2-40B4-BE49-F238E27FC236}">
                <a16:creationId xmlns:a16="http://schemas.microsoft.com/office/drawing/2014/main" id="{D75D4552-7135-80AB-760F-2A9F7A16BFAA}"/>
              </a:ext>
            </a:extLst>
          </p:cNvPr>
          <p:cNvGraphicFramePr/>
          <p:nvPr>
            <p:extLst>
              <p:ext uri="{D42A27DB-BD31-4B8C-83A1-F6EECF244321}">
                <p14:modId xmlns:p14="http://schemas.microsoft.com/office/powerpoint/2010/main" val="3412781614"/>
              </p:ext>
            </p:extLst>
          </p:nvPr>
        </p:nvGraphicFramePr>
        <p:xfrm>
          <a:off x="8570211" y="3730545"/>
          <a:ext cx="3032747" cy="1934151"/>
        </p:xfrm>
        <a:graphic>
          <a:graphicData uri="http://schemas.openxmlformats.org/drawingml/2006/chart">
            <c:chart xmlns:c="http://schemas.openxmlformats.org/drawingml/2006/chart" xmlns:r="http://schemas.openxmlformats.org/officeDocument/2006/relationships" r:id="rId5"/>
          </a:graphicData>
        </a:graphic>
      </p:graphicFrame>
      <p:sp>
        <p:nvSpPr>
          <p:cNvPr id="31" name="TextBox 30">
            <a:extLst>
              <a:ext uri="{FF2B5EF4-FFF2-40B4-BE49-F238E27FC236}">
                <a16:creationId xmlns:a16="http://schemas.microsoft.com/office/drawing/2014/main" id="{710EB534-D3BC-8FD2-CDED-0CA414A7427F}"/>
              </a:ext>
            </a:extLst>
          </p:cNvPr>
          <p:cNvSpPr txBox="1"/>
          <p:nvPr/>
        </p:nvSpPr>
        <p:spPr>
          <a:xfrm>
            <a:off x="4217090" y="4466786"/>
            <a:ext cx="803303" cy="461665"/>
          </a:xfrm>
          <a:prstGeom prst="rect">
            <a:avLst/>
          </a:prstGeom>
          <a:noFill/>
        </p:spPr>
        <p:txBody>
          <a:bodyPr wrap="square">
            <a:spAutoFit/>
          </a:bodyPr>
          <a:lstStyle/>
          <a:p>
            <a:r>
              <a:rPr lang="uk-UA" sz="2400" b="1" dirty="0">
                <a:latin typeface="Arial" panose="020B0604020202020204" pitchFamily="34" charset="0"/>
                <a:ea typeface="Calibri" panose="020F0502020204030204" pitchFamily="34" charset="0"/>
              </a:rPr>
              <a:t>4</a:t>
            </a:r>
            <a:r>
              <a:rPr lang="uk-UA" sz="2400" b="1" dirty="0">
                <a:effectLst/>
                <a:latin typeface="Arial" panose="020B0604020202020204" pitchFamily="34" charset="0"/>
                <a:ea typeface="Calibri" panose="020F0502020204030204" pitchFamily="34" charset="0"/>
              </a:rPr>
              <a:t>0%</a:t>
            </a:r>
            <a:r>
              <a:rPr lang="uk-UA" sz="2400" dirty="0">
                <a:effectLst/>
                <a:latin typeface="Arial" panose="020B0604020202020204" pitchFamily="34" charset="0"/>
                <a:ea typeface="Calibri" panose="020F0502020204030204" pitchFamily="34" charset="0"/>
              </a:rPr>
              <a:t> </a:t>
            </a:r>
            <a:endParaRPr lang="uk-UA" sz="2400" dirty="0"/>
          </a:p>
        </p:txBody>
      </p:sp>
      <p:sp>
        <p:nvSpPr>
          <p:cNvPr id="32" name="TextBox 31">
            <a:extLst>
              <a:ext uri="{FF2B5EF4-FFF2-40B4-BE49-F238E27FC236}">
                <a16:creationId xmlns:a16="http://schemas.microsoft.com/office/drawing/2014/main" id="{77D03AF4-0099-5C69-8533-2C4E25359971}"/>
              </a:ext>
            </a:extLst>
          </p:cNvPr>
          <p:cNvSpPr txBox="1"/>
          <p:nvPr/>
        </p:nvSpPr>
        <p:spPr>
          <a:xfrm>
            <a:off x="9684935" y="4466787"/>
            <a:ext cx="803303" cy="461665"/>
          </a:xfrm>
          <a:prstGeom prst="rect">
            <a:avLst/>
          </a:prstGeom>
          <a:noFill/>
        </p:spPr>
        <p:txBody>
          <a:bodyPr wrap="square">
            <a:spAutoFit/>
          </a:bodyPr>
          <a:lstStyle/>
          <a:p>
            <a:r>
              <a:rPr lang="uk-UA" sz="2400" b="1" dirty="0">
                <a:latin typeface="Arial" panose="020B0604020202020204" pitchFamily="34" charset="0"/>
                <a:ea typeface="Calibri" panose="020F0502020204030204" pitchFamily="34" charset="0"/>
              </a:rPr>
              <a:t>4</a:t>
            </a:r>
            <a:r>
              <a:rPr lang="uk-UA" sz="2400" b="1" dirty="0">
                <a:effectLst/>
                <a:latin typeface="Arial" panose="020B0604020202020204" pitchFamily="34" charset="0"/>
                <a:ea typeface="Calibri" panose="020F0502020204030204" pitchFamily="34" charset="0"/>
              </a:rPr>
              <a:t>0%</a:t>
            </a:r>
            <a:r>
              <a:rPr lang="uk-UA" sz="2400" dirty="0">
                <a:effectLst/>
                <a:latin typeface="Arial" panose="020B0604020202020204" pitchFamily="34" charset="0"/>
                <a:ea typeface="Calibri" panose="020F0502020204030204" pitchFamily="34" charset="0"/>
              </a:rPr>
              <a:t> </a:t>
            </a:r>
            <a:endParaRPr lang="uk-UA" sz="2400" dirty="0"/>
          </a:p>
        </p:txBody>
      </p:sp>
      <p:sp>
        <p:nvSpPr>
          <p:cNvPr id="34" name="TextBox 33">
            <a:extLst>
              <a:ext uri="{FF2B5EF4-FFF2-40B4-BE49-F238E27FC236}">
                <a16:creationId xmlns:a16="http://schemas.microsoft.com/office/drawing/2014/main" id="{48880112-48DD-73F9-D7C6-4D45A22B898B}"/>
              </a:ext>
            </a:extLst>
          </p:cNvPr>
          <p:cNvSpPr txBox="1"/>
          <p:nvPr/>
        </p:nvSpPr>
        <p:spPr>
          <a:xfrm>
            <a:off x="6931201" y="4472119"/>
            <a:ext cx="803303" cy="461665"/>
          </a:xfrm>
          <a:prstGeom prst="rect">
            <a:avLst/>
          </a:prstGeom>
          <a:noFill/>
        </p:spPr>
        <p:txBody>
          <a:bodyPr wrap="square">
            <a:spAutoFit/>
          </a:bodyPr>
          <a:lstStyle/>
          <a:p>
            <a:r>
              <a:rPr lang="uk-UA" sz="2400" b="1" dirty="0">
                <a:latin typeface="Arial" panose="020B0604020202020204" pitchFamily="34" charset="0"/>
                <a:ea typeface="Calibri" panose="020F0502020204030204" pitchFamily="34" charset="0"/>
              </a:rPr>
              <a:t>4</a:t>
            </a:r>
            <a:r>
              <a:rPr lang="uk-UA" sz="2400" b="1" dirty="0">
                <a:effectLst/>
                <a:latin typeface="Arial" panose="020B0604020202020204" pitchFamily="34" charset="0"/>
                <a:ea typeface="Calibri" panose="020F0502020204030204" pitchFamily="34" charset="0"/>
              </a:rPr>
              <a:t>0%</a:t>
            </a:r>
            <a:r>
              <a:rPr lang="uk-UA" sz="2400" dirty="0">
                <a:effectLst/>
                <a:latin typeface="Arial" panose="020B0604020202020204" pitchFamily="34" charset="0"/>
                <a:ea typeface="Calibri" panose="020F0502020204030204" pitchFamily="34" charset="0"/>
              </a:rPr>
              <a:t> </a:t>
            </a:r>
            <a:endParaRPr lang="uk-UA" sz="2400" dirty="0"/>
          </a:p>
        </p:txBody>
      </p:sp>
      <p:sp>
        <p:nvSpPr>
          <p:cNvPr id="4" name="Прямокутник 3">
            <a:extLst>
              <a:ext uri="{FF2B5EF4-FFF2-40B4-BE49-F238E27FC236}">
                <a16:creationId xmlns:a16="http://schemas.microsoft.com/office/drawing/2014/main" id="{EE9C725A-7344-1D3A-C3E2-8ED84DBC512C}"/>
              </a:ext>
            </a:extLst>
          </p:cNvPr>
          <p:cNvSpPr/>
          <p:nvPr/>
        </p:nvSpPr>
        <p:spPr>
          <a:xfrm>
            <a:off x="576000" y="325819"/>
            <a:ext cx="6318422" cy="1043817"/>
          </a:xfrm>
          <a:prstGeom prst="rect">
            <a:avLst/>
          </a:prstGeom>
          <a:solidFill>
            <a:srgbClr val="F6F6F6"/>
          </a:solidFill>
          <a:ln>
            <a:noFill/>
          </a:ln>
          <a:effectLst>
            <a:outerShdw blurRad="254000" dist="50800" dir="5400000" sx="73000" sy="73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kern="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rPr>
              <a:t>Залученість </a:t>
            </a:r>
            <a:r>
              <a:rPr lang="uk-UA" sz="3200" b="1" kern="0" dirty="0" err="1">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rPr>
              <a:t>бенефіціарів</a:t>
            </a:r>
            <a:r>
              <a:rPr lang="uk-UA" sz="3200" b="1" kern="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rPr>
              <a:t> до реалізації міні-</a:t>
            </a:r>
            <a:r>
              <a:rPr lang="uk-UA" sz="3200" b="1" kern="0" dirty="0" err="1">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rPr>
              <a:t>проєкту</a:t>
            </a:r>
            <a:endParaRPr lang="uk-UA" sz="3200" kern="1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p>
            <a:pPr algn="ctr"/>
            <a:endParaRPr lang="ru-RU" dirty="0"/>
          </a:p>
        </p:txBody>
      </p:sp>
    </p:spTree>
    <p:extLst>
      <p:ext uri="{BB962C8B-B14F-4D97-AF65-F5344CB8AC3E}">
        <p14:creationId xmlns:p14="http://schemas.microsoft.com/office/powerpoint/2010/main" val="155744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DA764-7619-AE48-6E68-A2A6FE07AD0D}"/>
            </a:ext>
          </a:extLst>
        </p:cNvPr>
        <p:cNvGrpSpPr/>
        <p:nvPr/>
      </p:nvGrpSpPr>
      <p:grpSpPr>
        <a:xfrm>
          <a:off x="0" y="0"/>
          <a:ext cx="0" cy="0"/>
          <a:chOff x="0" y="0"/>
          <a:chExt cx="0" cy="0"/>
        </a:xfrm>
      </p:grpSpPr>
      <p:sp>
        <p:nvSpPr>
          <p:cNvPr id="12" name="Прямокутник 11">
            <a:extLst>
              <a:ext uri="{FF2B5EF4-FFF2-40B4-BE49-F238E27FC236}">
                <a16:creationId xmlns:a16="http://schemas.microsoft.com/office/drawing/2014/main" id="{100DBF25-1245-4F8C-D6F8-6265F0B93D7D}"/>
              </a:ext>
            </a:extLst>
          </p:cNvPr>
          <p:cNvSpPr/>
          <p:nvPr/>
        </p:nvSpPr>
        <p:spPr>
          <a:xfrm>
            <a:off x="405115" y="325819"/>
            <a:ext cx="5690886" cy="1045781"/>
          </a:xfrm>
          <a:prstGeom prst="rect">
            <a:avLst/>
          </a:prstGeom>
          <a:solidFill>
            <a:srgbClr val="F6F6F6"/>
          </a:solidFill>
          <a:ln>
            <a:noFill/>
          </a:ln>
          <a:effectLst>
            <a:outerShdw blurRad="254000" dist="50800" dir="5400000" sx="73000" sy="73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кутник 5">
            <a:extLst>
              <a:ext uri="{FF2B5EF4-FFF2-40B4-BE49-F238E27FC236}">
                <a16:creationId xmlns:a16="http://schemas.microsoft.com/office/drawing/2014/main" id="{6FC06FC3-6DB3-2F91-D7E0-67C6DE1C14F5}"/>
              </a:ext>
            </a:extLst>
          </p:cNvPr>
          <p:cNvSpPr/>
          <p:nvPr/>
        </p:nvSpPr>
        <p:spPr>
          <a:xfrm>
            <a:off x="1040753" y="1872054"/>
            <a:ext cx="11151247" cy="4385190"/>
          </a:xfrm>
          <a:prstGeom prst="rect">
            <a:avLst/>
          </a:prstGeom>
          <a:solidFill>
            <a:srgbClr val="F6F6F6"/>
          </a:solidFill>
          <a:ln>
            <a:noFill/>
          </a:ln>
          <a:effectLst>
            <a:outerShdw blurRad="254000" dist="50800" dir="5400000" sx="90000" sy="9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кутник 4">
            <a:extLst>
              <a:ext uri="{FF2B5EF4-FFF2-40B4-BE49-F238E27FC236}">
                <a16:creationId xmlns:a16="http://schemas.microsoft.com/office/drawing/2014/main" id="{3C5E129E-8258-FD66-C601-1E935130E694}"/>
              </a:ext>
            </a:extLst>
          </p:cNvPr>
          <p:cNvSpPr/>
          <p:nvPr/>
        </p:nvSpPr>
        <p:spPr>
          <a:xfrm>
            <a:off x="405115" y="1539086"/>
            <a:ext cx="11434820" cy="909335"/>
          </a:xfrm>
          <a:prstGeom prst="rect">
            <a:avLst/>
          </a:prstGeom>
          <a:solidFill>
            <a:srgbClr val="F6F6F6"/>
          </a:solidFill>
          <a:ln>
            <a:noFill/>
          </a:ln>
          <a:effectLst>
            <a:outerShdw blurRad="254000" dist="50800" dir="5400000" sx="90000" sy="9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extLst>
              <a:ext uri="{FF2B5EF4-FFF2-40B4-BE49-F238E27FC236}">
                <a16:creationId xmlns:a16="http://schemas.microsoft.com/office/drawing/2014/main" id="{D7A3AD95-7D85-460C-11B9-C0807AD719E8}"/>
              </a:ext>
            </a:extLst>
          </p:cNvPr>
          <p:cNvSpPr txBox="1"/>
          <p:nvPr/>
        </p:nvSpPr>
        <p:spPr>
          <a:xfrm>
            <a:off x="560638" y="413155"/>
            <a:ext cx="9773987" cy="1122615"/>
          </a:xfrm>
          <a:prstGeom prst="rect">
            <a:avLst/>
          </a:prstGeom>
          <a:solidFill>
            <a:srgbClr val="F6F6F6"/>
          </a:solidFill>
        </p:spPr>
        <p:txBody>
          <a:bodyPr wrap="square">
            <a:spAutoFit/>
          </a:bodyPr>
          <a:lstStyle/>
          <a:p>
            <a:pPr algn="just">
              <a:lnSpc>
                <a:spcPct val="107000"/>
              </a:lnSpc>
              <a:spcAft>
                <a:spcPts val="800"/>
              </a:spcAft>
            </a:pPr>
            <a:r>
              <a:rPr lang="uk-UA" sz="3200" b="1" kern="0" dirty="0">
                <a:effectLst/>
                <a:latin typeface="Arial Black" panose="020B0A04020102020204" pitchFamily="34" charset="0"/>
                <a:ea typeface="Times New Roman" panose="02020603050405020304" pitchFamily="18" charset="0"/>
              </a:rPr>
              <a:t>Зміни у спільнотах/громадах під впливом реалізованих міні-</a:t>
            </a:r>
            <a:r>
              <a:rPr lang="uk-UA" sz="3200" b="1" kern="0" dirty="0" err="1">
                <a:effectLst/>
                <a:latin typeface="Arial Black" panose="020B0A04020102020204" pitchFamily="34" charset="0"/>
                <a:ea typeface="Times New Roman" panose="02020603050405020304" pitchFamily="18" charset="0"/>
              </a:rPr>
              <a:t>проєктів</a:t>
            </a:r>
            <a:endParaRPr lang="uk-UA" sz="2800" kern="0" dirty="0">
              <a:effectLst/>
              <a:latin typeface="Arial Black" panose="020B0A04020102020204" pitchFamily="34" charset="0"/>
              <a:ea typeface="Trebuchet MS" panose="020B0603020202020204" pitchFamily="34" charset="0"/>
              <a:cs typeface="Times New Roman" panose="02020603050405020304" pitchFamily="18" charset="0"/>
            </a:endParaRPr>
          </a:p>
        </p:txBody>
      </p:sp>
      <p:sp>
        <p:nvSpPr>
          <p:cNvPr id="15" name="Прямокутник 14">
            <a:extLst>
              <a:ext uri="{FF2B5EF4-FFF2-40B4-BE49-F238E27FC236}">
                <a16:creationId xmlns:a16="http://schemas.microsoft.com/office/drawing/2014/main" id="{90688626-E5BC-9284-250F-A8032EC14818}"/>
              </a:ext>
            </a:extLst>
          </p:cNvPr>
          <p:cNvSpPr/>
          <p:nvPr/>
        </p:nvSpPr>
        <p:spPr>
          <a:xfrm>
            <a:off x="589976" y="1563143"/>
            <a:ext cx="911299" cy="911299"/>
          </a:xfrm>
          <a:prstGeom prst="rect">
            <a:avLst/>
          </a:prstGeom>
          <a:solidFill>
            <a:srgbClr val="3E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TextBox 32">
            <a:extLst>
              <a:ext uri="{FF2B5EF4-FFF2-40B4-BE49-F238E27FC236}">
                <a16:creationId xmlns:a16="http://schemas.microsoft.com/office/drawing/2014/main" id="{68AF697D-79B3-334B-451C-3DB9F4E24291}"/>
              </a:ext>
            </a:extLst>
          </p:cNvPr>
          <p:cNvSpPr txBox="1"/>
          <p:nvPr/>
        </p:nvSpPr>
        <p:spPr>
          <a:xfrm>
            <a:off x="5248275" y="3050522"/>
            <a:ext cx="6472702" cy="601640"/>
          </a:xfrm>
          <a:prstGeom prst="rect">
            <a:avLst/>
          </a:prstGeom>
          <a:noFill/>
        </p:spPr>
        <p:txBody>
          <a:bodyPr wrap="square">
            <a:spAutoFit/>
          </a:bodyPr>
          <a:lstStyle/>
          <a:p>
            <a:pPr marL="457200">
              <a:lnSpc>
                <a:spcPct val="115000"/>
              </a:lnSpc>
              <a:spcAft>
                <a:spcPts val="800"/>
              </a:spcAft>
            </a:pPr>
            <a:endParaRPr lang="uk-UA" sz="1200" i="1" kern="100" dirty="0">
              <a:effectLst/>
              <a:latin typeface="Arial "/>
              <a:ea typeface="Aptos" panose="020B0004020202020204" pitchFamily="34" charset="0"/>
              <a:cs typeface="Times New Roman" panose="02020603050405020304" pitchFamily="18" charset="0"/>
            </a:endParaRPr>
          </a:p>
          <a:p>
            <a:pPr marL="457200">
              <a:lnSpc>
                <a:spcPct val="115000"/>
              </a:lnSpc>
              <a:spcAft>
                <a:spcPts val="800"/>
              </a:spcAft>
            </a:pPr>
            <a:endParaRPr lang="uk-UA" sz="1200" kern="100" dirty="0">
              <a:effectLst/>
              <a:latin typeface="Arial "/>
              <a:ea typeface="Aptos" panose="020B0004020202020204" pitchFamily="34" charset="0"/>
              <a:cs typeface="Times New Roman" panose="02020603050405020304" pitchFamily="18" charset="0"/>
            </a:endParaRPr>
          </a:p>
        </p:txBody>
      </p:sp>
      <p:sp>
        <p:nvSpPr>
          <p:cNvPr id="38" name="Бульбашка прямої мови: прямокутна з округленими кутами 37">
            <a:extLst>
              <a:ext uri="{FF2B5EF4-FFF2-40B4-BE49-F238E27FC236}">
                <a16:creationId xmlns:a16="http://schemas.microsoft.com/office/drawing/2014/main" id="{87B0C0FE-D2BB-EFAA-AF37-85754874FFDC}"/>
              </a:ext>
            </a:extLst>
          </p:cNvPr>
          <p:cNvSpPr/>
          <p:nvPr/>
        </p:nvSpPr>
        <p:spPr>
          <a:xfrm flipH="1">
            <a:off x="5710175" y="3506205"/>
            <a:ext cx="305915" cy="243661"/>
          </a:xfrm>
          <a:prstGeom prst="wedgeRoundRectCallout">
            <a:avLst/>
          </a:prstGeom>
          <a:solidFill>
            <a:srgbClr val="A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1" name="Бульбашка прямої мови: прямокутна з округленими кутами 40">
            <a:extLst>
              <a:ext uri="{FF2B5EF4-FFF2-40B4-BE49-F238E27FC236}">
                <a16:creationId xmlns:a16="http://schemas.microsoft.com/office/drawing/2014/main" id="{E48DC418-4FDB-B885-21A2-8DB35D2C1C52}"/>
              </a:ext>
            </a:extLst>
          </p:cNvPr>
          <p:cNvSpPr/>
          <p:nvPr/>
        </p:nvSpPr>
        <p:spPr>
          <a:xfrm flipH="1">
            <a:off x="5710175" y="5097545"/>
            <a:ext cx="305915" cy="243661"/>
          </a:xfrm>
          <a:prstGeom prst="wedgeRoundRectCallout">
            <a:avLst/>
          </a:prstGeom>
          <a:solidFill>
            <a:srgbClr val="A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TextBox 2">
            <a:extLst>
              <a:ext uri="{FF2B5EF4-FFF2-40B4-BE49-F238E27FC236}">
                <a16:creationId xmlns:a16="http://schemas.microsoft.com/office/drawing/2014/main" id="{C411A8D9-DA79-8A49-0559-952D6805CE17}"/>
              </a:ext>
            </a:extLst>
          </p:cNvPr>
          <p:cNvSpPr txBox="1"/>
          <p:nvPr/>
        </p:nvSpPr>
        <p:spPr>
          <a:xfrm>
            <a:off x="1567962" y="1563143"/>
            <a:ext cx="9655027" cy="646331"/>
          </a:xfrm>
          <a:prstGeom prst="rect">
            <a:avLst/>
          </a:prstGeom>
          <a:noFill/>
        </p:spPr>
        <p:txBody>
          <a:bodyPr wrap="square">
            <a:spAutoFit/>
          </a:bodyPr>
          <a:lstStyle/>
          <a:p>
            <a:r>
              <a:rPr lang="uk-UA" sz="1800" dirty="0">
                <a:effectLst/>
                <a:latin typeface="Arial" panose="020B0604020202020204" pitchFamily="34" charset="0"/>
                <a:ea typeface="Calibri" panose="020F0502020204030204" pitchFamily="34" charset="0"/>
              </a:rPr>
              <a:t>На думку більшості респондентів-бенефіціарів </a:t>
            </a:r>
            <a:r>
              <a:rPr lang="uk-UA" sz="1800" b="1" dirty="0">
                <a:effectLst/>
                <a:latin typeface="Arial" panose="020B0604020202020204" pitchFamily="34" charset="0"/>
                <a:ea typeface="Calibri" panose="020F0502020204030204" pitchFamily="34" charset="0"/>
              </a:rPr>
              <a:t>70</a:t>
            </a:r>
            <a:r>
              <a:rPr lang="uk-UA" sz="1800" dirty="0">
                <a:effectLst/>
                <a:latin typeface="Arial" panose="020B0604020202020204" pitchFamily="34" charset="0"/>
                <a:ea typeface="Calibri" panose="020F0502020204030204" pitchFamily="34" charset="0"/>
              </a:rPr>
              <a:t>% реалізація міні-проєктів позитивно вплинула на соціальний клімат у громадах та спільнотах.</a:t>
            </a:r>
            <a:endParaRPr lang="uk-UA"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430368F-2897-838E-D5BF-38081A052BBD}"/>
              </a:ext>
            </a:extLst>
          </p:cNvPr>
          <p:cNvSpPr txBox="1"/>
          <p:nvPr/>
        </p:nvSpPr>
        <p:spPr>
          <a:xfrm>
            <a:off x="571835" y="2733393"/>
            <a:ext cx="4891807" cy="2749920"/>
          </a:xfrm>
          <a:prstGeom prst="rect">
            <a:avLst/>
          </a:prstGeom>
          <a:noFill/>
        </p:spPr>
        <p:txBody>
          <a:bodyPr wrap="square">
            <a:spAutoFit/>
          </a:bodyPr>
          <a:lstStyle/>
          <a:p>
            <a:pPr algn="just">
              <a:lnSpc>
                <a:spcPct val="107000"/>
              </a:lnSpc>
              <a:spcAft>
                <a:spcPts val="800"/>
              </a:spcAft>
            </a:pPr>
            <a:r>
              <a:rPr lang="uk-UA" sz="1600" kern="100" dirty="0">
                <a:effectLst/>
                <a:latin typeface="Arial "/>
                <a:ea typeface="Calibri" panose="020F0502020204030204" pitchFamily="34" charset="0"/>
                <a:cs typeface="Times New Roman" panose="02020603050405020304" pitchFamily="18" charset="0"/>
              </a:rPr>
              <a:t>Основні позитивні зміни, які </a:t>
            </a:r>
            <a:r>
              <a:rPr lang="uk-UA" sz="1600" kern="100" dirty="0" err="1">
                <a:effectLst/>
                <a:latin typeface="Arial "/>
                <a:ea typeface="Calibri" panose="020F0502020204030204" pitchFamily="34" charset="0"/>
                <a:cs typeface="Times New Roman" panose="02020603050405020304" pitchFamily="18" charset="0"/>
              </a:rPr>
              <a:t>бенефіціари</a:t>
            </a:r>
            <a:r>
              <a:rPr lang="uk-UA" sz="1600" kern="100" dirty="0">
                <a:effectLst/>
                <a:latin typeface="Arial "/>
                <a:ea typeface="Calibri" panose="020F0502020204030204" pitchFamily="34" charset="0"/>
                <a:cs typeface="Times New Roman" panose="02020603050405020304" pitchFamily="18" charset="0"/>
              </a:rPr>
              <a:t> особисто відчули у своїх громадах</a:t>
            </a:r>
            <a:r>
              <a:rPr lang="uk-UA" sz="1600" kern="100" dirty="0">
                <a:latin typeface="Arial "/>
                <a:ea typeface="Calibri" panose="020F0502020204030204" pitchFamily="34" charset="0"/>
                <a:cs typeface="Times New Roman" panose="02020603050405020304" pitchFamily="18" charset="0"/>
              </a:rPr>
              <a:t>:</a:t>
            </a:r>
            <a:endParaRPr lang="uk-UA" sz="1600" kern="100" dirty="0">
              <a:effectLst/>
              <a:latin typeface="Arial "/>
              <a:ea typeface="Calibri" panose="020F0502020204030204" pitchFamily="34" charset="0"/>
              <a:cs typeface="Times New Roman" panose="02020603050405020304" pitchFamily="18" charset="0"/>
            </a:endParaRPr>
          </a:p>
          <a:p>
            <a:pPr algn="just">
              <a:lnSpc>
                <a:spcPct val="107000"/>
              </a:lnSpc>
              <a:spcAft>
                <a:spcPts val="800"/>
              </a:spcAft>
            </a:pPr>
            <a:endParaRPr lang="uk-UA" sz="1600" kern="100" dirty="0">
              <a:effectLst/>
              <a:latin typeface="Arial "/>
              <a:ea typeface="Calibri" panose="020F0502020204030204" pitchFamily="34" charset="0"/>
              <a:cs typeface="Times New Roman" panose="02020603050405020304" pitchFamily="18" charset="0"/>
            </a:endParaRPr>
          </a:p>
          <a:p>
            <a:pPr lvl="0" algn="just"/>
            <a:r>
              <a:rPr lang="uk-UA" sz="1400" kern="100" dirty="0">
                <a:effectLst/>
                <a:latin typeface="Arial "/>
                <a:ea typeface="Calibri" panose="020F0502020204030204" pitchFamily="34" charset="0"/>
                <a:cs typeface="Times New Roman" panose="02020603050405020304" pitchFamily="18" charset="0"/>
              </a:rPr>
              <a:t>   </a:t>
            </a:r>
            <a:r>
              <a:rPr lang="uk-UA" sz="1600" kern="100" dirty="0">
                <a:effectLst/>
                <a:latin typeface="Arial "/>
                <a:ea typeface="Calibri" panose="020F0502020204030204" pitchFamily="34" charset="0"/>
                <a:cs typeface="Times New Roman" panose="02020603050405020304" pitchFamily="18" charset="0"/>
              </a:rPr>
              <a:t>відчуття підтримки/допомоги – </a:t>
            </a:r>
            <a:r>
              <a:rPr lang="uk-UA" sz="1600" b="1" kern="100" dirty="0">
                <a:latin typeface="Arial "/>
                <a:ea typeface="Calibri" panose="020F0502020204030204" pitchFamily="34" charset="0"/>
                <a:cs typeface="Times New Roman" panose="02020603050405020304" pitchFamily="18" charset="0"/>
              </a:rPr>
              <a:t>55</a:t>
            </a:r>
            <a:r>
              <a:rPr lang="uk-UA" sz="1600" b="1" kern="100" dirty="0">
                <a:effectLst/>
                <a:latin typeface="Arial "/>
                <a:ea typeface="Calibri" panose="020F0502020204030204" pitchFamily="34" charset="0"/>
                <a:cs typeface="Times New Roman" panose="02020603050405020304" pitchFamily="18" charset="0"/>
              </a:rPr>
              <a:t>%</a:t>
            </a:r>
          </a:p>
          <a:p>
            <a:pPr lvl="0" algn="just"/>
            <a:endParaRPr lang="uk-UA" sz="1400" kern="100" dirty="0">
              <a:effectLst/>
              <a:latin typeface="Arial "/>
              <a:ea typeface="Calibri" panose="020F0502020204030204" pitchFamily="34" charset="0"/>
              <a:cs typeface="Times New Roman" panose="02020603050405020304" pitchFamily="18" charset="0"/>
            </a:endParaRPr>
          </a:p>
          <a:p>
            <a:pPr lvl="0" algn="just"/>
            <a:r>
              <a:rPr lang="uk-UA" sz="1600" kern="100" dirty="0">
                <a:effectLst/>
                <a:latin typeface="Arial "/>
                <a:ea typeface="Calibri" panose="020F0502020204030204" pitchFamily="34" charset="0"/>
                <a:cs typeface="Times New Roman" panose="02020603050405020304" pitchFamily="18" charset="0"/>
              </a:rPr>
              <a:t>   розкутість та легкість – </a:t>
            </a:r>
            <a:r>
              <a:rPr lang="uk-UA" sz="1600" b="1" kern="100" dirty="0">
                <a:effectLst/>
                <a:latin typeface="Arial "/>
                <a:ea typeface="Calibri" panose="020F0502020204030204" pitchFamily="34" charset="0"/>
                <a:cs typeface="Times New Roman" panose="02020603050405020304" pitchFamily="18" charset="0"/>
              </a:rPr>
              <a:t>13%</a:t>
            </a:r>
            <a:endParaRPr lang="uk-UA" sz="1600" b="1" kern="100" dirty="0">
              <a:latin typeface="Arial "/>
              <a:ea typeface="Calibri" panose="020F0502020204030204" pitchFamily="34" charset="0"/>
              <a:cs typeface="Times New Roman" panose="02020603050405020304" pitchFamily="18" charset="0"/>
            </a:endParaRPr>
          </a:p>
          <a:p>
            <a:pPr lvl="0" algn="just"/>
            <a:endParaRPr lang="uk-UA" sz="1600" kern="100" dirty="0">
              <a:effectLst/>
              <a:latin typeface="Arial "/>
              <a:ea typeface="Calibri" panose="020F0502020204030204" pitchFamily="34" charset="0"/>
              <a:cs typeface="Times New Roman" panose="02020603050405020304" pitchFamily="18" charset="0"/>
            </a:endParaRPr>
          </a:p>
          <a:p>
            <a:pPr lvl="0" algn="just"/>
            <a:r>
              <a:rPr lang="uk-UA" sz="1600" kern="100" dirty="0">
                <a:effectLst/>
                <a:latin typeface="Arial "/>
                <a:ea typeface="Calibri" panose="020F0502020204030204" pitchFamily="34" charset="0"/>
                <a:cs typeface="Times New Roman" panose="02020603050405020304" pitchFamily="18" charset="0"/>
              </a:rPr>
              <a:t>   </a:t>
            </a:r>
            <a:r>
              <a:rPr lang="uk-UA" sz="1600" kern="100" dirty="0">
                <a:latin typeface="Arial "/>
                <a:ea typeface="Calibri" panose="020F0502020204030204" pitchFamily="34" charset="0"/>
                <a:cs typeface="Times New Roman" panose="02020603050405020304" pitchFamily="18" charset="0"/>
              </a:rPr>
              <a:t>п</a:t>
            </a:r>
            <a:r>
              <a:rPr lang="uk-UA" sz="1600" kern="100" dirty="0">
                <a:effectLst/>
                <a:latin typeface="Arial "/>
                <a:ea typeface="Calibri" panose="020F0502020204030204" pitchFamily="34" charset="0"/>
                <a:cs typeface="Times New Roman" panose="02020603050405020304" pitchFamily="18" charset="0"/>
              </a:rPr>
              <a:t>озитивні зміни в громаді – </a:t>
            </a:r>
            <a:r>
              <a:rPr lang="uk-UA" sz="1600" b="1" kern="100" dirty="0">
                <a:latin typeface="Arial "/>
                <a:ea typeface="Calibri" panose="020F0502020204030204" pitchFamily="34" charset="0"/>
                <a:cs typeface="Times New Roman" panose="02020603050405020304" pitchFamily="18" charset="0"/>
              </a:rPr>
              <a:t>11</a:t>
            </a:r>
            <a:r>
              <a:rPr lang="uk-UA" sz="1600" b="1" kern="100" dirty="0">
                <a:effectLst/>
                <a:latin typeface="Arial "/>
                <a:ea typeface="Calibri" panose="020F0502020204030204" pitchFamily="34" charset="0"/>
                <a:cs typeface="Times New Roman" panose="02020603050405020304" pitchFamily="18" charset="0"/>
              </a:rPr>
              <a:t>%</a:t>
            </a:r>
            <a:endParaRPr lang="uk-UA" sz="1600" b="1" kern="100" dirty="0">
              <a:latin typeface="Arial "/>
              <a:ea typeface="Calibri" panose="020F0502020204030204" pitchFamily="34" charset="0"/>
              <a:cs typeface="Times New Roman" panose="02020603050405020304" pitchFamily="18" charset="0"/>
            </a:endParaRPr>
          </a:p>
          <a:p>
            <a:pPr lvl="0" algn="just"/>
            <a:endParaRPr lang="uk-UA" sz="1400" kern="100" dirty="0">
              <a:effectLst/>
              <a:latin typeface="Arial "/>
              <a:ea typeface="Calibri" panose="020F0502020204030204" pitchFamily="34" charset="0"/>
              <a:cs typeface="Times New Roman" panose="02020603050405020304" pitchFamily="18" charset="0"/>
            </a:endParaRPr>
          </a:p>
          <a:p>
            <a:pPr lvl="0" algn="just"/>
            <a:r>
              <a:rPr lang="uk-UA" sz="1600" kern="100" dirty="0">
                <a:effectLst/>
                <a:latin typeface="Arial "/>
                <a:ea typeface="Calibri" panose="020F0502020204030204" pitchFamily="34" charset="0"/>
                <a:cs typeface="Times New Roman" panose="02020603050405020304" pitchFamily="18" charset="0"/>
              </a:rPr>
              <a:t>   </a:t>
            </a:r>
            <a:r>
              <a:rPr lang="uk-UA" sz="1600" kern="100" dirty="0">
                <a:latin typeface="Arial "/>
                <a:ea typeface="Calibri" panose="020F0502020204030204" pitchFamily="34" charset="0"/>
                <a:cs typeface="Times New Roman" panose="02020603050405020304" pitchFamily="18" charset="0"/>
              </a:rPr>
              <a:t>п</a:t>
            </a:r>
            <a:r>
              <a:rPr lang="uk-UA" sz="1600" kern="100" dirty="0">
                <a:effectLst/>
                <a:latin typeface="Arial "/>
                <a:ea typeface="Calibri" panose="020F0502020204030204" pitchFamily="34" charset="0"/>
                <a:cs typeface="Times New Roman" panose="02020603050405020304" pitchFamily="18" charset="0"/>
              </a:rPr>
              <a:t>ідвищення </a:t>
            </a:r>
            <a:r>
              <a:rPr lang="uk-UA" sz="1600" kern="100" dirty="0" err="1">
                <a:effectLst/>
                <a:latin typeface="Arial "/>
                <a:ea typeface="Calibri" panose="020F0502020204030204" pitchFamily="34" charset="0"/>
                <a:cs typeface="Times New Roman" panose="02020603050405020304" pitchFamily="18" charset="0"/>
              </a:rPr>
              <a:t>самооціники</a:t>
            </a:r>
            <a:r>
              <a:rPr lang="uk-UA" sz="1600" kern="100" dirty="0">
                <a:effectLst/>
                <a:latin typeface="Arial "/>
                <a:ea typeface="Calibri" panose="020F0502020204030204" pitchFamily="34" charset="0"/>
                <a:cs typeface="Times New Roman" panose="02020603050405020304" pitchFamily="18" charset="0"/>
              </a:rPr>
              <a:t> – </a:t>
            </a:r>
            <a:r>
              <a:rPr lang="uk-UA" sz="1600" b="1" kern="100" dirty="0">
                <a:latin typeface="Arial "/>
                <a:ea typeface="Calibri" panose="020F0502020204030204" pitchFamily="34" charset="0"/>
                <a:cs typeface="Times New Roman" panose="02020603050405020304" pitchFamily="18" charset="0"/>
              </a:rPr>
              <a:t>8</a:t>
            </a:r>
            <a:r>
              <a:rPr lang="uk-UA" sz="1600" b="1" kern="100" dirty="0">
                <a:effectLst/>
                <a:latin typeface="Arial "/>
                <a:ea typeface="Calibri" panose="020F0502020204030204" pitchFamily="34" charset="0"/>
                <a:cs typeface="Times New Roman" panose="02020603050405020304" pitchFamily="18" charset="0"/>
              </a:rPr>
              <a:t>%</a:t>
            </a:r>
            <a:endParaRPr lang="uk-UA" sz="1600" kern="100" dirty="0">
              <a:effectLst/>
              <a:latin typeface="Arial "/>
              <a:ea typeface="Calibri" panose="020F0502020204030204" pitchFamily="34" charset="0"/>
              <a:cs typeface="Times New Roman" panose="02020603050405020304" pitchFamily="18" charset="0"/>
            </a:endParaRPr>
          </a:p>
        </p:txBody>
      </p:sp>
      <p:cxnSp>
        <p:nvCxnSpPr>
          <p:cNvPr id="8" name="Google Shape;459;p44">
            <a:extLst>
              <a:ext uri="{FF2B5EF4-FFF2-40B4-BE49-F238E27FC236}">
                <a16:creationId xmlns:a16="http://schemas.microsoft.com/office/drawing/2014/main" id="{24B1AD3F-BF2C-25D2-127C-25E641BD5F69}"/>
              </a:ext>
            </a:extLst>
          </p:cNvPr>
          <p:cNvCxnSpPr>
            <a:cxnSpLocks/>
          </p:cNvCxnSpPr>
          <p:nvPr/>
        </p:nvCxnSpPr>
        <p:spPr>
          <a:xfrm flipH="1" flipV="1">
            <a:off x="500917" y="3857247"/>
            <a:ext cx="11472" cy="100193"/>
          </a:xfrm>
          <a:prstGeom prst="straightConnector1">
            <a:avLst/>
          </a:prstGeom>
          <a:noFill/>
          <a:ln w="19050" cap="rnd" cmpd="sng">
            <a:solidFill>
              <a:srgbClr val="C00000"/>
            </a:solidFill>
            <a:prstDash val="dot"/>
            <a:round/>
            <a:headEnd type="none" w="sm" len="sm"/>
            <a:tailEnd type="oval" w="lg" len="lg"/>
          </a:ln>
        </p:spPr>
      </p:cxnSp>
      <p:cxnSp>
        <p:nvCxnSpPr>
          <p:cNvPr id="9" name="Google Shape;465;p44">
            <a:extLst>
              <a:ext uri="{FF2B5EF4-FFF2-40B4-BE49-F238E27FC236}">
                <a16:creationId xmlns:a16="http://schemas.microsoft.com/office/drawing/2014/main" id="{DB2430D5-10E6-CB9B-063F-C46847F23753}"/>
              </a:ext>
            </a:extLst>
          </p:cNvPr>
          <p:cNvCxnSpPr>
            <a:cxnSpLocks/>
          </p:cNvCxnSpPr>
          <p:nvPr/>
        </p:nvCxnSpPr>
        <p:spPr>
          <a:xfrm>
            <a:off x="500917" y="4044007"/>
            <a:ext cx="0" cy="305801"/>
          </a:xfrm>
          <a:prstGeom prst="straightConnector1">
            <a:avLst/>
          </a:prstGeom>
          <a:noFill/>
          <a:ln w="19050" cap="rnd" cmpd="sng">
            <a:solidFill>
              <a:srgbClr val="C00000"/>
            </a:solidFill>
            <a:prstDash val="dot"/>
            <a:round/>
            <a:headEnd type="none" w="sm" len="sm"/>
            <a:tailEnd type="oval" w="lg" len="lg"/>
          </a:ln>
        </p:spPr>
      </p:cxnSp>
      <p:cxnSp>
        <p:nvCxnSpPr>
          <p:cNvPr id="10" name="Google Shape;466;p44">
            <a:extLst>
              <a:ext uri="{FF2B5EF4-FFF2-40B4-BE49-F238E27FC236}">
                <a16:creationId xmlns:a16="http://schemas.microsoft.com/office/drawing/2014/main" id="{8BDAA2AA-15A4-FEB1-F79E-64671AA0BE1C}"/>
              </a:ext>
            </a:extLst>
          </p:cNvPr>
          <p:cNvCxnSpPr>
            <a:cxnSpLocks/>
          </p:cNvCxnSpPr>
          <p:nvPr/>
        </p:nvCxnSpPr>
        <p:spPr>
          <a:xfrm>
            <a:off x="500917" y="4436635"/>
            <a:ext cx="0" cy="924464"/>
          </a:xfrm>
          <a:prstGeom prst="straightConnector1">
            <a:avLst/>
          </a:prstGeom>
          <a:noFill/>
          <a:ln w="19050" cap="rnd" cmpd="sng">
            <a:solidFill>
              <a:srgbClr val="C00000"/>
            </a:solidFill>
            <a:prstDash val="dot"/>
            <a:round/>
            <a:headEnd type="none" w="sm" len="sm"/>
            <a:tailEnd type="oval" w="lg" len="lg"/>
          </a:ln>
        </p:spPr>
      </p:cxnSp>
      <p:sp>
        <p:nvSpPr>
          <p:cNvPr id="30" name="TextBox 29">
            <a:extLst>
              <a:ext uri="{FF2B5EF4-FFF2-40B4-BE49-F238E27FC236}">
                <a16:creationId xmlns:a16="http://schemas.microsoft.com/office/drawing/2014/main" id="{B7706787-618C-F081-30D6-7ED027AFBE9F}"/>
              </a:ext>
            </a:extLst>
          </p:cNvPr>
          <p:cNvSpPr txBox="1"/>
          <p:nvPr/>
        </p:nvSpPr>
        <p:spPr>
          <a:xfrm>
            <a:off x="5741340" y="3351342"/>
            <a:ext cx="5791284" cy="2723053"/>
          </a:xfrm>
          <a:prstGeom prst="rect">
            <a:avLst/>
          </a:prstGeom>
          <a:noFill/>
        </p:spPr>
        <p:txBody>
          <a:bodyPr wrap="square">
            <a:spAutoFit/>
          </a:bodyPr>
          <a:lstStyle/>
          <a:p>
            <a:pPr marL="360363" indent="534988" algn="just">
              <a:lnSpc>
                <a:spcPct val="107000"/>
              </a:lnSpc>
            </a:pPr>
            <a:r>
              <a:rPr lang="uk-UA" sz="1200" i="1" kern="100" dirty="0">
                <a:effectLst/>
                <a:latin typeface="Arial "/>
                <a:ea typeface="Calibri" panose="020F0502020204030204" pitchFamily="34" charset="0"/>
                <a:cs typeface="Times New Roman" panose="02020603050405020304" pitchFamily="18" charset="0"/>
              </a:rPr>
              <a:t>«Ну, звісно, змінилося і відносини до нас, що ми працюємо, скажімо, в цьому напрямку і що ми не залишаємо їх наодинці зі своєю проблемою. Вони до нас завжди можуть звернутися і ми всіляко їм допомагаємо» (Ч., Дніпро)</a:t>
            </a:r>
            <a:endParaRPr lang="uk-UA" sz="1200" kern="100" dirty="0">
              <a:effectLst/>
              <a:latin typeface="Arial "/>
              <a:ea typeface="Calibri" panose="020F0502020204030204" pitchFamily="34" charset="0"/>
              <a:cs typeface="Times New Roman" panose="02020603050405020304" pitchFamily="18" charset="0"/>
            </a:endParaRPr>
          </a:p>
          <a:p>
            <a:pPr marL="360363" indent="534988" algn="just">
              <a:lnSpc>
                <a:spcPct val="107000"/>
              </a:lnSpc>
              <a:spcAft>
                <a:spcPts val="800"/>
              </a:spcAft>
            </a:pPr>
            <a:r>
              <a:rPr lang="uk-UA" sz="1200" i="1" kern="100" dirty="0">
                <a:effectLst/>
                <a:latin typeface="Arial "/>
                <a:ea typeface="Calibri" panose="020F0502020204030204" pitchFamily="34" charset="0"/>
                <a:cs typeface="Times New Roman" panose="02020603050405020304" pitchFamily="18" charset="0"/>
              </a:rPr>
              <a:t>«Я думаю, що щось змінилося… Зі свого боку, як я вже казав, що, правда, ті </a:t>
            </a:r>
            <a:r>
              <a:rPr lang="uk-UA" sz="1200" i="1" kern="100" dirty="0" err="1">
                <a:effectLst/>
                <a:latin typeface="Arial "/>
                <a:ea typeface="Calibri" panose="020F0502020204030204" pitchFamily="34" charset="0"/>
                <a:cs typeface="Times New Roman" panose="02020603050405020304" pitchFamily="18" charset="0"/>
              </a:rPr>
              <a:t>бенефіціари</a:t>
            </a:r>
            <a:r>
              <a:rPr lang="uk-UA" sz="1200" i="1" kern="100" dirty="0">
                <a:effectLst/>
                <a:latin typeface="Arial "/>
                <a:ea typeface="Calibri" panose="020F0502020204030204" pitchFamily="34" charset="0"/>
                <a:cs typeface="Times New Roman" panose="02020603050405020304" pitchFamily="18" charset="0"/>
              </a:rPr>
              <a:t>, які пройшли через психологічну допомогу, їхній стан покращувався. У деяких точно був видно виражений якийсь прогрес» (Ч., Одеса)</a:t>
            </a:r>
          </a:p>
          <a:p>
            <a:pPr marL="360363" indent="534988" algn="just">
              <a:lnSpc>
                <a:spcPct val="107000"/>
              </a:lnSpc>
              <a:spcAft>
                <a:spcPts val="800"/>
              </a:spcAft>
            </a:pPr>
            <a:r>
              <a:rPr lang="uk-UA" sz="1200" i="1" kern="100" dirty="0">
                <a:effectLst/>
                <a:latin typeface="Arial "/>
                <a:ea typeface="Calibri" panose="020F0502020204030204" pitchFamily="34" charset="0"/>
                <a:cs typeface="Times New Roman" panose="02020603050405020304" pitchFamily="18" charset="0"/>
              </a:rPr>
              <a:t>«Так, я думаю так. Люди побачили, що вони потрібні. Люди почали відкриватися. Люди більше пішли на спілкування. Люди більше відкривають свої потреби» (Ч., Львів).</a:t>
            </a:r>
            <a:endParaRPr lang="uk-UA" sz="1200" kern="100" dirty="0">
              <a:effectLst/>
              <a:latin typeface="Arial "/>
              <a:ea typeface="Calibri" panose="020F0502020204030204" pitchFamily="34" charset="0"/>
              <a:cs typeface="Times New Roman" panose="02020603050405020304" pitchFamily="18" charset="0"/>
            </a:endParaRPr>
          </a:p>
          <a:p>
            <a:pPr marL="727710" indent="1072515" algn="just">
              <a:lnSpc>
                <a:spcPct val="107000"/>
              </a:lnSpc>
              <a:spcAft>
                <a:spcPts val="800"/>
              </a:spcAft>
            </a:pPr>
            <a:endParaRPr lang="uk-UA"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Бульбашка прямої мови: прямокутна з округленими кутами 30">
            <a:extLst>
              <a:ext uri="{FF2B5EF4-FFF2-40B4-BE49-F238E27FC236}">
                <a16:creationId xmlns:a16="http://schemas.microsoft.com/office/drawing/2014/main" id="{7CDA0F1D-884E-0005-EB4F-BCC11B470FB8}"/>
              </a:ext>
            </a:extLst>
          </p:cNvPr>
          <p:cNvSpPr/>
          <p:nvPr/>
        </p:nvSpPr>
        <p:spPr>
          <a:xfrm flipH="1">
            <a:off x="5710175" y="4294912"/>
            <a:ext cx="305915" cy="243661"/>
          </a:xfrm>
          <a:prstGeom prst="wedgeRoundRectCallout">
            <a:avLst/>
          </a:prstGeom>
          <a:solidFill>
            <a:srgbClr val="A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2" name="Google Shape;459;p44">
            <a:extLst>
              <a:ext uri="{FF2B5EF4-FFF2-40B4-BE49-F238E27FC236}">
                <a16:creationId xmlns:a16="http://schemas.microsoft.com/office/drawing/2014/main" id="{E272B7ED-2D00-E44C-43A0-68633BD894B2}"/>
              </a:ext>
            </a:extLst>
          </p:cNvPr>
          <p:cNvCxnSpPr>
            <a:cxnSpLocks/>
          </p:cNvCxnSpPr>
          <p:nvPr/>
        </p:nvCxnSpPr>
        <p:spPr>
          <a:xfrm flipV="1">
            <a:off x="505170" y="4836792"/>
            <a:ext cx="0" cy="154347"/>
          </a:xfrm>
          <a:prstGeom prst="straightConnector1">
            <a:avLst/>
          </a:prstGeom>
          <a:noFill/>
          <a:ln w="19050" cap="rnd" cmpd="sng">
            <a:solidFill>
              <a:srgbClr val="C00000"/>
            </a:solidFill>
            <a:prstDash val="dot"/>
            <a:round/>
            <a:headEnd type="none" w="sm" len="sm"/>
            <a:tailEnd type="oval" w="lg" len="lg"/>
          </a:ln>
        </p:spPr>
      </p:cxnSp>
      <p:sp>
        <p:nvSpPr>
          <p:cNvPr id="42" name="TextBox 41">
            <a:extLst>
              <a:ext uri="{FF2B5EF4-FFF2-40B4-BE49-F238E27FC236}">
                <a16:creationId xmlns:a16="http://schemas.microsoft.com/office/drawing/2014/main" id="{791236DE-37E2-55F1-6B43-4C3E66F16F36}"/>
              </a:ext>
            </a:extLst>
          </p:cNvPr>
          <p:cNvSpPr txBox="1"/>
          <p:nvPr/>
        </p:nvSpPr>
        <p:spPr>
          <a:xfrm>
            <a:off x="5845272" y="2580339"/>
            <a:ext cx="3649709" cy="306109"/>
          </a:xfrm>
          <a:prstGeom prst="rect">
            <a:avLst/>
          </a:prstGeom>
          <a:noFill/>
        </p:spPr>
        <p:txBody>
          <a:bodyPr wrap="square" rtlCol="0">
            <a:spAutoFit/>
          </a:bodyPr>
          <a:lstStyle/>
          <a:p>
            <a:pPr algn="just">
              <a:lnSpc>
                <a:spcPct val="107000"/>
              </a:lnSpc>
            </a:pPr>
            <a:r>
              <a:rPr lang="uk-UA" sz="1400" b="1" kern="0" dirty="0">
                <a:solidFill>
                  <a:srgbClr val="D0433A"/>
                </a:solidFill>
                <a:latin typeface="Arial" panose="020B0604020202020204" pitchFamily="34" charset="0"/>
              </a:rPr>
              <a:t>Цитати ГО/ініціативних груп:</a:t>
            </a:r>
          </a:p>
        </p:txBody>
      </p:sp>
    </p:spTree>
    <p:extLst>
      <p:ext uri="{BB962C8B-B14F-4D97-AF65-F5344CB8AC3E}">
        <p14:creationId xmlns:p14="http://schemas.microsoft.com/office/powerpoint/2010/main" val="454325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73AA4-A1D8-D318-1AB4-F9E640F2DD15}"/>
            </a:ext>
          </a:extLst>
        </p:cNvPr>
        <p:cNvGrpSpPr/>
        <p:nvPr/>
      </p:nvGrpSpPr>
      <p:grpSpPr>
        <a:xfrm>
          <a:off x="0" y="0"/>
          <a:ext cx="0" cy="0"/>
          <a:chOff x="0" y="0"/>
          <a:chExt cx="0" cy="0"/>
        </a:xfrm>
      </p:grpSpPr>
      <p:sp>
        <p:nvSpPr>
          <p:cNvPr id="6" name="Прямокутник 5">
            <a:extLst>
              <a:ext uri="{FF2B5EF4-FFF2-40B4-BE49-F238E27FC236}">
                <a16:creationId xmlns:a16="http://schemas.microsoft.com/office/drawing/2014/main" id="{402763DA-36BE-6522-B9A9-733288F88D33}"/>
              </a:ext>
            </a:extLst>
          </p:cNvPr>
          <p:cNvSpPr/>
          <p:nvPr/>
        </p:nvSpPr>
        <p:spPr>
          <a:xfrm>
            <a:off x="834183" y="1657354"/>
            <a:ext cx="11421406" cy="4385190"/>
          </a:xfrm>
          <a:prstGeom prst="rect">
            <a:avLst/>
          </a:prstGeom>
          <a:solidFill>
            <a:srgbClr val="F6F6F6"/>
          </a:solidFill>
          <a:ln>
            <a:noFill/>
          </a:ln>
          <a:effectLst>
            <a:outerShdw blurRad="254000" dist="50800" dir="5400000" sx="90000" sy="9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a:latin typeface="Arial "/>
            </a:endParaRPr>
          </a:p>
        </p:txBody>
      </p:sp>
      <p:sp>
        <p:nvSpPr>
          <p:cNvPr id="5" name="Прямокутник 4">
            <a:extLst>
              <a:ext uri="{FF2B5EF4-FFF2-40B4-BE49-F238E27FC236}">
                <a16:creationId xmlns:a16="http://schemas.microsoft.com/office/drawing/2014/main" id="{6AB61F97-DC51-9698-C1A6-1B0CD07B320E}"/>
              </a:ext>
            </a:extLst>
          </p:cNvPr>
          <p:cNvSpPr/>
          <p:nvPr/>
        </p:nvSpPr>
        <p:spPr>
          <a:xfrm>
            <a:off x="405115" y="1124405"/>
            <a:ext cx="11434820" cy="1118951"/>
          </a:xfrm>
          <a:prstGeom prst="rect">
            <a:avLst/>
          </a:prstGeom>
          <a:solidFill>
            <a:srgbClr val="F6F6F6"/>
          </a:solidFill>
          <a:ln>
            <a:noFill/>
          </a:ln>
          <a:effectLst>
            <a:outerShdw blurRad="254000" dist="50800" dir="5400000" sx="90000" sy="9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a:latin typeface="Arial "/>
            </a:endParaRPr>
          </a:p>
        </p:txBody>
      </p:sp>
      <p:sp>
        <p:nvSpPr>
          <p:cNvPr id="14" name="TextBox 13">
            <a:extLst>
              <a:ext uri="{FF2B5EF4-FFF2-40B4-BE49-F238E27FC236}">
                <a16:creationId xmlns:a16="http://schemas.microsoft.com/office/drawing/2014/main" id="{CB35036D-479B-536D-F6AF-0F85BF7A73A3}"/>
              </a:ext>
            </a:extLst>
          </p:cNvPr>
          <p:cNvSpPr txBox="1"/>
          <p:nvPr/>
        </p:nvSpPr>
        <p:spPr>
          <a:xfrm>
            <a:off x="1341689" y="1537122"/>
            <a:ext cx="10498246" cy="275653"/>
          </a:xfrm>
          <a:prstGeom prst="rect">
            <a:avLst/>
          </a:prstGeom>
          <a:solidFill>
            <a:srgbClr val="F6F6F6"/>
          </a:solidFill>
        </p:spPr>
        <p:txBody>
          <a:bodyPr wrap="square">
            <a:spAutoFit/>
          </a:bodyPr>
          <a:lstStyle/>
          <a:p>
            <a:pPr algn="just">
              <a:lnSpc>
                <a:spcPct val="107000"/>
              </a:lnSpc>
              <a:spcAft>
                <a:spcPts val="800"/>
              </a:spcAft>
            </a:pPr>
            <a:r>
              <a:rPr lang="uk-UA" sz="1200" b="1" dirty="0">
                <a:latin typeface="Arial "/>
              </a:rPr>
              <a:t>​</a:t>
            </a:r>
            <a:endParaRPr lang="uk-UA" sz="1200" b="1" kern="0" dirty="0">
              <a:effectLst/>
              <a:latin typeface="Arial "/>
              <a:ea typeface="Trebuchet MS" panose="020B0603020202020204" pitchFamily="34" charset="0"/>
              <a:cs typeface="Times New Roman" panose="02020603050405020304" pitchFamily="18" charset="0"/>
            </a:endParaRPr>
          </a:p>
        </p:txBody>
      </p:sp>
      <p:sp>
        <p:nvSpPr>
          <p:cNvPr id="15" name="Прямокутник 14">
            <a:extLst>
              <a:ext uri="{FF2B5EF4-FFF2-40B4-BE49-F238E27FC236}">
                <a16:creationId xmlns:a16="http://schemas.microsoft.com/office/drawing/2014/main" id="{3D6B28EC-D2B7-775A-C439-17DD28417FB2}"/>
              </a:ext>
            </a:extLst>
          </p:cNvPr>
          <p:cNvSpPr/>
          <p:nvPr/>
        </p:nvSpPr>
        <p:spPr>
          <a:xfrm>
            <a:off x="587375" y="1273570"/>
            <a:ext cx="911299" cy="978284"/>
          </a:xfrm>
          <a:prstGeom prst="rect">
            <a:avLst/>
          </a:prstGeom>
          <a:solidFill>
            <a:srgbClr val="3E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a:latin typeface="Arial "/>
            </a:endParaRPr>
          </a:p>
        </p:txBody>
      </p:sp>
      <p:sp>
        <p:nvSpPr>
          <p:cNvPr id="12" name="Прямокутник 11">
            <a:extLst>
              <a:ext uri="{FF2B5EF4-FFF2-40B4-BE49-F238E27FC236}">
                <a16:creationId xmlns:a16="http://schemas.microsoft.com/office/drawing/2014/main" id="{CC05B3F5-57E6-DBCD-98C3-30935AB4ED78}"/>
              </a:ext>
            </a:extLst>
          </p:cNvPr>
          <p:cNvSpPr/>
          <p:nvPr/>
        </p:nvSpPr>
        <p:spPr>
          <a:xfrm>
            <a:off x="385296" y="14233"/>
            <a:ext cx="5690886" cy="1045781"/>
          </a:xfrm>
          <a:prstGeom prst="rect">
            <a:avLst/>
          </a:prstGeom>
          <a:solidFill>
            <a:srgbClr val="F6F6F6"/>
          </a:solidFill>
          <a:ln>
            <a:noFill/>
          </a:ln>
          <a:effectLst>
            <a:outerShdw blurRad="254000" dist="50800" dir="5400000" sx="73000" sy="73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a:latin typeface="Arial "/>
            </a:endParaRPr>
          </a:p>
        </p:txBody>
      </p:sp>
      <p:sp>
        <p:nvSpPr>
          <p:cNvPr id="33" name="TextBox 32">
            <a:extLst>
              <a:ext uri="{FF2B5EF4-FFF2-40B4-BE49-F238E27FC236}">
                <a16:creationId xmlns:a16="http://schemas.microsoft.com/office/drawing/2014/main" id="{6F47A122-3FDD-C040-5562-2A5F53A8AB58}"/>
              </a:ext>
            </a:extLst>
          </p:cNvPr>
          <p:cNvSpPr txBox="1"/>
          <p:nvPr/>
        </p:nvSpPr>
        <p:spPr>
          <a:xfrm>
            <a:off x="5248275" y="3050522"/>
            <a:ext cx="6472702" cy="601640"/>
          </a:xfrm>
          <a:prstGeom prst="rect">
            <a:avLst/>
          </a:prstGeom>
          <a:noFill/>
        </p:spPr>
        <p:txBody>
          <a:bodyPr wrap="square">
            <a:spAutoFit/>
          </a:bodyPr>
          <a:lstStyle/>
          <a:p>
            <a:pPr marL="457200">
              <a:lnSpc>
                <a:spcPct val="115000"/>
              </a:lnSpc>
              <a:spcAft>
                <a:spcPts val="800"/>
              </a:spcAft>
            </a:pPr>
            <a:endParaRPr lang="uk-UA" sz="1200" b="1" i="1" kern="100" dirty="0">
              <a:effectLst/>
              <a:latin typeface="Arial "/>
              <a:ea typeface="Aptos" panose="020B0004020202020204" pitchFamily="34" charset="0"/>
              <a:cs typeface="Times New Roman" panose="02020603050405020304" pitchFamily="18" charset="0"/>
            </a:endParaRPr>
          </a:p>
          <a:p>
            <a:pPr marL="457200">
              <a:lnSpc>
                <a:spcPct val="115000"/>
              </a:lnSpc>
              <a:spcAft>
                <a:spcPts val="800"/>
              </a:spcAft>
            </a:pPr>
            <a:endParaRPr lang="uk-UA" sz="1200" b="1" kern="100" dirty="0">
              <a:effectLst/>
              <a:latin typeface="Arial "/>
              <a:ea typeface="Aptos" panose="020B0004020202020204" pitchFamily="34" charset="0"/>
              <a:cs typeface="Times New Roman" panose="02020603050405020304" pitchFamily="18" charset="0"/>
            </a:endParaRPr>
          </a:p>
        </p:txBody>
      </p:sp>
      <p:sp>
        <p:nvSpPr>
          <p:cNvPr id="8" name="Прямокутник: округлені кути 7">
            <a:extLst>
              <a:ext uri="{FF2B5EF4-FFF2-40B4-BE49-F238E27FC236}">
                <a16:creationId xmlns:a16="http://schemas.microsoft.com/office/drawing/2014/main" id="{4F35AF49-CE40-101C-4941-72542C55D17A}"/>
              </a:ext>
            </a:extLst>
          </p:cNvPr>
          <p:cNvSpPr/>
          <p:nvPr/>
        </p:nvSpPr>
        <p:spPr>
          <a:xfrm>
            <a:off x="600071" y="2525471"/>
            <a:ext cx="2433335" cy="3151416"/>
          </a:xfrm>
          <a:prstGeom prst="roundRect">
            <a:avLst/>
          </a:prstGeom>
          <a:solidFill>
            <a:srgbClr val="D0433A"/>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uk-UA" sz="1200" b="1">
              <a:latin typeface="Arial "/>
            </a:endParaRPr>
          </a:p>
        </p:txBody>
      </p:sp>
      <p:sp>
        <p:nvSpPr>
          <p:cNvPr id="16" name="TextBox 15">
            <a:extLst>
              <a:ext uri="{FF2B5EF4-FFF2-40B4-BE49-F238E27FC236}">
                <a16:creationId xmlns:a16="http://schemas.microsoft.com/office/drawing/2014/main" id="{6725CEAF-DBC3-8E91-2A19-3F009F857F0B}"/>
              </a:ext>
            </a:extLst>
          </p:cNvPr>
          <p:cNvSpPr txBox="1"/>
          <p:nvPr/>
        </p:nvSpPr>
        <p:spPr>
          <a:xfrm>
            <a:off x="630838" y="2711415"/>
            <a:ext cx="2373213" cy="461665"/>
          </a:xfrm>
          <a:prstGeom prst="rect">
            <a:avLst/>
          </a:prstGeom>
          <a:noFill/>
        </p:spPr>
        <p:txBody>
          <a:bodyPr wrap="square">
            <a:spAutoFit/>
          </a:bodyPr>
          <a:lstStyle/>
          <a:p>
            <a:r>
              <a:rPr lang="ru-RU" sz="1200" b="1" dirty="0" err="1">
                <a:solidFill>
                  <a:schemeClr val="bg1"/>
                </a:solidFill>
                <a:latin typeface="Arial "/>
              </a:rPr>
              <a:t>Безпосередній</a:t>
            </a:r>
            <a:r>
              <a:rPr lang="ru-RU" sz="1200" b="1" dirty="0">
                <a:solidFill>
                  <a:schemeClr val="bg1"/>
                </a:solidFill>
                <a:latin typeface="Arial "/>
              </a:rPr>
              <a:t> </a:t>
            </a:r>
            <a:r>
              <a:rPr lang="ru-RU" sz="1200" b="1" dirty="0" err="1">
                <a:solidFill>
                  <a:schemeClr val="bg1"/>
                </a:solidFill>
                <a:latin typeface="Arial "/>
              </a:rPr>
              <a:t>особистий</a:t>
            </a:r>
            <a:r>
              <a:rPr lang="ru-RU" sz="1200" b="1" dirty="0">
                <a:solidFill>
                  <a:schemeClr val="bg1"/>
                </a:solidFill>
                <a:latin typeface="Arial "/>
              </a:rPr>
              <a:t> контакт і </a:t>
            </a:r>
            <a:r>
              <a:rPr lang="ru-RU" sz="1200" b="1" dirty="0" err="1">
                <a:solidFill>
                  <a:schemeClr val="bg1"/>
                </a:solidFill>
                <a:latin typeface="Arial "/>
              </a:rPr>
              <a:t>регулярні</a:t>
            </a:r>
            <a:r>
              <a:rPr lang="ru-RU" sz="1200" b="1" dirty="0">
                <a:solidFill>
                  <a:schemeClr val="bg1"/>
                </a:solidFill>
                <a:latin typeface="Arial "/>
              </a:rPr>
              <a:t> </a:t>
            </a:r>
            <a:r>
              <a:rPr lang="ru-RU" sz="1200" b="1" dirty="0" err="1">
                <a:solidFill>
                  <a:schemeClr val="bg1"/>
                </a:solidFill>
                <a:latin typeface="Arial "/>
              </a:rPr>
              <a:t>зустрічі</a:t>
            </a:r>
            <a:endParaRPr lang="uk-UA" sz="1200" b="1" dirty="0">
              <a:solidFill>
                <a:schemeClr val="bg1"/>
              </a:solidFill>
              <a:latin typeface="Arial "/>
            </a:endParaRPr>
          </a:p>
        </p:txBody>
      </p:sp>
      <p:sp>
        <p:nvSpPr>
          <p:cNvPr id="17" name="Прямокутник: округлені кути 16">
            <a:extLst>
              <a:ext uri="{FF2B5EF4-FFF2-40B4-BE49-F238E27FC236}">
                <a16:creationId xmlns:a16="http://schemas.microsoft.com/office/drawing/2014/main" id="{2784ED32-8303-84BC-6C8A-583585BB1D2C}"/>
              </a:ext>
            </a:extLst>
          </p:cNvPr>
          <p:cNvSpPr/>
          <p:nvPr/>
        </p:nvSpPr>
        <p:spPr>
          <a:xfrm>
            <a:off x="3314400" y="2523105"/>
            <a:ext cx="2433335" cy="3151416"/>
          </a:xfrm>
          <a:prstGeom prst="roundRect">
            <a:avLst/>
          </a:prstGeom>
          <a:solidFill>
            <a:srgbClr val="96C14E"/>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uk-UA" sz="1200" b="1">
              <a:latin typeface="Arial "/>
            </a:endParaRPr>
          </a:p>
        </p:txBody>
      </p:sp>
      <p:sp>
        <p:nvSpPr>
          <p:cNvPr id="18" name="Прямокутник: округлені кути 17">
            <a:extLst>
              <a:ext uri="{FF2B5EF4-FFF2-40B4-BE49-F238E27FC236}">
                <a16:creationId xmlns:a16="http://schemas.microsoft.com/office/drawing/2014/main" id="{CC3BE930-1915-EC59-BEE3-0F48DD8D2D02}"/>
              </a:ext>
            </a:extLst>
          </p:cNvPr>
          <p:cNvSpPr/>
          <p:nvPr/>
        </p:nvSpPr>
        <p:spPr>
          <a:xfrm>
            <a:off x="6127333" y="2535327"/>
            <a:ext cx="2433335" cy="3151416"/>
          </a:xfrm>
          <a:prstGeom prst="roundRect">
            <a:avLst/>
          </a:prstGeom>
          <a:solidFill>
            <a:srgbClr val="4C8363"/>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uk-UA" sz="1200" b="1">
              <a:latin typeface="Arial "/>
            </a:endParaRPr>
          </a:p>
        </p:txBody>
      </p:sp>
      <p:sp>
        <p:nvSpPr>
          <p:cNvPr id="19" name="Прямокутник: округлені кути 18">
            <a:extLst>
              <a:ext uri="{FF2B5EF4-FFF2-40B4-BE49-F238E27FC236}">
                <a16:creationId xmlns:a16="http://schemas.microsoft.com/office/drawing/2014/main" id="{D661A62F-8845-8D09-2F0F-C639DBEE9FC7}"/>
              </a:ext>
            </a:extLst>
          </p:cNvPr>
          <p:cNvSpPr/>
          <p:nvPr/>
        </p:nvSpPr>
        <p:spPr>
          <a:xfrm>
            <a:off x="8838045" y="2523105"/>
            <a:ext cx="2433335" cy="3151416"/>
          </a:xfrm>
          <a:prstGeom prst="roundRect">
            <a:avLst/>
          </a:prstGeom>
          <a:solidFill>
            <a:srgbClr val="96C14E"/>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uk-UA" sz="1200" b="1">
              <a:latin typeface="Arial "/>
            </a:endParaRPr>
          </a:p>
        </p:txBody>
      </p:sp>
      <p:sp>
        <p:nvSpPr>
          <p:cNvPr id="21" name="TextBox 20">
            <a:extLst>
              <a:ext uri="{FF2B5EF4-FFF2-40B4-BE49-F238E27FC236}">
                <a16:creationId xmlns:a16="http://schemas.microsoft.com/office/drawing/2014/main" id="{B551670E-D6A6-E46A-624D-7FA8624C37B8}"/>
              </a:ext>
            </a:extLst>
          </p:cNvPr>
          <p:cNvSpPr txBox="1"/>
          <p:nvPr/>
        </p:nvSpPr>
        <p:spPr>
          <a:xfrm>
            <a:off x="8838046" y="2679606"/>
            <a:ext cx="2433334" cy="461665"/>
          </a:xfrm>
          <a:prstGeom prst="rect">
            <a:avLst/>
          </a:prstGeom>
          <a:noFill/>
        </p:spPr>
        <p:txBody>
          <a:bodyPr wrap="square">
            <a:spAutoFit/>
          </a:bodyPr>
          <a:lstStyle/>
          <a:p>
            <a:r>
              <a:rPr lang="ru-RU" sz="1200" b="1" dirty="0" err="1">
                <a:solidFill>
                  <a:schemeClr val="bg1"/>
                </a:solidFill>
                <a:latin typeface="Arial "/>
              </a:rPr>
              <a:t>Професійний</a:t>
            </a:r>
            <a:r>
              <a:rPr lang="ru-RU" sz="1200" b="1" dirty="0">
                <a:solidFill>
                  <a:schemeClr val="bg1"/>
                </a:solidFill>
                <a:latin typeface="Arial "/>
              </a:rPr>
              <a:t> </a:t>
            </a:r>
            <a:r>
              <a:rPr lang="ru-RU" sz="1200" b="1" dirty="0" err="1">
                <a:solidFill>
                  <a:schemeClr val="bg1"/>
                </a:solidFill>
                <a:latin typeface="Arial "/>
              </a:rPr>
              <a:t>розвиток</a:t>
            </a:r>
            <a:r>
              <a:rPr lang="ru-RU" sz="1200" b="1" dirty="0">
                <a:solidFill>
                  <a:schemeClr val="bg1"/>
                </a:solidFill>
                <a:latin typeface="Arial "/>
              </a:rPr>
              <a:t> через </a:t>
            </a:r>
            <a:r>
              <a:rPr lang="ru-RU" sz="1200" b="1" dirty="0" err="1">
                <a:solidFill>
                  <a:schemeClr val="bg1"/>
                </a:solidFill>
                <a:latin typeface="Arial "/>
              </a:rPr>
              <a:t>навчання</a:t>
            </a:r>
            <a:r>
              <a:rPr lang="ru-RU" sz="1200" b="1" dirty="0">
                <a:solidFill>
                  <a:schemeClr val="bg1"/>
                </a:solidFill>
                <a:latin typeface="Arial "/>
              </a:rPr>
              <a:t> та </a:t>
            </a:r>
            <a:r>
              <a:rPr lang="ru-RU" sz="1200" b="1" dirty="0" err="1">
                <a:solidFill>
                  <a:schemeClr val="bg1"/>
                </a:solidFill>
                <a:latin typeface="Arial "/>
              </a:rPr>
              <a:t>обмін</a:t>
            </a:r>
            <a:r>
              <a:rPr lang="ru-RU" sz="1200" b="1" dirty="0">
                <a:solidFill>
                  <a:schemeClr val="bg1"/>
                </a:solidFill>
                <a:latin typeface="Arial "/>
              </a:rPr>
              <a:t> </a:t>
            </a:r>
            <a:r>
              <a:rPr lang="ru-RU" sz="1200" b="1" dirty="0" err="1">
                <a:solidFill>
                  <a:schemeClr val="bg1"/>
                </a:solidFill>
                <a:latin typeface="Arial "/>
              </a:rPr>
              <a:t>досвідом</a:t>
            </a:r>
            <a:endParaRPr lang="ru-RU" sz="1200" b="1" dirty="0">
              <a:solidFill>
                <a:schemeClr val="bg1"/>
              </a:solidFill>
              <a:latin typeface="Arial "/>
            </a:endParaRPr>
          </a:p>
        </p:txBody>
      </p:sp>
      <p:sp>
        <p:nvSpPr>
          <p:cNvPr id="22" name="TextBox 21">
            <a:extLst>
              <a:ext uri="{FF2B5EF4-FFF2-40B4-BE49-F238E27FC236}">
                <a16:creationId xmlns:a16="http://schemas.microsoft.com/office/drawing/2014/main" id="{C8FFA698-816B-1E1B-B66D-4F3161B38177}"/>
              </a:ext>
            </a:extLst>
          </p:cNvPr>
          <p:cNvSpPr txBox="1"/>
          <p:nvPr/>
        </p:nvSpPr>
        <p:spPr>
          <a:xfrm>
            <a:off x="6166407" y="2762170"/>
            <a:ext cx="2572775" cy="461665"/>
          </a:xfrm>
          <a:prstGeom prst="rect">
            <a:avLst/>
          </a:prstGeom>
          <a:noFill/>
        </p:spPr>
        <p:txBody>
          <a:bodyPr wrap="square">
            <a:spAutoFit/>
          </a:bodyPr>
          <a:lstStyle/>
          <a:p>
            <a:r>
              <a:rPr lang="ru-RU" sz="1200" b="1" dirty="0" err="1">
                <a:solidFill>
                  <a:schemeClr val="bg1"/>
                </a:solidFill>
                <a:latin typeface="Arial "/>
              </a:rPr>
              <a:t>Довгострокове</a:t>
            </a:r>
            <a:r>
              <a:rPr lang="ru-RU" sz="1200" b="1" dirty="0">
                <a:solidFill>
                  <a:schemeClr val="bg1"/>
                </a:solidFill>
                <a:latin typeface="Arial "/>
              </a:rPr>
              <a:t> партнерство   та </a:t>
            </a:r>
            <a:r>
              <a:rPr lang="ru-RU" sz="1200" b="1" dirty="0" err="1">
                <a:solidFill>
                  <a:schemeClr val="bg1"/>
                </a:solidFill>
                <a:latin typeface="Arial "/>
              </a:rPr>
              <a:t>перенаправлення</a:t>
            </a:r>
            <a:r>
              <a:rPr lang="ru-RU" sz="1200" b="1" dirty="0">
                <a:solidFill>
                  <a:schemeClr val="bg1"/>
                </a:solidFill>
                <a:latin typeface="Arial "/>
              </a:rPr>
              <a:t> </a:t>
            </a:r>
            <a:r>
              <a:rPr lang="ru-RU" sz="1200" b="1" dirty="0" err="1">
                <a:solidFill>
                  <a:schemeClr val="bg1"/>
                </a:solidFill>
                <a:latin typeface="Arial "/>
              </a:rPr>
              <a:t>ресурсів</a:t>
            </a:r>
            <a:endParaRPr lang="ru-RU" sz="1200" b="1" dirty="0">
              <a:solidFill>
                <a:schemeClr val="bg1"/>
              </a:solidFill>
              <a:latin typeface="Arial "/>
            </a:endParaRPr>
          </a:p>
        </p:txBody>
      </p:sp>
      <p:sp>
        <p:nvSpPr>
          <p:cNvPr id="23" name="TextBox 22">
            <a:extLst>
              <a:ext uri="{FF2B5EF4-FFF2-40B4-BE49-F238E27FC236}">
                <a16:creationId xmlns:a16="http://schemas.microsoft.com/office/drawing/2014/main" id="{6758B5A3-7963-932D-08C7-D8B6A60F3D3B}"/>
              </a:ext>
            </a:extLst>
          </p:cNvPr>
          <p:cNvSpPr txBox="1"/>
          <p:nvPr/>
        </p:nvSpPr>
        <p:spPr>
          <a:xfrm>
            <a:off x="3361080" y="2727113"/>
            <a:ext cx="2280935" cy="461665"/>
          </a:xfrm>
          <a:prstGeom prst="rect">
            <a:avLst/>
          </a:prstGeom>
          <a:noFill/>
        </p:spPr>
        <p:txBody>
          <a:bodyPr wrap="square">
            <a:spAutoFit/>
          </a:bodyPr>
          <a:lstStyle/>
          <a:p>
            <a:r>
              <a:rPr lang="ru-RU" sz="1200" b="1" dirty="0" err="1">
                <a:solidFill>
                  <a:schemeClr val="bg1"/>
                </a:solidFill>
                <a:latin typeface="Arial "/>
              </a:rPr>
              <a:t>Підтримка</a:t>
            </a:r>
            <a:r>
              <a:rPr lang="ru-RU" sz="1200" b="1" dirty="0">
                <a:solidFill>
                  <a:schemeClr val="bg1"/>
                </a:solidFill>
                <a:latin typeface="Arial "/>
              </a:rPr>
              <a:t> </a:t>
            </a:r>
            <a:r>
              <a:rPr lang="ru-RU" sz="1200" b="1" dirty="0" err="1">
                <a:solidFill>
                  <a:schemeClr val="bg1"/>
                </a:solidFill>
                <a:latin typeface="Arial "/>
              </a:rPr>
              <a:t>місцевої</a:t>
            </a:r>
            <a:r>
              <a:rPr lang="ru-RU" sz="1200" b="1" dirty="0">
                <a:solidFill>
                  <a:schemeClr val="bg1"/>
                </a:solidFill>
                <a:latin typeface="Arial "/>
              </a:rPr>
              <a:t> </a:t>
            </a:r>
            <a:r>
              <a:rPr lang="ru-RU" sz="1200" b="1" dirty="0" err="1">
                <a:solidFill>
                  <a:schemeClr val="bg1"/>
                </a:solidFill>
                <a:latin typeface="Arial "/>
              </a:rPr>
              <a:t>влади</a:t>
            </a:r>
            <a:r>
              <a:rPr lang="ru-RU" sz="1200" b="1" dirty="0">
                <a:solidFill>
                  <a:schemeClr val="bg1"/>
                </a:solidFill>
                <a:latin typeface="Arial "/>
              </a:rPr>
              <a:t> та </a:t>
            </a:r>
            <a:r>
              <a:rPr lang="ru-RU" sz="1200" b="1" dirty="0" err="1">
                <a:solidFill>
                  <a:schemeClr val="bg1"/>
                </a:solidFill>
                <a:latin typeface="Arial "/>
              </a:rPr>
              <a:t>офіційних</a:t>
            </a:r>
            <a:r>
              <a:rPr lang="ru-RU" sz="1200" b="1" dirty="0">
                <a:solidFill>
                  <a:schemeClr val="bg1"/>
                </a:solidFill>
                <a:latin typeface="Arial "/>
              </a:rPr>
              <a:t> структур</a:t>
            </a:r>
          </a:p>
        </p:txBody>
      </p:sp>
      <p:sp>
        <p:nvSpPr>
          <p:cNvPr id="25" name="TextBox 24">
            <a:extLst>
              <a:ext uri="{FF2B5EF4-FFF2-40B4-BE49-F238E27FC236}">
                <a16:creationId xmlns:a16="http://schemas.microsoft.com/office/drawing/2014/main" id="{C8B250F8-3EFA-2869-2CCE-B7709BE17B5A}"/>
              </a:ext>
            </a:extLst>
          </p:cNvPr>
          <p:cNvSpPr txBox="1"/>
          <p:nvPr/>
        </p:nvSpPr>
        <p:spPr>
          <a:xfrm>
            <a:off x="660834" y="3278333"/>
            <a:ext cx="2248388" cy="1938992"/>
          </a:xfrm>
          <a:prstGeom prst="rect">
            <a:avLst/>
          </a:prstGeom>
          <a:noFill/>
        </p:spPr>
        <p:txBody>
          <a:bodyPr wrap="square">
            <a:spAutoFit/>
          </a:bodyPr>
          <a:lstStyle/>
          <a:p>
            <a:r>
              <a:rPr lang="uk-UA" sz="1200" dirty="0">
                <a:solidFill>
                  <a:schemeClr val="bg1"/>
                </a:solidFill>
                <a:latin typeface="Arial "/>
              </a:rPr>
              <a:t>Шляхи налагодження співпраці з місцевими організаціями та громадами ґрунтувалися на особистих контактах та регулярних зустрічах. Це дозволило швидко реагувати на потреби бенефіціарів та </a:t>
            </a:r>
            <a:r>
              <a:rPr lang="uk-UA" sz="1200" dirty="0" err="1">
                <a:solidFill>
                  <a:schemeClr val="bg1"/>
                </a:solidFill>
                <a:latin typeface="Arial "/>
              </a:rPr>
              <a:t>оперативно</a:t>
            </a:r>
            <a:r>
              <a:rPr lang="uk-UA" sz="1200" dirty="0">
                <a:solidFill>
                  <a:schemeClr val="bg1"/>
                </a:solidFill>
                <a:latin typeface="Arial "/>
              </a:rPr>
              <a:t> вирішувати організаційні питання</a:t>
            </a:r>
          </a:p>
        </p:txBody>
      </p:sp>
      <p:sp>
        <p:nvSpPr>
          <p:cNvPr id="26" name="TextBox 25">
            <a:extLst>
              <a:ext uri="{FF2B5EF4-FFF2-40B4-BE49-F238E27FC236}">
                <a16:creationId xmlns:a16="http://schemas.microsoft.com/office/drawing/2014/main" id="{2517A2E3-4B47-2453-58CD-D95A07428500}"/>
              </a:ext>
            </a:extLst>
          </p:cNvPr>
          <p:cNvSpPr txBox="1"/>
          <p:nvPr/>
        </p:nvSpPr>
        <p:spPr>
          <a:xfrm>
            <a:off x="3314399" y="3266161"/>
            <a:ext cx="2248388" cy="2308324"/>
          </a:xfrm>
          <a:prstGeom prst="rect">
            <a:avLst/>
          </a:prstGeom>
          <a:noFill/>
        </p:spPr>
        <p:txBody>
          <a:bodyPr wrap="square">
            <a:spAutoFit/>
          </a:bodyPr>
          <a:lstStyle/>
          <a:p>
            <a:r>
              <a:rPr lang="uk-UA" sz="1200" dirty="0">
                <a:solidFill>
                  <a:schemeClr val="bg1"/>
                </a:solidFill>
                <a:latin typeface="Arial "/>
              </a:rPr>
              <a:t>Позитивна репутація 'Альянсу громадського здоров’я' як надійного партнера сприяла налагодженню контактів із місцевими органами влади. Наприклад, у Дніпропетровській області місцева влада забезпечувала логістичну підтримку під час реалізації міні-проєктів</a:t>
            </a:r>
          </a:p>
        </p:txBody>
      </p:sp>
      <p:sp>
        <p:nvSpPr>
          <p:cNvPr id="27" name="TextBox 26">
            <a:extLst>
              <a:ext uri="{FF2B5EF4-FFF2-40B4-BE49-F238E27FC236}">
                <a16:creationId xmlns:a16="http://schemas.microsoft.com/office/drawing/2014/main" id="{DDD3653F-3BCA-F9F0-1950-3936DFF26FC5}"/>
              </a:ext>
            </a:extLst>
          </p:cNvPr>
          <p:cNvSpPr txBox="1"/>
          <p:nvPr/>
        </p:nvSpPr>
        <p:spPr>
          <a:xfrm>
            <a:off x="6166407" y="3351311"/>
            <a:ext cx="2248388" cy="1938992"/>
          </a:xfrm>
          <a:prstGeom prst="rect">
            <a:avLst/>
          </a:prstGeom>
          <a:noFill/>
        </p:spPr>
        <p:txBody>
          <a:bodyPr wrap="square">
            <a:spAutoFit/>
          </a:bodyPr>
          <a:lstStyle/>
          <a:p>
            <a:r>
              <a:rPr lang="uk-UA" sz="1200" dirty="0">
                <a:solidFill>
                  <a:schemeClr val="bg1"/>
                </a:solidFill>
                <a:latin typeface="Arial "/>
              </a:rPr>
              <a:t>Взаємодія з бізнесом дала змогу отримати додаткову матеріальну підтримку. Зокрема, у Харкові постачальник котлів погодився надати частину робіт безкоштовно, що дозволило вкластися в обмежений бюджет міні-гранту</a:t>
            </a:r>
          </a:p>
        </p:txBody>
      </p:sp>
      <p:sp>
        <p:nvSpPr>
          <p:cNvPr id="28" name="TextBox 27">
            <a:extLst>
              <a:ext uri="{FF2B5EF4-FFF2-40B4-BE49-F238E27FC236}">
                <a16:creationId xmlns:a16="http://schemas.microsoft.com/office/drawing/2014/main" id="{28DF976A-CB84-275F-943C-AE8BF6765C82}"/>
              </a:ext>
            </a:extLst>
          </p:cNvPr>
          <p:cNvSpPr txBox="1"/>
          <p:nvPr/>
        </p:nvSpPr>
        <p:spPr>
          <a:xfrm>
            <a:off x="8787208" y="3297772"/>
            <a:ext cx="2248388" cy="2123658"/>
          </a:xfrm>
          <a:prstGeom prst="rect">
            <a:avLst/>
          </a:prstGeom>
          <a:noFill/>
        </p:spPr>
        <p:txBody>
          <a:bodyPr wrap="square">
            <a:spAutoFit/>
          </a:bodyPr>
          <a:lstStyle/>
          <a:p>
            <a:r>
              <a:rPr lang="uk-UA" sz="1200" dirty="0">
                <a:solidFill>
                  <a:schemeClr val="bg1"/>
                </a:solidFill>
                <a:latin typeface="Arial "/>
              </a:rPr>
              <a:t>Ініціативні групи відзначали, що навчання, організоване 'Альянсом', допомогло їм краще зрозуміти, як ефективно планувати і реалізовувати проєкти. Наприклад, у Львові навчальні сесії сприяли покращенню управління бюджетом та залученню волонтерів</a:t>
            </a:r>
          </a:p>
        </p:txBody>
      </p:sp>
      <p:sp>
        <p:nvSpPr>
          <p:cNvPr id="37" name="TextBox 36">
            <a:extLst>
              <a:ext uri="{FF2B5EF4-FFF2-40B4-BE49-F238E27FC236}">
                <a16:creationId xmlns:a16="http://schemas.microsoft.com/office/drawing/2014/main" id="{ACBCB1C4-3098-418A-AE05-36DF7A56F1A7}"/>
              </a:ext>
            </a:extLst>
          </p:cNvPr>
          <p:cNvSpPr txBox="1"/>
          <p:nvPr/>
        </p:nvSpPr>
        <p:spPr>
          <a:xfrm>
            <a:off x="502724" y="167419"/>
            <a:ext cx="10768656" cy="1077218"/>
          </a:xfrm>
          <a:prstGeom prst="rect">
            <a:avLst/>
          </a:prstGeom>
          <a:noFill/>
        </p:spPr>
        <p:txBody>
          <a:bodyPr wrap="square">
            <a:spAutoFit/>
          </a:bodyPr>
          <a:lstStyle/>
          <a:p>
            <a:r>
              <a:rPr lang="uk-UA" sz="3200" b="1" kern="0" dirty="0">
                <a:latin typeface="Arial Black" panose="020B0A04020102020204" pitchFamily="34" charset="0"/>
                <a:cs typeface="Times New Roman" panose="02020603050405020304" pitchFamily="18" charset="0"/>
              </a:rPr>
              <a:t>Співпраця ініціативних груп з місцевими організаціями та громадами</a:t>
            </a:r>
          </a:p>
        </p:txBody>
      </p:sp>
      <p:sp>
        <p:nvSpPr>
          <p:cNvPr id="40" name="TextBox 39">
            <a:extLst>
              <a:ext uri="{FF2B5EF4-FFF2-40B4-BE49-F238E27FC236}">
                <a16:creationId xmlns:a16="http://schemas.microsoft.com/office/drawing/2014/main" id="{0989AFC6-1E91-003A-5B82-6D91C7D87320}"/>
              </a:ext>
            </a:extLst>
          </p:cNvPr>
          <p:cNvSpPr txBox="1"/>
          <p:nvPr/>
        </p:nvSpPr>
        <p:spPr>
          <a:xfrm>
            <a:off x="1498674" y="1273570"/>
            <a:ext cx="10142464" cy="830997"/>
          </a:xfrm>
          <a:prstGeom prst="rect">
            <a:avLst/>
          </a:prstGeom>
          <a:noFill/>
        </p:spPr>
        <p:txBody>
          <a:bodyPr wrap="square">
            <a:spAutoFit/>
          </a:bodyPr>
          <a:lstStyle/>
          <a:p>
            <a:r>
              <a:rPr lang="uk-UA" sz="1200" dirty="0">
                <a:latin typeface="Arial "/>
              </a:rPr>
              <a:t>Шляхи налагодження співпраці ініціативних груп з місцевими організаціями та громадами ґрунтувалися, здебільшого, на безпосередньому особистому контакті, регулярних зустрічах, підтримці місцевої влади та офіційних структур, довгостроковому партнерстві, перенаправленні ресурсів до інших організацій, а також на професійному розвитку через навчання та взаємодію з іншими організаціями. Такий підхід дозволив створити стійкі та ефективні партнерства, що сприятимуть досягненню спільних цілей у подальшій </a:t>
            </a:r>
            <a:r>
              <a:rPr lang="uk-UA" sz="1200" dirty="0" err="1">
                <a:latin typeface="Arial "/>
              </a:rPr>
              <a:t>проєктній</a:t>
            </a:r>
            <a:r>
              <a:rPr lang="uk-UA" sz="1200" dirty="0">
                <a:latin typeface="Arial "/>
              </a:rPr>
              <a:t> діяльності.</a:t>
            </a:r>
          </a:p>
        </p:txBody>
      </p:sp>
    </p:spTree>
    <p:extLst>
      <p:ext uri="{BB962C8B-B14F-4D97-AF65-F5344CB8AC3E}">
        <p14:creationId xmlns:p14="http://schemas.microsoft.com/office/powerpoint/2010/main" val="3597970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a:extLst>
              <a:ext uri="{FF2B5EF4-FFF2-40B4-BE49-F238E27FC236}">
                <a16:creationId xmlns:a16="http://schemas.microsoft.com/office/drawing/2014/main" id="{21A21AD3-6133-6025-ED52-79B638CE5274}"/>
              </a:ext>
            </a:extLst>
          </p:cNvPr>
          <p:cNvSpPr/>
          <p:nvPr/>
        </p:nvSpPr>
        <p:spPr>
          <a:xfrm>
            <a:off x="385858" y="1373784"/>
            <a:ext cx="11315862" cy="909335"/>
          </a:xfrm>
          <a:prstGeom prst="rect">
            <a:avLst/>
          </a:prstGeom>
          <a:solidFill>
            <a:srgbClr val="F6F6F6"/>
          </a:solidFill>
          <a:ln>
            <a:noFill/>
          </a:ln>
          <a:effectLst>
            <a:outerShdw blurRad="254000" dist="50800" dir="5400000" sx="90000" sy="9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FDC935FB-4592-FAF2-5940-427E8FF0D202}"/>
              </a:ext>
            </a:extLst>
          </p:cNvPr>
          <p:cNvSpPr txBox="1"/>
          <p:nvPr/>
        </p:nvSpPr>
        <p:spPr>
          <a:xfrm>
            <a:off x="1468042" y="1371820"/>
            <a:ext cx="9371201" cy="637226"/>
          </a:xfrm>
          <a:prstGeom prst="rect">
            <a:avLst/>
          </a:prstGeom>
          <a:solidFill>
            <a:srgbClr val="F6F6F6"/>
          </a:solidFill>
        </p:spPr>
        <p:txBody>
          <a:bodyPr wrap="square">
            <a:spAutoFit/>
          </a:bodyPr>
          <a:lstStyle/>
          <a:p>
            <a:pPr algn="just">
              <a:lnSpc>
                <a:spcPct val="107000"/>
              </a:lnSpc>
              <a:spcAft>
                <a:spcPts val="800"/>
              </a:spcAft>
            </a:pPr>
            <a:r>
              <a:rPr lang="uk-UA" sz="1600" dirty="0">
                <a:effectLst/>
                <a:latin typeface="Arial" panose="020B0604020202020204" pitchFamily="34" charset="0"/>
                <a:ea typeface="Calibri" panose="020F0502020204030204" pitchFamily="34" charset="0"/>
              </a:rPr>
              <a:t>Аналіз результатів опитування респондентів-</a:t>
            </a:r>
            <a:r>
              <a:rPr lang="uk-UA" sz="1600" dirty="0" err="1">
                <a:effectLst/>
                <a:latin typeface="Arial" panose="020B0604020202020204" pitchFamily="34" charset="0"/>
                <a:ea typeface="Calibri" panose="020F0502020204030204" pitchFamily="34" charset="0"/>
              </a:rPr>
              <a:t>бенефіціарів</a:t>
            </a:r>
            <a:r>
              <a:rPr lang="uk-UA" sz="1600" dirty="0">
                <a:effectLst/>
                <a:latin typeface="Arial" panose="020B0604020202020204" pitchFamily="34" charset="0"/>
                <a:ea typeface="Calibri" panose="020F0502020204030204" pitchFamily="34" charset="0"/>
              </a:rPr>
              <a:t> зафіксував, в цілому, високий рівень задоволеності послугами/допомогою які надавалися в рамках міні-</a:t>
            </a:r>
            <a:r>
              <a:rPr lang="uk-UA" sz="1600" dirty="0" err="1">
                <a:effectLst/>
                <a:latin typeface="Arial" panose="020B0604020202020204" pitchFamily="34" charset="0"/>
                <a:ea typeface="Calibri" panose="020F0502020204030204" pitchFamily="34" charset="0"/>
              </a:rPr>
              <a:t>проєктів</a:t>
            </a:r>
            <a:r>
              <a:rPr lang="uk-UA" sz="1800" dirty="0">
                <a:effectLst/>
                <a:latin typeface="Arial" panose="020B0604020202020204" pitchFamily="34" charset="0"/>
                <a:ea typeface="Calibri" panose="020F0502020204030204" pitchFamily="34" charset="0"/>
              </a:rPr>
              <a:t>.</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кутник 5">
            <a:extLst>
              <a:ext uri="{FF2B5EF4-FFF2-40B4-BE49-F238E27FC236}">
                <a16:creationId xmlns:a16="http://schemas.microsoft.com/office/drawing/2014/main" id="{277DDCF2-B575-F292-A348-4EDE8DCD0ED6}"/>
              </a:ext>
            </a:extLst>
          </p:cNvPr>
          <p:cNvSpPr/>
          <p:nvPr/>
        </p:nvSpPr>
        <p:spPr>
          <a:xfrm>
            <a:off x="556743" y="1406552"/>
            <a:ext cx="911299" cy="911299"/>
          </a:xfrm>
          <a:prstGeom prst="rect">
            <a:avLst/>
          </a:prstGeom>
          <a:solidFill>
            <a:srgbClr val="3E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кутник 6">
            <a:extLst>
              <a:ext uri="{FF2B5EF4-FFF2-40B4-BE49-F238E27FC236}">
                <a16:creationId xmlns:a16="http://schemas.microsoft.com/office/drawing/2014/main" id="{A752CA60-BEEF-6602-72C6-408A74DFD19E}"/>
              </a:ext>
            </a:extLst>
          </p:cNvPr>
          <p:cNvSpPr/>
          <p:nvPr/>
        </p:nvSpPr>
        <p:spPr>
          <a:xfrm>
            <a:off x="405115" y="325819"/>
            <a:ext cx="5833760" cy="1072267"/>
          </a:xfrm>
          <a:prstGeom prst="rect">
            <a:avLst/>
          </a:prstGeom>
          <a:solidFill>
            <a:srgbClr val="F6F6F6"/>
          </a:solidFill>
          <a:ln>
            <a:noFill/>
          </a:ln>
          <a:effectLst>
            <a:outerShdw blurRad="254000" dist="50800" dir="5400000" sx="73000" sy="73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2A4BE8AD-F0C7-3DE0-541F-BF3714E10A5C}"/>
              </a:ext>
            </a:extLst>
          </p:cNvPr>
          <p:cNvSpPr txBox="1"/>
          <p:nvPr/>
        </p:nvSpPr>
        <p:spPr>
          <a:xfrm>
            <a:off x="576000" y="373172"/>
            <a:ext cx="9734327" cy="646331"/>
          </a:xfrm>
          <a:prstGeom prst="rect">
            <a:avLst/>
          </a:prstGeom>
          <a:noFill/>
        </p:spPr>
        <p:txBody>
          <a:bodyPr wrap="square">
            <a:spAutoFit/>
          </a:bodyPr>
          <a:lstStyle/>
          <a:p>
            <a:r>
              <a:rPr lang="uk-UA" sz="3600" b="1" dirty="0">
                <a:latin typeface="Arial Black" panose="020B0A04020102020204" pitchFamily="34" charset="0"/>
              </a:rPr>
              <a:t>Рівень задоволеності бенефіціарів</a:t>
            </a:r>
          </a:p>
        </p:txBody>
      </p:sp>
      <p:sp>
        <p:nvSpPr>
          <p:cNvPr id="13" name="TextBox 12">
            <a:extLst>
              <a:ext uri="{FF2B5EF4-FFF2-40B4-BE49-F238E27FC236}">
                <a16:creationId xmlns:a16="http://schemas.microsoft.com/office/drawing/2014/main" id="{150E5C60-25A7-FC69-1827-1B7FE2EBA73D}"/>
              </a:ext>
            </a:extLst>
          </p:cNvPr>
          <p:cNvSpPr txBox="1"/>
          <p:nvPr/>
        </p:nvSpPr>
        <p:spPr>
          <a:xfrm>
            <a:off x="6710070" y="4557298"/>
            <a:ext cx="1855431" cy="769441"/>
          </a:xfrm>
          <a:prstGeom prst="rect">
            <a:avLst/>
          </a:prstGeom>
          <a:noFill/>
        </p:spPr>
        <p:txBody>
          <a:bodyPr wrap="square">
            <a:spAutoFit/>
          </a:bodyPr>
          <a:lstStyle/>
          <a:p>
            <a:r>
              <a:rPr lang="uk-UA" sz="4400" b="1" dirty="0">
                <a:solidFill>
                  <a:srgbClr val="60A500"/>
                </a:solidFill>
                <a:latin typeface="Arial Black" panose="020B0A04020102020204" pitchFamily="34" charset="0"/>
              </a:rPr>
              <a:t>72% </a:t>
            </a:r>
          </a:p>
        </p:txBody>
      </p:sp>
      <p:sp>
        <p:nvSpPr>
          <p:cNvPr id="15" name="TextBox 14">
            <a:extLst>
              <a:ext uri="{FF2B5EF4-FFF2-40B4-BE49-F238E27FC236}">
                <a16:creationId xmlns:a16="http://schemas.microsoft.com/office/drawing/2014/main" id="{C0F5B646-807A-433B-BFDA-EDFE4930E28C}"/>
              </a:ext>
            </a:extLst>
          </p:cNvPr>
          <p:cNvSpPr txBox="1"/>
          <p:nvPr/>
        </p:nvSpPr>
        <p:spPr>
          <a:xfrm>
            <a:off x="8097586" y="4570802"/>
            <a:ext cx="3274350" cy="830997"/>
          </a:xfrm>
          <a:prstGeom prst="rect">
            <a:avLst/>
          </a:prstGeom>
          <a:noFill/>
        </p:spPr>
        <p:txBody>
          <a:bodyPr wrap="square">
            <a:spAutoFit/>
          </a:bodyPr>
          <a:lstStyle/>
          <a:p>
            <a:r>
              <a:rPr lang="uk-UA" sz="1200" dirty="0">
                <a:latin typeface="Arial" panose="020B0604020202020204" pitchFamily="34" charset="0"/>
                <a:cs typeface="Arial" panose="020B0604020202020204" pitchFamily="34" charset="0"/>
              </a:rPr>
              <a:t>відповідність послуги/допомоги власним запитам/потребам; комунікації з представниками ініціативної групи до отримання послуги/допомоги</a:t>
            </a:r>
          </a:p>
        </p:txBody>
      </p:sp>
      <p:sp>
        <p:nvSpPr>
          <p:cNvPr id="17" name="TextBox 16">
            <a:extLst>
              <a:ext uri="{FF2B5EF4-FFF2-40B4-BE49-F238E27FC236}">
                <a16:creationId xmlns:a16="http://schemas.microsoft.com/office/drawing/2014/main" id="{E28B2674-7A3F-519B-0D77-174BFD59292D}"/>
              </a:ext>
            </a:extLst>
          </p:cNvPr>
          <p:cNvSpPr txBox="1"/>
          <p:nvPr/>
        </p:nvSpPr>
        <p:spPr>
          <a:xfrm>
            <a:off x="8142961" y="3258975"/>
            <a:ext cx="3183600" cy="646331"/>
          </a:xfrm>
          <a:prstGeom prst="rect">
            <a:avLst/>
          </a:prstGeom>
          <a:noFill/>
        </p:spPr>
        <p:txBody>
          <a:bodyPr wrap="square">
            <a:spAutoFit/>
          </a:bodyPr>
          <a:lstStyle/>
          <a:p>
            <a:r>
              <a:rPr lang="uk-UA" sz="1200" dirty="0">
                <a:latin typeface="Arial" panose="020B0604020202020204" pitchFamily="34" charset="0"/>
                <a:cs typeface="Arial" panose="020B0604020202020204" pitchFamily="34" charset="0"/>
              </a:rPr>
              <a:t>комунікацію з представниками ініціативної групи після отримання послуги/допомоги;</a:t>
            </a:r>
          </a:p>
        </p:txBody>
      </p:sp>
      <p:sp>
        <p:nvSpPr>
          <p:cNvPr id="19" name="TextBox 18">
            <a:extLst>
              <a:ext uri="{FF2B5EF4-FFF2-40B4-BE49-F238E27FC236}">
                <a16:creationId xmlns:a16="http://schemas.microsoft.com/office/drawing/2014/main" id="{28EF6776-3495-77F4-90CB-438A3CF8095D}"/>
              </a:ext>
            </a:extLst>
          </p:cNvPr>
          <p:cNvSpPr txBox="1"/>
          <p:nvPr/>
        </p:nvSpPr>
        <p:spPr>
          <a:xfrm>
            <a:off x="2720915" y="4557298"/>
            <a:ext cx="3322874" cy="1815882"/>
          </a:xfrm>
          <a:prstGeom prst="rect">
            <a:avLst/>
          </a:prstGeom>
          <a:noFill/>
        </p:spPr>
        <p:txBody>
          <a:bodyPr wrap="square">
            <a:spAutoFit/>
          </a:bodyPr>
          <a:lstStyle/>
          <a:p>
            <a:r>
              <a:rPr lang="uk-UA" sz="1400" dirty="0">
                <a:latin typeface="Arial" panose="020B0604020202020204" pitchFamily="34" charset="0"/>
                <a:cs typeface="Arial" panose="020B0604020202020204" pitchFamily="34" charset="0"/>
              </a:rPr>
              <a:t>обсяги отриманої послуги/допомоги; своєчасність та зручність надання допомоги/послуги; достатність та зрозумілість інформації щодо особливостей отримання допомоги/послуги; комунікацію з ініціативними групами  під час отримання допомоги;</a:t>
            </a:r>
          </a:p>
        </p:txBody>
      </p:sp>
      <p:sp>
        <p:nvSpPr>
          <p:cNvPr id="21" name="TextBox 20">
            <a:extLst>
              <a:ext uri="{FF2B5EF4-FFF2-40B4-BE49-F238E27FC236}">
                <a16:creationId xmlns:a16="http://schemas.microsoft.com/office/drawing/2014/main" id="{7B216E81-07A0-216F-1FDF-204CDA63F3FC}"/>
              </a:ext>
            </a:extLst>
          </p:cNvPr>
          <p:cNvSpPr txBox="1"/>
          <p:nvPr/>
        </p:nvSpPr>
        <p:spPr>
          <a:xfrm>
            <a:off x="2834349" y="3258975"/>
            <a:ext cx="3082264" cy="830997"/>
          </a:xfrm>
          <a:prstGeom prst="rect">
            <a:avLst/>
          </a:prstGeom>
          <a:noFill/>
        </p:spPr>
        <p:txBody>
          <a:bodyPr wrap="square">
            <a:spAutoFit/>
          </a:bodyPr>
          <a:lstStyle/>
          <a:p>
            <a:r>
              <a:rPr lang="uk-UA" sz="1600" dirty="0">
                <a:latin typeface="Arial" panose="020B0604020202020204" pitchFamily="34" charset="0"/>
                <a:cs typeface="Arial" panose="020B0604020202020204" pitchFamily="34" charset="0"/>
              </a:rPr>
              <a:t>прозорість відбору учасників, які могли отримати послугу/допомогу</a:t>
            </a:r>
          </a:p>
        </p:txBody>
      </p:sp>
      <p:sp>
        <p:nvSpPr>
          <p:cNvPr id="23" name="TextBox 22">
            <a:extLst>
              <a:ext uri="{FF2B5EF4-FFF2-40B4-BE49-F238E27FC236}">
                <a16:creationId xmlns:a16="http://schemas.microsoft.com/office/drawing/2014/main" id="{5B88377C-4985-9F0A-6C7B-8DF47D22B939}"/>
              </a:ext>
            </a:extLst>
          </p:cNvPr>
          <p:cNvSpPr txBox="1"/>
          <p:nvPr/>
        </p:nvSpPr>
        <p:spPr>
          <a:xfrm>
            <a:off x="3119437" y="2550671"/>
            <a:ext cx="6238875" cy="369332"/>
          </a:xfrm>
          <a:prstGeom prst="rect">
            <a:avLst/>
          </a:prstGeom>
          <a:noFill/>
        </p:spPr>
        <p:txBody>
          <a:bodyPr wrap="square">
            <a:spAutoFit/>
          </a:bodyPr>
          <a:lstStyle/>
          <a:p>
            <a:r>
              <a:rPr lang="uk-UA" sz="1800" b="1" dirty="0">
                <a:solidFill>
                  <a:srgbClr val="D0433A"/>
                </a:solidFill>
                <a:latin typeface="Arial "/>
              </a:rPr>
              <a:t>% респондентів які поставили максимальний бал за:  </a:t>
            </a:r>
            <a:endParaRPr lang="uk-UA" b="1" dirty="0">
              <a:solidFill>
                <a:srgbClr val="D0433A"/>
              </a:solidFill>
              <a:latin typeface="Arial "/>
            </a:endParaRPr>
          </a:p>
        </p:txBody>
      </p:sp>
      <p:sp>
        <p:nvSpPr>
          <p:cNvPr id="25" name="TextBox 24">
            <a:extLst>
              <a:ext uri="{FF2B5EF4-FFF2-40B4-BE49-F238E27FC236}">
                <a16:creationId xmlns:a16="http://schemas.microsoft.com/office/drawing/2014/main" id="{E0520A3D-34D4-8532-F5F0-B391A851CFEC}"/>
              </a:ext>
            </a:extLst>
          </p:cNvPr>
          <p:cNvSpPr txBox="1"/>
          <p:nvPr/>
        </p:nvSpPr>
        <p:spPr>
          <a:xfrm>
            <a:off x="587375" y="3049324"/>
            <a:ext cx="2774121" cy="1200329"/>
          </a:xfrm>
          <a:prstGeom prst="rect">
            <a:avLst/>
          </a:prstGeom>
          <a:noFill/>
        </p:spPr>
        <p:txBody>
          <a:bodyPr wrap="square">
            <a:spAutoFit/>
          </a:bodyPr>
          <a:lstStyle/>
          <a:p>
            <a:r>
              <a:rPr lang="uk-UA" sz="7200" dirty="0">
                <a:solidFill>
                  <a:srgbClr val="60A500"/>
                </a:solidFill>
                <a:latin typeface="Arial Black" panose="020B0A04020102020204" pitchFamily="34" charset="0"/>
              </a:rPr>
              <a:t>84%</a:t>
            </a:r>
          </a:p>
        </p:txBody>
      </p:sp>
      <p:sp>
        <p:nvSpPr>
          <p:cNvPr id="27" name="TextBox 26">
            <a:extLst>
              <a:ext uri="{FF2B5EF4-FFF2-40B4-BE49-F238E27FC236}">
                <a16:creationId xmlns:a16="http://schemas.microsoft.com/office/drawing/2014/main" id="{B652D013-0C4A-A644-C0FE-B125444A6BD9}"/>
              </a:ext>
            </a:extLst>
          </p:cNvPr>
          <p:cNvSpPr txBox="1"/>
          <p:nvPr/>
        </p:nvSpPr>
        <p:spPr>
          <a:xfrm>
            <a:off x="576000" y="4495728"/>
            <a:ext cx="2046327" cy="1015663"/>
          </a:xfrm>
          <a:prstGeom prst="rect">
            <a:avLst/>
          </a:prstGeom>
          <a:noFill/>
        </p:spPr>
        <p:txBody>
          <a:bodyPr wrap="square">
            <a:spAutoFit/>
          </a:bodyPr>
          <a:lstStyle/>
          <a:p>
            <a:r>
              <a:rPr lang="uk-UA" sz="6000" dirty="0">
                <a:solidFill>
                  <a:srgbClr val="60A500"/>
                </a:solidFill>
                <a:latin typeface="Arial Black" panose="020B0A04020102020204" pitchFamily="34" charset="0"/>
              </a:rPr>
              <a:t>82%</a:t>
            </a:r>
          </a:p>
        </p:txBody>
      </p:sp>
      <p:sp>
        <p:nvSpPr>
          <p:cNvPr id="29" name="TextBox 28">
            <a:extLst>
              <a:ext uri="{FF2B5EF4-FFF2-40B4-BE49-F238E27FC236}">
                <a16:creationId xmlns:a16="http://schemas.microsoft.com/office/drawing/2014/main" id="{69C83F01-1E21-1379-DD25-BBC95ED9FE85}"/>
              </a:ext>
            </a:extLst>
          </p:cNvPr>
          <p:cNvSpPr txBox="1"/>
          <p:nvPr/>
        </p:nvSpPr>
        <p:spPr>
          <a:xfrm>
            <a:off x="6598102" y="3187454"/>
            <a:ext cx="1654628" cy="830997"/>
          </a:xfrm>
          <a:prstGeom prst="rect">
            <a:avLst/>
          </a:prstGeom>
          <a:noFill/>
        </p:spPr>
        <p:txBody>
          <a:bodyPr wrap="square">
            <a:spAutoFit/>
          </a:bodyPr>
          <a:lstStyle/>
          <a:p>
            <a:r>
              <a:rPr lang="uk-UA" sz="4800" b="1" dirty="0">
                <a:solidFill>
                  <a:srgbClr val="60A500"/>
                </a:solidFill>
                <a:latin typeface="Arial Black" panose="020B0A04020102020204" pitchFamily="34" charset="0"/>
              </a:rPr>
              <a:t>78%</a:t>
            </a:r>
          </a:p>
        </p:txBody>
      </p:sp>
    </p:spTree>
    <p:extLst>
      <p:ext uri="{BB962C8B-B14F-4D97-AF65-F5344CB8AC3E}">
        <p14:creationId xmlns:p14="http://schemas.microsoft.com/office/powerpoint/2010/main" val="2790620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566D5-9C62-343E-A2D3-F7AB2AAC3360}"/>
            </a:ext>
          </a:extLst>
        </p:cNvPr>
        <p:cNvGrpSpPr/>
        <p:nvPr/>
      </p:nvGrpSpPr>
      <p:grpSpPr>
        <a:xfrm>
          <a:off x="0" y="0"/>
          <a:ext cx="0" cy="0"/>
          <a:chOff x="0" y="0"/>
          <a:chExt cx="0" cy="0"/>
        </a:xfrm>
      </p:grpSpPr>
      <p:sp>
        <p:nvSpPr>
          <p:cNvPr id="5" name="Прямокутник 4">
            <a:extLst>
              <a:ext uri="{FF2B5EF4-FFF2-40B4-BE49-F238E27FC236}">
                <a16:creationId xmlns:a16="http://schemas.microsoft.com/office/drawing/2014/main" id="{1A3EDE0D-CD65-59DE-0540-0DCF4725A032}"/>
              </a:ext>
            </a:extLst>
          </p:cNvPr>
          <p:cNvSpPr/>
          <p:nvPr/>
        </p:nvSpPr>
        <p:spPr>
          <a:xfrm>
            <a:off x="405115" y="1466103"/>
            <a:ext cx="11315862" cy="909335"/>
          </a:xfrm>
          <a:prstGeom prst="rect">
            <a:avLst/>
          </a:prstGeom>
          <a:solidFill>
            <a:srgbClr val="F6F6F6"/>
          </a:solidFill>
          <a:ln>
            <a:noFill/>
          </a:ln>
          <a:effectLst>
            <a:outerShdw blurRad="254000" dist="50800" dir="5400000" sx="90000" sy="9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extLst>
              <a:ext uri="{FF2B5EF4-FFF2-40B4-BE49-F238E27FC236}">
                <a16:creationId xmlns:a16="http://schemas.microsoft.com/office/drawing/2014/main" id="{2AA7387C-F6DB-1DB5-5BC6-C7459F081DB4}"/>
              </a:ext>
            </a:extLst>
          </p:cNvPr>
          <p:cNvSpPr txBox="1"/>
          <p:nvPr/>
        </p:nvSpPr>
        <p:spPr>
          <a:xfrm>
            <a:off x="1567543" y="1464139"/>
            <a:ext cx="9955763" cy="772263"/>
          </a:xfrm>
          <a:prstGeom prst="rect">
            <a:avLst/>
          </a:prstGeom>
          <a:solidFill>
            <a:srgbClr val="F6F6F6"/>
          </a:solidFill>
        </p:spPr>
        <p:txBody>
          <a:bodyPr wrap="square">
            <a:spAutoFit/>
          </a:bodyPr>
          <a:lstStyle/>
          <a:p>
            <a:pPr algn="just">
              <a:lnSpc>
                <a:spcPct val="107000"/>
              </a:lnSpc>
              <a:spcAft>
                <a:spcPts val="800"/>
              </a:spcAft>
            </a:pPr>
            <a:r>
              <a:rPr lang="uk-UA" sz="1400" kern="0" dirty="0">
                <a:effectLst/>
                <a:latin typeface="Arial" panose="020B0604020202020204" pitchFamily="34" charset="0"/>
                <a:ea typeface="Times New Roman" panose="02020603050405020304" pitchFamily="18" charset="0"/>
                <a:cs typeface="Times New Roman" panose="02020603050405020304" pitchFamily="18" charset="0"/>
              </a:rPr>
              <a:t>Більшість представників ініціативних груп зазначили, що після реалізації міні-</a:t>
            </a:r>
            <a:r>
              <a:rPr lang="uk-UA" sz="1400" kern="0" dirty="0" err="1">
                <a:effectLst/>
                <a:latin typeface="Arial" panose="020B0604020202020204" pitchFamily="34" charset="0"/>
                <a:ea typeface="Times New Roman" panose="02020603050405020304" pitchFamily="18" charset="0"/>
                <a:cs typeface="Times New Roman" panose="02020603050405020304" pitchFamily="18" charset="0"/>
              </a:rPr>
              <a:t>проєктів</a:t>
            </a:r>
            <a:r>
              <a:rPr lang="uk-UA" sz="1400" kern="0" dirty="0">
                <a:effectLst/>
                <a:latin typeface="Arial" panose="020B0604020202020204" pitchFamily="34" charset="0"/>
                <a:ea typeface="Times New Roman" panose="02020603050405020304" pitchFamily="18" charset="0"/>
                <a:cs typeface="Times New Roman" panose="02020603050405020304" pitchFamily="18" charset="0"/>
              </a:rPr>
              <a:t> з «Альянсом» суттєво збільшилася кількість поданих ними заявок на інші гранти та </a:t>
            </a:r>
            <a:r>
              <a:rPr lang="uk-UA" sz="1400" kern="0" dirty="0" err="1">
                <a:effectLst/>
                <a:latin typeface="Arial" panose="020B0604020202020204" pitchFamily="34" charset="0"/>
                <a:ea typeface="Times New Roman" panose="02020603050405020304" pitchFamily="18" charset="0"/>
                <a:cs typeface="Times New Roman" panose="02020603050405020304" pitchFamily="18" charset="0"/>
              </a:rPr>
              <a:t>проєкти</a:t>
            </a:r>
            <a:r>
              <a:rPr lang="uk-UA" sz="1400" kern="0" dirty="0">
                <a:effectLst/>
                <a:latin typeface="Arial" panose="020B0604020202020204" pitchFamily="34" charset="0"/>
                <a:ea typeface="Times New Roman" panose="02020603050405020304" pitchFamily="18" charset="0"/>
                <a:cs typeface="Times New Roman" panose="02020603050405020304" pitchFamily="18" charset="0"/>
              </a:rPr>
              <a:t>. У середньому інформанти називали цифри від 8 до 12 профінансованих </a:t>
            </a:r>
            <a:r>
              <a:rPr lang="uk-UA" sz="1400" kern="0" dirty="0" err="1">
                <a:effectLst/>
                <a:latin typeface="Arial" panose="020B0604020202020204" pitchFamily="34" charset="0"/>
                <a:ea typeface="Times New Roman" panose="02020603050405020304" pitchFamily="18" charset="0"/>
                <a:cs typeface="Times New Roman" panose="02020603050405020304" pitchFamily="18" charset="0"/>
              </a:rPr>
              <a:t>проєктів</a:t>
            </a:r>
            <a:r>
              <a:rPr lang="uk-UA" sz="1400" kern="0" dirty="0">
                <a:effectLst/>
                <a:latin typeface="Arial" panose="020B0604020202020204" pitchFamily="34" charset="0"/>
                <a:ea typeface="Times New Roman" panose="02020603050405020304" pitchFamily="18" charset="0"/>
                <a:cs typeface="Times New Roman" panose="02020603050405020304" pitchFamily="18" charset="0"/>
              </a:rPr>
              <a:t>.</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Прямокутник 14">
            <a:extLst>
              <a:ext uri="{FF2B5EF4-FFF2-40B4-BE49-F238E27FC236}">
                <a16:creationId xmlns:a16="http://schemas.microsoft.com/office/drawing/2014/main" id="{F097A1E7-6A43-8664-45D7-BF959BD947C0}"/>
              </a:ext>
            </a:extLst>
          </p:cNvPr>
          <p:cNvSpPr/>
          <p:nvPr/>
        </p:nvSpPr>
        <p:spPr>
          <a:xfrm>
            <a:off x="609320" y="1465120"/>
            <a:ext cx="911299" cy="911299"/>
          </a:xfrm>
          <a:prstGeom prst="rect">
            <a:avLst/>
          </a:prstGeom>
          <a:solidFill>
            <a:srgbClr val="3E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Прямокутник 11">
            <a:extLst>
              <a:ext uri="{FF2B5EF4-FFF2-40B4-BE49-F238E27FC236}">
                <a16:creationId xmlns:a16="http://schemas.microsoft.com/office/drawing/2014/main" id="{F44D912F-D1AE-8C15-3478-E243D76BC48F}"/>
              </a:ext>
            </a:extLst>
          </p:cNvPr>
          <p:cNvSpPr/>
          <p:nvPr/>
        </p:nvSpPr>
        <p:spPr>
          <a:xfrm>
            <a:off x="405115" y="325819"/>
            <a:ext cx="5690886" cy="1045781"/>
          </a:xfrm>
          <a:prstGeom prst="rect">
            <a:avLst/>
          </a:prstGeom>
          <a:solidFill>
            <a:srgbClr val="F6F6F6"/>
          </a:solidFill>
          <a:ln>
            <a:noFill/>
          </a:ln>
          <a:effectLst>
            <a:outerShdw blurRad="254000" dist="50800" dir="5400000" sx="73000" sy="73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TextBox 32">
            <a:extLst>
              <a:ext uri="{FF2B5EF4-FFF2-40B4-BE49-F238E27FC236}">
                <a16:creationId xmlns:a16="http://schemas.microsoft.com/office/drawing/2014/main" id="{2825DD2B-7B6B-581B-03AB-A012A15C33B7}"/>
              </a:ext>
            </a:extLst>
          </p:cNvPr>
          <p:cNvSpPr txBox="1"/>
          <p:nvPr/>
        </p:nvSpPr>
        <p:spPr>
          <a:xfrm>
            <a:off x="5248275" y="3078799"/>
            <a:ext cx="6472702" cy="601640"/>
          </a:xfrm>
          <a:prstGeom prst="rect">
            <a:avLst/>
          </a:prstGeom>
          <a:noFill/>
        </p:spPr>
        <p:txBody>
          <a:bodyPr wrap="square">
            <a:spAutoFit/>
          </a:bodyPr>
          <a:lstStyle/>
          <a:p>
            <a:pPr marL="457200">
              <a:lnSpc>
                <a:spcPct val="115000"/>
              </a:lnSpc>
              <a:spcAft>
                <a:spcPts val="800"/>
              </a:spcAft>
            </a:pPr>
            <a:endParaRPr lang="uk-UA" sz="1200" i="1" kern="100" dirty="0">
              <a:effectLst/>
              <a:latin typeface="Arial "/>
              <a:ea typeface="Aptos" panose="020B0004020202020204" pitchFamily="34" charset="0"/>
              <a:cs typeface="Times New Roman" panose="02020603050405020304" pitchFamily="18" charset="0"/>
            </a:endParaRPr>
          </a:p>
          <a:p>
            <a:pPr marL="457200">
              <a:lnSpc>
                <a:spcPct val="115000"/>
              </a:lnSpc>
              <a:spcAft>
                <a:spcPts val="800"/>
              </a:spcAft>
            </a:pPr>
            <a:endParaRPr lang="uk-UA" sz="1200" kern="100" dirty="0">
              <a:effectLst/>
              <a:latin typeface="Arial "/>
              <a:ea typeface="Aptos" panose="020B0004020202020204" pitchFamily="34" charset="0"/>
              <a:cs typeface="Times New Roman" panose="02020603050405020304" pitchFamily="18" charset="0"/>
            </a:endParaRPr>
          </a:p>
        </p:txBody>
      </p:sp>
      <p:sp>
        <p:nvSpPr>
          <p:cNvPr id="38" name="Бульбашка прямої мови: прямокутна з округленими кутами 37">
            <a:extLst>
              <a:ext uri="{FF2B5EF4-FFF2-40B4-BE49-F238E27FC236}">
                <a16:creationId xmlns:a16="http://schemas.microsoft.com/office/drawing/2014/main" id="{9103024F-CAF5-3B52-A8C7-36DC8911C502}"/>
              </a:ext>
            </a:extLst>
          </p:cNvPr>
          <p:cNvSpPr/>
          <p:nvPr/>
        </p:nvSpPr>
        <p:spPr>
          <a:xfrm flipH="1">
            <a:off x="5932038" y="3178721"/>
            <a:ext cx="305915" cy="243661"/>
          </a:xfrm>
          <a:prstGeom prst="wedgeRoundRectCallout">
            <a:avLst/>
          </a:prstGeom>
          <a:solidFill>
            <a:srgbClr val="A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1" name="Бульбашка прямої мови: прямокутна з округленими кутами 40">
            <a:extLst>
              <a:ext uri="{FF2B5EF4-FFF2-40B4-BE49-F238E27FC236}">
                <a16:creationId xmlns:a16="http://schemas.microsoft.com/office/drawing/2014/main" id="{AEF9B4AE-418B-94F9-3CF5-77426D650288}"/>
              </a:ext>
            </a:extLst>
          </p:cNvPr>
          <p:cNvSpPr/>
          <p:nvPr/>
        </p:nvSpPr>
        <p:spPr>
          <a:xfrm flipH="1">
            <a:off x="5932040" y="4113817"/>
            <a:ext cx="305915" cy="243661"/>
          </a:xfrm>
          <a:prstGeom prst="wedgeRoundRectCallout">
            <a:avLst/>
          </a:prstGeom>
          <a:solidFill>
            <a:srgbClr val="A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3" name="TextBox 2">
            <a:extLst>
              <a:ext uri="{FF2B5EF4-FFF2-40B4-BE49-F238E27FC236}">
                <a16:creationId xmlns:a16="http://schemas.microsoft.com/office/drawing/2014/main" id="{729707EF-9362-FF4E-B54F-08CB58BB2C99}"/>
              </a:ext>
            </a:extLst>
          </p:cNvPr>
          <p:cNvSpPr txBox="1"/>
          <p:nvPr/>
        </p:nvSpPr>
        <p:spPr>
          <a:xfrm>
            <a:off x="5785336" y="3178721"/>
            <a:ext cx="5855802" cy="2800447"/>
          </a:xfrm>
          <a:prstGeom prst="rect">
            <a:avLst/>
          </a:prstGeom>
          <a:noFill/>
        </p:spPr>
        <p:txBody>
          <a:bodyPr wrap="square">
            <a:spAutoFit/>
          </a:bodyPr>
          <a:lstStyle/>
          <a:p>
            <a:pPr marL="541338" indent="717550" algn="just"/>
            <a:r>
              <a:rPr lang="uk-UA" sz="1200" i="1" dirty="0">
                <a:effectLst/>
                <a:latin typeface="Arial "/>
                <a:ea typeface="Times New Roman" panose="02020603050405020304" pitchFamily="18" charset="0"/>
              </a:rPr>
              <a:t>«Так, збільшилося. Тому що дивіться, ми виконуємо це вчасно, ми стараємося видавати звіти, в нас іде це, і я думаю, що нам більше пропонують, бо ми показуємо хороші результати» (Ж., Полтава)</a:t>
            </a:r>
            <a:endParaRPr lang="uk-UA" sz="1200" dirty="0">
              <a:effectLst/>
              <a:latin typeface="Arial "/>
              <a:ea typeface="Times New Roman" panose="02020603050405020304" pitchFamily="18" charset="0"/>
            </a:endParaRPr>
          </a:p>
          <a:p>
            <a:pPr marL="541338" indent="717550" algn="just">
              <a:lnSpc>
                <a:spcPct val="107000"/>
              </a:lnSpc>
              <a:spcAft>
                <a:spcPts val="800"/>
              </a:spcAft>
            </a:pPr>
            <a:r>
              <a:rPr lang="uk-UA" sz="1200" i="1" kern="0" dirty="0">
                <a:effectLst/>
                <a:latin typeface="Arial "/>
                <a:ea typeface="Times New Roman" panose="02020603050405020304" pitchFamily="18" charset="0"/>
                <a:cs typeface="Times New Roman" panose="02020603050405020304" pitchFamily="18" charset="0"/>
              </a:rPr>
              <a:t>«Ну, да, ну, мабуть, оце зараз ми реалізуємо, я можу сказати, трошки збитися, але або 11-го, або 12-го. Зараз іде реалізація уже, 12-го </a:t>
            </a:r>
            <a:r>
              <a:rPr lang="uk-UA" sz="1200" i="1" kern="0" dirty="0" err="1">
                <a:effectLst/>
                <a:latin typeface="Arial "/>
                <a:ea typeface="Times New Roman" panose="02020603050405020304" pitchFamily="18" charset="0"/>
                <a:cs typeface="Times New Roman" panose="02020603050405020304" pitchFamily="18" charset="0"/>
              </a:rPr>
              <a:t>проєкту</a:t>
            </a:r>
            <a:r>
              <a:rPr lang="uk-UA" sz="1200" i="1" kern="0" dirty="0">
                <a:effectLst/>
                <a:latin typeface="Arial "/>
                <a:ea typeface="Times New Roman" panose="02020603050405020304" pitchFamily="18" charset="0"/>
                <a:cs typeface="Times New Roman" panose="02020603050405020304" pitchFamily="18" charset="0"/>
              </a:rPr>
              <a:t>» (Ж., Полтава)</a:t>
            </a:r>
            <a:endParaRPr lang="uk-UA" sz="1200" kern="100" dirty="0">
              <a:effectLst/>
              <a:latin typeface="Arial "/>
              <a:ea typeface="Calibri" panose="020F0502020204030204" pitchFamily="34" charset="0"/>
              <a:cs typeface="Times New Roman" panose="02020603050405020304" pitchFamily="18" charset="0"/>
            </a:endParaRPr>
          </a:p>
          <a:p>
            <a:pPr marL="541338" indent="717550" algn="just">
              <a:lnSpc>
                <a:spcPct val="107000"/>
              </a:lnSpc>
              <a:spcAft>
                <a:spcPts val="800"/>
              </a:spcAft>
            </a:pPr>
            <a:r>
              <a:rPr lang="uk-UA" sz="1200" i="1" kern="0" dirty="0">
                <a:effectLst/>
                <a:latin typeface="Arial "/>
                <a:ea typeface="Times New Roman" panose="02020603050405020304" pitchFamily="18" charset="0"/>
                <a:cs typeface="Times New Roman" panose="02020603050405020304" pitchFamily="18" charset="0"/>
              </a:rPr>
              <a:t>«Завдяки цим міні-грантам ми почали співпрацювати з Альянсом. З таким великим і важливим, значимим донором. І Альянс дізнався про нас, для нас це важливо. І дізнався, я думаю, позитивно. І ми маємо тепер в лиці Альянсу підтримку» (Ж., Одеса)</a:t>
            </a:r>
            <a:endParaRPr lang="uk-UA" sz="1200" kern="100" dirty="0">
              <a:effectLst/>
              <a:latin typeface="Arial "/>
              <a:ea typeface="Calibri" panose="020F0502020204030204" pitchFamily="34" charset="0"/>
              <a:cs typeface="Times New Roman" panose="02020603050405020304" pitchFamily="18" charset="0"/>
            </a:endParaRPr>
          </a:p>
          <a:p>
            <a:pPr marL="541338" indent="717550" algn="just">
              <a:lnSpc>
                <a:spcPct val="107000"/>
              </a:lnSpc>
              <a:spcAft>
                <a:spcPts val="800"/>
              </a:spcAft>
            </a:pPr>
            <a:r>
              <a:rPr lang="uk-UA" sz="1200" i="1" kern="0" dirty="0">
                <a:effectLst/>
                <a:latin typeface="Arial "/>
                <a:ea typeface="Times New Roman" panose="02020603050405020304" pitchFamily="18" charset="0"/>
                <a:cs typeface="Times New Roman" panose="02020603050405020304" pitchFamily="18" charset="0"/>
              </a:rPr>
              <a:t>«Ну, </a:t>
            </a:r>
            <a:r>
              <a:rPr lang="uk-UA" sz="1200" i="1" kern="0" dirty="0" err="1">
                <a:effectLst/>
                <a:latin typeface="Arial "/>
                <a:ea typeface="Times New Roman" panose="02020603050405020304" pitchFamily="18" charset="0"/>
                <a:cs typeface="Times New Roman" panose="02020603050405020304" pitchFamily="18" charset="0"/>
              </a:rPr>
              <a:t>проєктів</a:t>
            </a:r>
            <a:r>
              <a:rPr lang="uk-UA" sz="1200" i="1" kern="0" dirty="0">
                <a:effectLst/>
                <a:latin typeface="Arial "/>
                <a:ea typeface="Times New Roman" panose="02020603050405020304" pitchFamily="18" charset="0"/>
                <a:cs typeface="Times New Roman" panose="02020603050405020304" pitchFamily="18" charset="0"/>
              </a:rPr>
              <a:t>, мабуть, тридцять ми подали, і профінансовано це, що ми реалізували, дванадцять» (Ж., Полтава)</a:t>
            </a:r>
            <a:endParaRPr lang="uk-UA" sz="1200" kern="100" dirty="0">
              <a:effectLst/>
              <a:latin typeface="Arial "/>
              <a:ea typeface="Calibri" panose="020F0502020204030204" pitchFamily="34" charset="0"/>
              <a:cs typeface="Times New Roman" panose="02020603050405020304" pitchFamily="18" charset="0"/>
            </a:endParaRPr>
          </a:p>
        </p:txBody>
      </p:sp>
      <p:sp>
        <p:nvSpPr>
          <p:cNvPr id="7" name="Бульбашка прямої мови: прямокутна з округленими кутами 6">
            <a:extLst>
              <a:ext uri="{FF2B5EF4-FFF2-40B4-BE49-F238E27FC236}">
                <a16:creationId xmlns:a16="http://schemas.microsoft.com/office/drawing/2014/main" id="{CBEA2B2F-F556-B67B-0A6E-5D1B02ABAF3D}"/>
              </a:ext>
            </a:extLst>
          </p:cNvPr>
          <p:cNvSpPr/>
          <p:nvPr/>
        </p:nvSpPr>
        <p:spPr>
          <a:xfrm flipH="1">
            <a:off x="5939383" y="5684808"/>
            <a:ext cx="305915" cy="243661"/>
          </a:xfrm>
          <a:prstGeom prst="wedgeRoundRectCallout">
            <a:avLst/>
          </a:prstGeom>
          <a:solidFill>
            <a:srgbClr val="A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Бульбашка прямої мови: прямокутна з округленими кутами 7">
            <a:extLst>
              <a:ext uri="{FF2B5EF4-FFF2-40B4-BE49-F238E27FC236}">
                <a16:creationId xmlns:a16="http://schemas.microsoft.com/office/drawing/2014/main" id="{D6B3D5B3-BEDC-C908-7362-E056C0B610B5}"/>
              </a:ext>
            </a:extLst>
          </p:cNvPr>
          <p:cNvSpPr/>
          <p:nvPr/>
        </p:nvSpPr>
        <p:spPr>
          <a:xfrm flipH="1">
            <a:off x="5932039" y="4960228"/>
            <a:ext cx="305915" cy="243661"/>
          </a:xfrm>
          <a:prstGeom prst="wedgeRoundRectCallout">
            <a:avLst/>
          </a:prstGeom>
          <a:solidFill>
            <a:srgbClr val="A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TextBox 10">
            <a:extLst>
              <a:ext uri="{FF2B5EF4-FFF2-40B4-BE49-F238E27FC236}">
                <a16:creationId xmlns:a16="http://schemas.microsoft.com/office/drawing/2014/main" id="{E96B087D-D934-9CE0-1870-041905FBB4E8}"/>
              </a:ext>
            </a:extLst>
          </p:cNvPr>
          <p:cNvSpPr txBox="1"/>
          <p:nvPr/>
        </p:nvSpPr>
        <p:spPr>
          <a:xfrm>
            <a:off x="730375" y="2642723"/>
            <a:ext cx="4364943" cy="3010376"/>
          </a:xfrm>
          <a:prstGeom prst="rect">
            <a:avLst/>
          </a:prstGeom>
          <a:noFill/>
        </p:spPr>
        <p:txBody>
          <a:bodyPr wrap="square">
            <a:spAutoFit/>
          </a:bodyPr>
          <a:lstStyle/>
          <a:p>
            <a:pPr algn="just">
              <a:lnSpc>
                <a:spcPct val="107000"/>
              </a:lnSpc>
              <a:spcAft>
                <a:spcPts val="800"/>
              </a:spcAft>
            </a:pPr>
            <a:r>
              <a:rPr lang="uk-UA" sz="1400" b="1" kern="100" dirty="0">
                <a:solidFill>
                  <a:srgbClr val="C00000"/>
                </a:solidFill>
                <a:effectLst/>
                <a:latin typeface="Arial "/>
                <a:ea typeface="Calibri" panose="020F0502020204030204" pitchFamily="34" charset="0"/>
                <a:cs typeface="Times New Roman" panose="02020603050405020304" pitchFamily="18" charset="0"/>
              </a:rPr>
              <a:t>Основними чинниками, які забезпечити задоволеність бенефіціарів під час реалізації міні-проєкту є:</a:t>
            </a:r>
            <a:endParaRPr lang="uk-UA" sz="1400" kern="100" dirty="0">
              <a:effectLst/>
              <a:latin typeface="Arial "/>
              <a:ea typeface="Calibri" panose="020F0502020204030204" pitchFamily="34" charset="0"/>
              <a:cs typeface="Times New Roman" panose="02020603050405020304" pitchFamily="18" charset="0"/>
            </a:endParaRPr>
          </a:p>
          <a:p>
            <a:pPr lvl="0" algn="just">
              <a:lnSpc>
                <a:spcPct val="107000"/>
              </a:lnSpc>
            </a:pPr>
            <a:endParaRPr lang="uk-UA" sz="1200" kern="100" dirty="0">
              <a:latin typeface="Arial "/>
              <a:ea typeface="Calibri" panose="020F0502020204030204" pitchFamily="34" charset="0"/>
              <a:cs typeface="Times New Roman" panose="02020603050405020304" pitchFamily="18" charset="0"/>
            </a:endParaRPr>
          </a:p>
          <a:p>
            <a:pPr lvl="0" algn="just">
              <a:lnSpc>
                <a:spcPct val="107000"/>
              </a:lnSpc>
            </a:pPr>
            <a:r>
              <a:rPr lang="uk-UA" sz="1200" kern="100" dirty="0">
                <a:latin typeface="Arial "/>
                <a:ea typeface="Calibri" panose="020F0502020204030204" pitchFamily="34" charset="0"/>
                <a:cs typeface="Times New Roman" panose="02020603050405020304" pitchFamily="18" charset="0"/>
              </a:rPr>
              <a:t>З</a:t>
            </a:r>
            <a:r>
              <a:rPr lang="uk-UA" sz="1200" kern="100" dirty="0">
                <a:effectLst/>
                <a:latin typeface="Arial "/>
                <a:ea typeface="Calibri" panose="020F0502020204030204" pitchFamily="34" charset="0"/>
                <a:cs typeface="Times New Roman" panose="02020603050405020304" pitchFamily="18" charset="0"/>
              </a:rPr>
              <a:t>адоволеність результатами допомоги – </a:t>
            </a:r>
            <a:r>
              <a:rPr lang="uk-UA" sz="1400" b="1" kern="100" dirty="0">
                <a:effectLst/>
                <a:latin typeface="Arial "/>
                <a:ea typeface="Calibri" panose="020F0502020204030204" pitchFamily="34" charset="0"/>
                <a:cs typeface="Times New Roman" panose="02020603050405020304" pitchFamily="18" charset="0"/>
              </a:rPr>
              <a:t>76%</a:t>
            </a:r>
            <a:r>
              <a:rPr lang="uk-UA" sz="1200" b="1" kern="100" dirty="0">
                <a:effectLst/>
                <a:latin typeface="Arial "/>
                <a:ea typeface="Calibri" panose="020F0502020204030204" pitchFamily="34" charset="0"/>
                <a:cs typeface="Times New Roman" panose="02020603050405020304" pitchFamily="18" charset="0"/>
              </a:rPr>
              <a:t>;</a:t>
            </a:r>
          </a:p>
          <a:p>
            <a:pPr lvl="0" algn="just">
              <a:lnSpc>
                <a:spcPct val="107000"/>
              </a:lnSpc>
            </a:pPr>
            <a:endParaRPr lang="uk-UA" sz="1200" kern="100" dirty="0">
              <a:effectLst/>
              <a:latin typeface="Arial "/>
              <a:ea typeface="Calibri" panose="020F0502020204030204" pitchFamily="34" charset="0"/>
              <a:cs typeface="Times New Roman" panose="02020603050405020304" pitchFamily="18" charset="0"/>
            </a:endParaRPr>
          </a:p>
          <a:p>
            <a:pPr lvl="0" algn="just">
              <a:lnSpc>
                <a:spcPct val="107000"/>
              </a:lnSpc>
            </a:pPr>
            <a:r>
              <a:rPr lang="uk-UA" sz="1200" kern="100" dirty="0">
                <a:latin typeface="Arial "/>
                <a:ea typeface="Calibri" panose="020F0502020204030204" pitchFamily="34" charset="0"/>
                <a:cs typeface="Times New Roman" panose="02020603050405020304" pitchFamily="18" charset="0"/>
              </a:rPr>
              <a:t>В</a:t>
            </a:r>
            <a:r>
              <a:rPr lang="uk-UA" sz="1200" kern="100" dirty="0">
                <a:effectLst/>
                <a:latin typeface="Arial "/>
                <a:ea typeface="Calibri" panose="020F0502020204030204" pitchFamily="34" charset="0"/>
                <a:cs typeface="Times New Roman" panose="02020603050405020304" pitchFamily="18" charset="0"/>
              </a:rPr>
              <a:t>ідчуття довіри до ГО/БО/НУО/ініціативної групи – </a:t>
            </a:r>
            <a:r>
              <a:rPr lang="uk-UA" sz="1400" b="1" kern="100" dirty="0">
                <a:effectLst/>
                <a:latin typeface="Arial "/>
                <a:ea typeface="Calibri" panose="020F0502020204030204" pitchFamily="34" charset="0"/>
                <a:cs typeface="Times New Roman" panose="02020603050405020304" pitchFamily="18" charset="0"/>
              </a:rPr>
              <a:t>53%</a:t>
            </a:r>
            <a:r>
              <a:rPr lang="uk-UA" sz="1200" b="1" kern="100" dirty="0">
                <a:effectLst/>
                <a:latin typeface="Arial "/>
                <a:ea typeface="Calibri" panose="020F0502020204030204" pitchFamily="34" charset="0"/>
                <a:cs typeface="Times New Roman" panose="02020603050405020304" pitchFamily="18" charset="0"/>
              </a:rPr>
              <a:t>;</a:t>
            </a:r>
          </a:p>
          <a:p>
            <a:pPr lvl="0" algn="just">
              <a:lnSpc>
                <a:spcPct val="107000"/>
              </a:lnSpc>
            </a:pPr>
            <a:endParaRPr lang="uk-UA" sz="1200" kern="100" dirty="0">
              <a:effectLst/>
              <a:latin typeface="Arial "/>
              <a:ea typeface="Calibri" panose="020F0502020204030204" pitchFamily="34" charset="0"/>
              <a:cs typeface="Times New Roman" panose="02020603050405020304" pitchFamily="18" charset="0"/>
            </a:endParaRPr>
          </a:p>
          <a:p>
            <a:pPr lvl="0" algn="just">
              <a:lnSpc>
                <a:spcPct val="107000"/>
              </a:lnSpc>
            </a:pPr>
            <a:r>
              <a:rPr lang="uk-UA" sz="1200" kern="100" dirty="0">
                <a:latin typeface="Arial "/>
                <a:ea typeface="Calibri" panose="020F0502020204030204" pitchFamily="34" charset="0"/>
                <a:cs typeface="Times New Roman" panose="02020603050405020304" pitchFamily="18" charset="0"/>
              </a:rPr>
              <a:t>П</a:t>
            </a:r>
            <a:r>
              <a:rPr lang="uk-UA" sz="1200" kern="100" dirty="0">
                <a:effectLst/>
                <a:latin typeface="Arial "/>
                <a:ea typeface="Calibri" panose="020F0502020204030204" pitchFamily="34" charset="0"/>
                <a:cs typeface="Times New Roman" panose="02020603050405020304" pitchFamily="18" charset="0"/>
              </a:rPr>
              <a:t>озитивний досвід співпраці – </a:t>
            </a:r>
            <a:r>
              <a:rPr lang="uk-UA" sz="1400" b="1" kern="100" dirty="0">
                <a:effectLst/>
                <a:latin typeface="Arial "/>
                <a:ea typeface="Calibri" panose="020F0502020204030204" pitchFamily="34" charset="0"/>
                <a:cs typeface="Times New Roman" panose="02020603050405020304" pitchFamily="18" charset="0"/>
              </a:rPr>
              <a:t>41%</a:t>
            </a:r>
            <a:r>
              <a:rPr lang="uk-UA" sz="1200" b="1" kern="100" dirty="0">
                <a:effectLst/>
                <a:latin typeface="Arial "/>
                <a:ea typeface="Calibri" panose="020F0502020204030204" pitchFamily="34" charset="0"/>
                <a:cs typeface="Times New Roman" panose="02020603050405020304" pitchFamily="18" charset="0"/>
              </a:rPr>
              <a:t>;</a:t>
            </a:r>
          </a:p>
          <a:p>
            <a:pPr lvl="0" algn="just">
              <a:lnSpc>
                <a:spcPct val="107000"/>
              </a:lnSpc>
            </a:pPr>
            <a:endParaRPr lang="uk-UA" sz="1200" kern="100" dirty="0">
              <a:effectLst/>
              <a:latin typeface="Arial "/>
              <a:ea typeface="Calibri" panose="020F0502020204030204" pitchFamily="34" charset="0"/>
              <a:cs typeface="Times New Roman" panose="02020603050405020304" pitchFamily="18" charset="0"/>
            </a:endParaRPr>
          </a:p>
          <a:p>
            <a:pPr lvl="0" algn="just">
              <a:lnSpc>
                <a:spcPct val="107000"/>
              </a:lnSpc>
            </a:pPr>
            <a:r>
              <a:rPr lang="uk-UA" sz="1200" kern="100" dirty="0">
                <a:latin typeface="Arial "/>
                <a:ea typeface="Calibri" panose="020F0502020204030204" pitchFamily="34" charset="0"/>
                <a:cs typeface="Times New Roman" panose="02020603050405020304" pitchFamily="18" charset="0"/>
              </a:rPr>
              <a:t>О</a:t>
            </a:r>
            <a:r>
              <a:rPr lang="uk-UA" sz="1200" kern="100" dirty="0">
                <a:effectLst/>
                <a:latin typeface="Arial "/>
                <a:ea typeface="Calibri" panose="020F0502020204030204" pitchFamily="34" charset="0"/>
                <a:cs typeface="Times New Roman" panose="02020603050405020304" pitchFamily="18" charset="0"/>
              </a:rPr>
              <a:t>перативність надання допомоги та довіра – </a:t>
            </a:r>
            <a:r>
              <a:rPr lang="uk-UA" sz="1400" b="1" kern="100" dirty="0">
                <a:effectLst/>
                <a:latin typeface="Arial "/>
                <a:ea typeface="Calibri" panose="020F0502020204030204" pitchFamily="34" charset="0"/>
                <a:cs typeface="Times New Roman" panose="02020603050405020304" pitchFamily="18" charset="0"/>
              </a:rPr>
              <a:t>35%</a:t>
            </a:r>
            <a:r>
              <a:rPr lang="uk-UA" sz="1200" b="1" kern="100" dirty="0">
                <a:effectLst/>
                <a:latin typeface="Arial "/>
                <a:ea typeface="Calibri" panose="020F0502020204030204" pitchFamily="34" charset="0"/>
                <a:cs typeface="Times New Roman" panose="02020603050405020304" pitchFamily="18" charset="0"/>
              </a:rPr>
              <a:t>;</a:t>
            </a:r>
          </a:p>
          <a:p>
            <a:pPr lvl="0" algn="just">
              <a:lnSpc>
                <a:spcPct val="107000"/>
              </a:lnSpc>
            </a:pPr>
            <a:endParaRPr lang="uk-UA" sz="1200" kern="100" dirty="0">
              <a:effectLst/>
              <a:latin typeface="Arial "/>
              <a:ea typeface="Calibri" panose="020F0502020204030204" pitchFamily="34" charset="0"/>
              <a:cs typeface="Times New Roman" panose="02020603050405020304" pitchFamily="18" charset="0"/>
            </a:endParaRPr>
          </a:p>
          <a:p>
            <a:pPr lvl="0" algn="just">
              <a:lnSpc>
                <a:spcPct val="107000"/>
              </a:lnSpc>
              <a:spcAft>
                <a:spcPts val="800"/>
              </a:spcAft>
            </a:pPr>
            <a:r>
              <a:rPr lang="uk-UA" sz="1200" kern="100" dirty="0">
                <a:latin typeface="Arial "/>
                <a:ea typeface="Calibri" panose="020F0502020204030204" pitchFamily="34" charset="0"/>
                <a:cs typeface="Times New Roman" panose="02020603050405020304" pitchFamily="18" charset="0"/>
              </a:rPr>
              <a:t>Б</a:t>
            </a:r>
            <a:r>
              <a:rPr lang="uk-UA" sz="1200" kern="100" dirty="0">
                <a:effectLst/>
                <a:latin typeface="Arial "/>
                <a:ea typeface="Calibri" panose="020F0502020204030204" pitchFamily="34" charset="0"/>
                <a:cs typeface="Times New Roman" panose="02020603050405020304" pitchFamily="18" charset="0"/>
              </a:rPr>
              <a:t>ажання підтримувати ініціативи та проєкти – </a:t>
            </a:r>
            <a:r>
              <a:rPr lang="uk-UA" sz="1400" b="1" kern="100" dirty="0">
                <a:effectLst/>
                <a:latin typeface="Arial "/>
                <a:ea typeface="Calibri" panose="020F0502020204030204" pitchFamily="34" charset="0"/>
                <a:cs typeface="Times New Roman" panose="02020603050405020304" pitchFamily="18" charset="0"/>
              </a:rPr>
              <a:t>31%</a:t>
            </a:r>
            <a:r>
              <a:rPr lang="uk-UA" sz="1200" b="1" kern="100" dirty="0">
                <a:effectLst/>
                <a:latin typeface="Arial "/>
                <a:ea typeface="Calibri" panose="020F0502020204030204" pitchFamily="34" charset="0"/>
                <a:cs typeface="Times New Roman" panose="02020603050405020304" pitchFamily="18" charset="0"/>
              </a:rPr>
              <a:t>.</a:t>
            </a:r>
            <a:endParaRPr lang="uk-UA" sz="1200" kern="100" dirty="0">
              <a:effectLst/>
              <a:latin typeface="Arial "/>
              <a:ea typeface="Calibri" panose="020F0502020204030204" pitchFamily="34" charset="0"/>
              <a:cs typeface="Times New Roman" panose="02020603050405020304" pitchFamily="18" charset="0"/>
            </a:endParaRPr>
          </a:p>
        </p:txBody>
      </p:sp>
      <p:cxnSp>
        <p:nvCxnSpPr>
          <p:cNvPr id="13" name="Google Shape;459;p44">
            <a:extLst>
              <a:ext uri="{FF2B5EF4-FFF2-40B4-BE49-F238E27FC236}">
                <a16:creationId xmlns:a16="http://schemas.microsoft.com/office/drawing/2014/main" id="{C99823D0-E6C5-EEB6-0905-56DE0DFBAFBB}"/>
              </a:ext>
            </a:extLst>
          </p:cNvPr>
          <p:cNvCxnSpPr>
            <a:cxnSpLocks/>
          </p:cNvCxnSpPr>
          <p:nvPr/>
        </p:nvCxnSpPr>
        <p:spPr>
          <a:xfrm flipV="1">
            <a:off x="424460" y="3700511"/>
            <a:ext cx="0" cy="413306"/>
          </a:xfrm>
          <a:prstGeom prst="straightConnector1">
            <a:avLst/>
          </a:prstGeom>
          <a:noFill/>
          <a:ln w="19050" cap="rnd" cmpd="sng">
            <a:solidFill>
              <a:srgbClr val="C00000"/>
            </a:solidFill>
            <a:prstDash val="dot"/>
            <a:round/>
            <a:headEnd type="none" w="sm" len="sm"/>
            <a:tailEnd type="oval" w="lg" len="lg"/>
          </a:ln>
        </p:spPr>
      </p:cxnSp>
      <p:cxnSp>
        <p:nvCxnSpPr>
          <p:cNvPr id="16" name="Google Shape;465;p44">
            <a:extLst>
              <a:ext uri="{FF2B5EF4-FFF2-40B4-BE49-F238E27FC236}">
                <a16:creationId xmlns:a16="http://schemas.microsoft.com/office/drawing/2014/main" id="{E716D48E-4897-93AC-131B-B8F0E6728549}"/>
              </a:ext>
            </a:extLst>
          </p:cNvPr>
          <p:cNvCxnSpPr>
            <a:cxnSpLocks/>
          </p:cNvCxnSpPr>
          <p:nvPr/>
        </p:nvCxnSpPr>
        <p:spPr>
          <a:xfrm>
            <a:off x="419050" y="3963377"/>
            <a:ext cx="0" cy="207774"/>
          </a:xfrm>
          <a:prstGeom prst="straightConnector1">
            <a:avLst/>
          </a:prstGeom>
          <a:noFill/>
          <a:ln w="19050" cap="rnd" cmpd="sng">
            <a:solidFill>
              <a:srgbClr val="C00000"/>
            </a:solidFill>
            <a:prstDash val="dot"/>
            <a:round/>
            <a:headEnd type="none" w="sm" len="sm"/>
            <a:tailEnd type="oval" w="lg" len="lg"/>
          </a:ln>
        </p:spPr>
      </p:cxnSp>
      <p:cxnSp>
        <p:nvCxnSpPr>
          <p:cNvPr id="17" name="Google Shape;466;p44">
            <a:extLst>
              <a:ext uri="{FF2B5EF4-FFF2-40B4-BE49-F238E27FC236}">
                <a16:creationId xmlns:a16="http://schemas.microsoft.com/office/drawing/2014/main" id="{B34819DD-8ECE-065E-9EFD-9943015EB43E}"/>
              </a:ext>
            </a:extLst>
          </p:cNvPr>
          <p:cNvCxnSpPr>
            <a:cxnSpLocks/>
          </p:cNvCxnSpPr>
          <p:nvPr/>
        </p:nvCxnSpPr>
        <p:spPr>
          <a:xfrm>
            <a:off x="419050" y="4235647"/>
            <a:ext cx="0" cy="846411"/>
          </a:xfrm>
          <a:prstGeom prst="straightConnector1">
            <a:avLst/>
          </a:prstGeom>
          <a:noFill/>
          <a:ln w="19050" cap="rnd" cmpd="sng">
            <a:solidFill>
              <a:srgbClr val="C00000"/>
            </a:solidFill>
            <a:prstDash val="dot"/>
            <a:round/>
            <a:headEnd type="none" w="sm" len="sm"/>
            <a:tailEnd type="oval" w="lg" len="lg"/>
          </a:ln>
        </p:spPr>
      </p:cxnSp>
      <p:sp>
        <p:nvSpPr>
          <p:cNvPr id="22" name="TextBox 21">
            <a:extLst>
              <a:ext uri="{FF2B5EF4-FFF2-40B4-BE49-F238E27FC236}">
                <a16:creationId xmlns:a16="http://schemas.microsoft.com/office/drawing/2014/main" id="{1BED8138-7B88-ACB1-C1FE-4DE3B1500879}"/>
              </a:ext>
            </a:extLst>
          </p:cNvPr>
          <p:cNvSpPr txBox="1"/>
          <p:nvPr/>
        </p:nvSpPr>
        <p:spPr>
          <a:xfrm>
            <a:off x="575999" y="360000"/>
            <a:ext cx="9734327" cy="646331"/>
          </a:xfrm>
          <a:prstGeom prst="rect">
            <a:avLst/>
          </a:prstGeom>
          <a:noFill/>
        </p:spPr>
        <p:txBody>
          <a:bodyPr wrap="square">
            <a:spAutoFit/>
          </a:bodyPr>
          <a:lstStyle/>
          <a:p>
            <a:r>
              <a:rPr lang="uk-UA" sz="3600" b="1" dirty="0">
                <a:latin typeface="Arial Black" panose="020B0A04020102020204" pitchFamily="34" charset="0"/>
              </a:rPr>
              <a:t>Рівень задоволеності бенефіціарів</a:t>
            </a:r>
          </a:p>
        </p:txBody>
      </p:sp>
      <p:sp>
        <p:nvSpPr>
          <p:cNvPr id="2" name="TextBox 1">
            <a:extLst>
              <a:ext uri="{FF2B5EF4-FFF2-40B4-BE49-F238E27FC236}">
                <a16:creationId xmlns:a16="http://schemas.microsoft.com/office/drawing/2014/main" id="{DD465E4B-3ACA-4B57-ACC8-9F26558BDFE1}"/>
              </a:ext>
            </a:extLst>
          </p:cNvPr>
          <p:cNvSpPr txBox="1"/>
          <p:nvPr/>
        </p:nvSpPr>
        <p:spPr>
          <a:xfrm>
            <a:off x="5845272" y="2580339"/>
            <a:ext cx="3649709" cy="306109"/>
          </a:xfrm>
          <a:prstGeom prst="rect">
            <a:avLst/>
          </a:prstGeom>
          <a:noFill/>
        </p:spPr>
        <p:txBody>
          <a:bodyPr wrap="square" rtlCol="0">
            <a:spAutoFit/>
          </a:bodyPr>
          <a:lstStyle/>
          <a:p>
            <a:pPr algn="just">
              <a:lnSpc>
                <a:spcPct val="107000"/>
              </a:lnSpc>
            </a:pPr>
            <a:r>
              <a:rPr lang="uk-UA" sz="1400" b="1" kern="0" dirty="0">
                <a:solidFill>
                  <a:srgbClr val="D0433A"/>
                </a:solidFill>
                <a:latin typeface="Arial" panose="020B0604020202020204" pitchFamily="34" charset="0"/>
              </a:rPr>
              <a:t>Цитати ГО/ініціативних груп:</a:t>
            </a:r>
          </a:p>
        </p:txBody>
      </p:sp>
      <p:cxnSp>
        <p:nvCxnSpPr>
          <p:cNvPr id="10" name="Google Shape;466;p44">
            <a:extLst>
              <a:ext uri="{FF2B5EF4-FFF2-40B4-BE49-F238E27FC236}">
                <a16:creationId xmlns:a16="http://schemas.microsoft.com/office/drawing/2014/main" id="{551C8EE1-C6A5-4B33-F4A4-9D1548D3BF05}"/>
              </a:ext>
            </a:extLst>
          </p:cNvPr>
          <p:cNvCxnSpPr>
            <a:cxnSpLocks/>
          </p:cNvCxnSpPr>
          <p:nvPr/>
        </p:nvCxnSpPr>
        <p:spPr>
          <a:xfrm>
            <a:off x="419050" y="5232237"/>
            <a:ext cx="0" cy="280456"/>
          </a:xfrm>
          <a:prstGeom prst="straightConnector1">
            <a:avLst/>
          </a:prstGeom>
          <a:noFill/>
          <a:ln w="19050" cap="rnd" cmpd="sng">
            <a:solidFill>
              <a:srgbClr val="C00000"/>
            </a:solidFill>
            <a:prstDash val="dot"/>
            <a:round/>
            <a:headEnd type="none" w="sm" len="sm"/>
            <a:tailEnd type="oval" w="lg" len="lg"/>
          </a:ln>
        </p:spPr>
      </p:cxnSp>
      <p:cxnSp>
        <p:nvCxnSpPr>
          <p:cNvPr id="19" name="Google Shape;459;p44">
            <a:extLst>
              <a:ext uri="{FF2B5EF4-FFF2-40B4-BE49-F238E27FC236}">
                <a16:creationId xmlns:a16="http://schemas.microsoft.com/office/drawing/2014/main" id="{87BDBA83-8A1B-5823-A4C1-C12231A21ADD}"/>
              </a:ext>
            </a:extLst>
          </p:cNvPr>
          <p:cNvCxnSpPr>
            <a:cxnSpLocks/>
          </p:cNvCxnSpPr>
          <p:nvPr/>
        </p:nvCxnSpPr>
        <p:spPr>
          <a:xfrm flipV="1">
            <a:off x="419050" y="4647778"/>
            <a:ext cx="0" cy="396225"/>
          </a:xfrm>
          <a:prstGeom prst="straightConnector1">
            <a:avLst/>
          </a:prstGeom>
          <a:noFill/>
          <a:ln w="19050" cap="rnd" cmpd="sng">
            <a:solidFill>
              <a:srgbClr val="C00000"/>
            </a:solidFill>
            <a:prstDash val="dot"/>
            <a:round/>
            <a:headEnd type="none" w="sm" len="sm"/>
            <a:tailEnd type="oval" w="lg" len="lg"/>
          </a:ln>
        </p:spPr>
      </p:cxnSp>
    </p:spTree>
    <p:extLst>
      <p:ext uri="{BB962C8B-B14F-4D97-AF65-F5344CB8AC3E}">
        <p14:creationId xmlns:p14="http://schemas.microsoft.com/office/powerpoint/2010/main" val="4167409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округлені кути 5">
            <a:extLst>
              <a:ext uri="{FF2B5EF4-FFF2-40B4-BE49-F238E27FC236}">
                <a16:creationId xmlns:a16="http://schemas.microsoft.com/office/drawing/2014/main" id="{4FAFDDB9-CBA4-1F0C-36DB-09279574A6AB}"/>
              </a:ext>
            </a:extLst>
          </p:cNvPr>
          <p:cNvSpPr/>
          <p:nvPr/>
        </p:nvSpPr>
        <p:spPr>
          <a:xfrm>
            <a:off x="7313613" y="3244334"/>
            <a:ext cx="4216400" cy="2897182"/>
          </a:xfrm>
          <a:prstGeom prst="roundRect">
            <a:avLst/>
          </a:prstGeom>
          <a:solidFill>
            <a:schemeClr val="bg1"/>
          </a:solidFill>
          <a:ln>
            <a:solidFill>
              <a:srgbClr val="D043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Прямокутник: округлені кути 3">
            <a:extLst>
              <a:ext uri="{FF2B5EF4-FFF2-40B4-BE49-F238E27FC236}">
                <a16:creationId xmlns:a16="http://schemas.microsoft.com/office/drawing/2014/main" id="{81A12342-EDEB-1B44-CA2E-8CA6ABC26C22}"/>
              </a:ext>
            </a:extLst>
          </p:cNvPr>
          <p:cNvSpPr/>
          <p:nvPr/>
        </p:nvSpPr>
        <p:spPr>
          <a:xfrm>
            <a:off x="7313613" y="716484"/>
            <a:ext cx="4216400" cy="2294071"/>
          </a:xfrm>
          <a:prstGeom prst="roundRect">
            <a:avLst/>
          </a:prstGeom>
          <a:solidFill>
            <a:schemeClr val="bg1"/>
          </a:solidFill>
          <a:ln>
            <a:solidFill>
              <a:srgbClr val="D043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TextBox 9">
            <a:extLst>
              <a:ext uri="{FF2B5EF4-FFF2-40B4-BE49-F238E27FC236}">
                <a16:creationId xmlns:a16="http://schemas.microsoft.com/office/drawing/2014/main" id="{75E82AEA-09C2-0FC7-CCCA-6E0717870622}"/>
              </a:ext>
            </a:extLst>
          </p:cNvPr>
          <p:cNvSpPr txBox="1"/>
          <p:nvPr/>
        </p:nvSpPr>
        <p:spPr>
          <a:xfrm>
            <a:off x="543653" y="1123914"/>
            <a:ext cx="6658836" cy="5078313"/>
          </a:xfrm>
          <a:prstGeom prst="rect">
            <a:avLst/>
          </a:prstGeom>
          <a:noFill/>
        </p:spPr>
        <p:txBody>
          <a:bodyPr wrap="square">
            <a:spAutoFit/>
          </a:bodyPr>
          <a:lstStyle/>
          <a:p>
            <a:r>
              <a:rPr lang="uk-UA" b="1" dirty="0">
                <a:solidFill>
                  <a:srgbClr val="60A500"/>
                </a:solidFill>
                <a:latin typeface="Arial "/>
              </a:rPr>
              <a:t>Якість реалізації міні-грантів:</a:t>
            </a:r>
          </a:p>
          <a:p>
            <a:pPr marL="342900" indent="-342900">
              <a:buFont typeface="+mj-lt"/>
              <a:buAutoNum type="arabicPeriod"/>
            </a:pPr>
            <a:r>
              <a:rPr lang="uk-UA" sz="1400" dirty="0">
                <a:latin typeface="Arial "/>
              </a:rPr>
              <a:t>Високий рівень підготовки та реалізації міні-грантів, підтверджений позитивними відгуками </a:t>
            </a:r>
            <a:r>
              <a:rPr lang="uk-UA" sz="1400" dirty="0" err="1">
                <a:latin typeface="Arial "/>
              </a:rPr>
              <a:t>бенефіціарів</a:t>
            </a:r>
            <a:r>
              <a:rPr lang="uk-UA" sz="1400" dirty="0">
                <a:latin typeface="Arial "/>
              </a:rPr>
              <a:t> про доступність інформації та простоту отримання допомоги.</a:t>
            </a:r>
          </a:p>
          <a:p>
            <a:pPr marL="342900" indent="-342900">
              <a:buFont typeface="+mj-lt"/>
              <a:buAutoNum type="arabicPeriod"/>
            </a:pPr>
            <a:r>
              <a:rPr lang="uk-UA" sz="1400" dirty="0">
                <a:latin typeface="Arial "/>
              </a:rPr>
              <a:t>Використання різних каналів комунікації сприяло широкому охопленню та ефективності проектів.</a:t>
            </a:r>
          </a:p>
          <a:p>
            <a:r>
              <a:rPr lang="uk-UA" b="1" dirty="0">
                <a:solidFill>
                  <a:srgbClr val="60A500"/>
                </a:solidFill>
                <a:latin typeface="Arial "/>
              </a:rPr>
              <a:t>Зворотній зв’язок та комунікація:</a:t>
            </a:r>
            <a:endParaRPr lang="uk-UA" sz="1600" b="1" dirty="0">
              <a:solidFill>
                <a:srgbClr val="60A500"/>
              </a:solidFill>
              <a:latin typeface="Arial "/>
            </a:endParaRPr>
          </a:p>
          <a:p>
            <a:pPr marL="342900" indent="-342900">
              <a:buFont typeface="+mj-lt"/>
              <a:buAutoNum type="arabicPeriod"/>
            </a:pPr>
            <a:r>
              <a:rPr lang="uk-UA" sz="1400" dirty="0">
                <a:latin typeface="Arial "/>
              </a:rPr>
              <a:t>Більшість бенефіціарів отримали відповіді на свої запити, що свідчить про відкритість та оперативність комунікації.</a:t>
            </a:r>
          </a:p>
          <a:p>
            <a:pPr marL="342900" indent="-342900">
              <a:buFont typeface="+mj-lt"/>
              <a:buAutoNum type="arabicPeriod"/>
            </a:pPr>
            <a:r>
              <a:rPr lang="uk-UA" sz="1400" dirty="0">
                <a:latin typeface="Arial "/>
              </a:rPr>
              <a:t>Особисті звернення та опитування сприяли взаєморозумінню між ініціативними групами та </a:t>
            </a:r>
            <a:r>
              <a:rPr lang="uk-UA" sz="1400" dirty="0" err="1">
                <a:latin typeface="Arial "/>
              </a:rPr>
              <a:t>бенефіціарами</a:t>
            </a:r>
            <a:r>
              <a:rPr lang="uk-UA" sz="1400" dirty="0">
                <a:latin typeface="Arial "/>
              </a:rPr>
              <a:t>.</a:t>
            </a:r>
          </a:p>
          <a:p>
            <a:r>
              <a:rPr lang="uk-UA" b="1" dirty="0">
                <a:solidFill>
                  <a:srgbClr val="60A500"/>
                </a:solidFill>
                <a:latin typeface="Arial "/>
              </a:rPr>
              <a:t>Соціальний вплив:</a:t>
            </a:r>
          </a:p>
          <a:p>
            <a:pPr marL="342900" indent="-342900">
              <a:buFont typeface="+mj-lt"/>
              <a:buAutoNum type="arabicPeriod"/>
            </a:pPr>
            <a:r>
              <a:rPr lang="uk-UA" sz="1400" dirty="0">
                <a:latin typeface="Arial "/>
              </a:rPr>
              <a:t>Реалізація </a:t>
            </a:r>
            <a:r>
              <a:rPr lang="uk-UA" sz="1400" dirty="0" err="1">
                <a:latin typeface="Arial "/>
              </a:rPr>
              <a:t>проєктів</a:t>
            </a:r>
            <a:r>
              <a:rPr lang="uk-UA" sz="1400" dirty="0">
                <a:latin typeface="Arial "/>
              </a:rPr>
              <a:t> покращила якість життя та соціальну згуртованість громад.</a:t>
            </a:r>
          </a:p>
          <a:p>
            <a:pPr marL="342900" indent="-342900">
              <a:buFont typeface="+mj-lt"/>
              <a:buAutoNum type="arabicPeriod"/>
            </a:pPr>
            <a:r>
              <a:rPr lang="uk-UA" sz="1400" dirty="0">
                <a:latin typeface="Arial "/>
              </a:rPr>
              <a:t>Залученість </a:t>
            </a:r>
            <a:r>
              <a:rPr lang="uk-UA" sz="1400" dirty="0" err="1">
                <a:latin typeface="Arial "/>
              </a:rPr>
              <a:t>бенефіціарів</a:t>
            </a:r>
            <a:r>
              <a:rPr lang="uk-UA" sz="1400" dirty="0">
                <a:latin typeface="Arial "/>
              </a:rPr>
              <a:t> до проектів сприяла їх психологічній адаптації та розвитку навичок.</a:t>
            </a:r>
          </a:p>
          <a:p>
            <a:r>
              <a:rPr lang="uk-UA" b="1" dirty="0">
                <a:solidFill>
                  <a:srgbClr val="60A500"/>
                </a:solidFill>
                <a:latin typeface="Arial "/>
              </a:rPr>
              <a:t>Інноваційні підходи:</a:t>
            </a:r>
          </a:p>
          <a:p>
            <a:pPr marL="342900" indent="-342900">
              <a:buFont typeface="+mj-lt"/>
              <a:buAutoNum type="arabicPeriod"/>
            </a:pPr>
            <a:r>
              <a:rPr lang="uk-UA" sz="1400" dirty="0">
                <a:latin typeface="Arial "/>
              </a:rPr>
              <a:t>Адаптація міжнародних практик, мотиваційні методи інтеграції та використання гарячих ліній стали ключовими новаторськими інструментами.</a:t>
            </a:r>
          </a:p>
          <a:p>
            <a:pPr marL="342900" indent="-342900">
              <a:buFont typeface="+mj-lt"/>
              <a:buAutoNum type="arabicPeriod"/>
            </a:pPr>
            <a:r>
              <a:rPr lang="uk-UA" sz="1400" dirty="0">
                <a:latin typeface="Arial "/>
              </a:rPr>
              <a:t>Навчання та інструктаж партнерів сприяли підвищенню якості взаємодії з </a:t>
            </a:r>
            <a:r>
              <a:rPr lang="uk-UA" sz="1400" dirty="0" err="1">
                <a:latin typeface="Arial "/>
              </a:rPr>
              <a:t>бенефіціарами</a:t>
            </a:r>
            <a:r>
              <a:rPr lang="uk-UA" sz="1400" dirty="0">
                <a:latin typeface="Arial "/>
              </a:rPr>
              <a:t>.</a:t>
            </a:r>
          </a:p>
        </p:txBody>
      </p:sp>
      <p:sp>
        <p:nvSpPr>
          <p:cNvPr id="12" name="TextBox 11">
            <a:extLst>
              <a:ext uri="{FF2B5EF4-FFF2-40B4-BE49-F238E27FC236}">
                <a16:creationId xmlns:a16="http://schemas.microsoft.com/office/drawing/2014/main" id="{8A47C9E9-0842-3FF4-84BF-C8249AE32B30}"/>
              </a:ext>
            </a:extLst>
          </p:cNvPr>
          <p:cNvSpPr txBox="1"/>
          <p:nvPr/>
        </p:nvSpPr>
        <p:spPr>
          <a:xfrm>
            <a:off x="443920" y="324571"/>
            <a:ext cx="7785680" cy="646331"/>
          </a:xfrm>
          <a:prstGeom prst="rect">
            <a:avLst/>
          </a:prstGeom>
          <a:noFill/>
        </p:spPr>
        <p:txBody>
          <a:bodyPr wrap="square">
            <a:spAutoFit/>
          </a:bodyPr>
          <a:lstStyle/>
          <a:p>
            <a:r>
              <a:rPr lang="uk-UA" sz="3600" dirty="0">
                <a:latin typeface="Arial Black" panose="020B0A04020102020204" pitchFamily="34" charset="0"/>
              </a:rPr>
              <a:t>Висновки та рекомендації</a:t>
            </a:r>
            <a:endParaRPr lang="uk-UA" sz="3600" b="1" dirty="0">
              <a:latin typeface="Arial Black" panose="020B0A04020102020204" pitchFamily="34" charset="0"/>
            </a:endParaRPr>
          </a:p>
        </p:txBody>
      </p:sp>
      <p:sp>
        <p:nvSpPr>
          <p:cNvPr id="14" name="TextBox 13">
            <a:extLst>
              <a:ext uri="{FF2B5EF4-FFF2-40B4-BE49-F238E27FC236}">
                <a16:creationId xmlns:a16="http://schemas.microsoft.com/office/drawing/2014/main" id="{574888A9-D190-363A-0EFE-941FEB3171A5}"/>
              </a:ext>
            </a:extLst>
          </p:cNvPr>
          <p:cNvSpPr txBox="1"/>
          <p:nvPr/>
        </p:nvSpPr>
        <p:spPr>
          <a:xfrm>
            <a:off x="7416800" y="1120068"/>
            <a:ext cx="3777298" cy="1815882"/>
          </a:xfrm>
          <a:prstGeom prst="rect">
            <a:avLst/>
          </a:prstGeom>
          <a:noFill/>
        </p:spPr>
        <p:txBody>
          <a:bodyPr wrap="square">
            <a:spAutoFit/>
          </a:bodyPr>
          <a:lstStyle/>
          <a:p>
            <a:r>
              <a:rPr lang="uk-UA" sz="1600" dirty="0">
                <a:latin typeface="Arial "/>
              </a:rPr>
              <a:t>1. Не всі запити бенефіціарів могли</a:t>
            </a:r>
          </a:p>
          <a:p>
            <a:r>
              <a:rPr lang="uk-UA" sz="1600" dirty="0">
                <a:latin typeface="Arial "/>
              </a:rPr>
              <a:t>бути враховані </a:t>
            </a:r>
            <a:r>
              <a:rPr lang="uk-UA" sz="1600" dirty="0" err="1">
                <a:latin typeface="Arial "/>
              </a:rPr>
              <a:t>оперативно</a:t>
            </a:r>
            <a:r>
              <a:rPr lang="uk-UA" sz="1600" dirty="0">
                <a:latin typeface="Arial "/>
              </a:rPr>
              <a:t> через специфіку міні-грантів.</a:t>
            </a:r>
          </a:p>
          <a:p>
            <a:r>
              <a:rPr lang="uk-UA" sz="1600" dirty="0">
                <a:latin typeface="Arial "/>
              </a:rPr>
              <a:t>2. Висока завантаженість команд інколи знижувала ефективність реагування на непередбачені ситуації</a:t>
            </a:r>
            <a:r>
              <a:rPr lang="uk-UA" sz="1400" dirty="0">
                <a:latin typeface="Arial "/>
              </a:rPr>
              <a:t>.</a:t>
            </a:r>
          </a:p>
        </p:txBody>
      </p:sp>
      <p:sp>
        <p:nvSpPr>
          <p:cNvPr id="2" name="TextBox 1">
            <a:extLst>
              <a:ext uri="{FF2B5EF4-FFF2-40B4-BE49-F238E27FC236}">
                <a16:creationId xmlns:a16="http://schemas.microsoft.com/office/drawing/2014/main" id="{A5E66F68-F284-46BF-8297-93E97FCBDF10}"/>
              </a:ext>
            </a:extLst>
          </p:cNvPr>
          <p:cNvSpPr txBox="1"/>
          <p:nvPr/>
        </p:nvSpPr>
        <p:spPr>
          <a:xfrm>
            <a:off x="7416800" y="3604900"/>
            <a:ext cx="4199200" cy="2308324"/>
          </a:xfrm>
          <a:prstGeom prst="rect">
            <a:avLst/>
          </a:prstGeom>
          <a:noFill/>
        </p:spPr>
        <p:txBody>
          <a:bodyPr wrap="square">
            <a:spAutoFit/>
          </a:bodyPr>
          <a:lstStyle/>
          <a:p>
            <a:pPr>
              <a:buFont typeface="+mj-lt"/>
              <a:buAutoNum type="arabicPeriod"/>
            </a:pPr>
            <a:r>
              <a:rPr lang="uk-UA" sz="1600" dirty="0">
                <a:solidFill>
                  <a:srgbClr val="FF0000"/>
                </a:solidFill>
                <a:latin typeface="Arial "/>
              </a:rPr>
              <a:t>Пролонгація проектів: включити можливість продовження для вирішення нових потреб.</a:t>
            </a:r>
          </a:p>
          <a:p>
            <a:pPr>
              <a:buFont typeface="+mj-lt"/>
              <a:buAutoNum type="arabicPeriod"/>
            </a:pPr>
            <a:r>
              <a:rPr lang="uk-UA" sz="1600" dirty="0">
                <a:latin typeface="Arial "/>
              </a:rPr>
              <a:t>Оптимізація навантаження: вдосконалити розподіл обов’язків серед команди для підвищення ефективності.</a:t>
            </a:r>
          </a:p>
          <a:p>
            <a:pPr>
              <a:buFont typeface="+mj-lt"/>
              <a:buAutoNum type="arabicPeriod"/>
            </a:pPr>
            <a:r>
              <a:rPr lang="uk-UA" sz="1600" dirty="0">
                <a:latin typeface="Arial "/>
              </a:rPr>
              <a:t>Підсилення зворотного зв’язку: розширити канали для збору та аналізу відгуків бенефіціарів.</a:t>
            </a:r>
          </a:p>
        </p:txBody>
      </p:sp>
      <p:sp>
        <p:nvSpPr>
          <p:cNvPr id="3" name="TextBox 2">
            <a:extLst>
              <a:ext uri="{FF2B5EF4-FFF2-40B4-BE49-F238E27FC236}">
                <a16:creationId xmlns:a16="http://schemas.microsoft.com/office/drawing/2014/main" id="{93B28E37-C991-B620-1F8C-C700D978ECC5}"/>
              </a:ext>
            </a:extLst>
          </p:cNvPr>
          <p:cNvSpPr txBox="1"/>
          <p:nvPr/>
        </p:nvSpPr>
        <p:spPr>
          <a:xfrm>
            <a:off x="8001092" y="3244334"/>
            <a:ext cx="1774268" cy="369332"/>
          </a:xfrm>
          <a:prstGeom prst="rect">
            <a:avLst/>
          </a:prstGeom>
          <a:noFill/>
        </p:spPr>
        <p:txBody>
          <a:bodyPr wrap="none" rtlCol="0">
            <a:spAutoFit/>
          </a:bodyPr>
          <a:lstStyle/>
          <a:p>
            <a:r>
              <a:rPr lang="uk-UA" b="1" dirty="0">
                <a:solidFill>
                  <a:srgbClr val="D0433A"/>
                </a:solidFill>
                <a:latin typeface="Arial "/>
              </a:rPr>
              <a:t>Рекомендації:</a:t>
            </a:r>
          </a:p>
        </p:txBody>
      </p:sp>
      <p:sp>
        <p:nvSpPr>
          <p:cNvPr id="5" name="TextBox 4">
            <a:extLst>
              <a:ext uri="{FF2B5EF4-FFF2-40B4-BE49-F238E27FC236}">
                <a16:creationId xmlns:a16="http://schemas.microsoft.com/office/drawing/2014/main" id="{2141CC61-B468-D8B0-F1D7-416DEB103FFA}"/>
              </a:ext>
            </a:extLst>
          </p:cNvPr>
          <p:cNvSpPr txBox="1"/>
          <p:nvPr/>
        </p:nvSpPr>
        <p:spPr>
          <a:xfrm>
            <a:off x="7950292" y="802876"/>
            <a:ext cx="1545359" cy="369332"/>
          </a:xfrm>
          <a:prstGeom prst="rect">
            <a:avLst/>
          </a:prstGeom>
          <a:noFill/>
        </p:spPr>
        <p:txBody>
          <a:bodyPr wrap="none" rtlCol="0">
            <a:spAutoFit/>
          </a:bodyPr>
          <a:lstStyle/>
          <a:p>
            <a:r>
              <a:rPr lang="uk-UA" b="1" dirty="0">
                <a:solidFill>
                  <a:srgbClr val="D0433A"/>
                </a:solidFill>
                <a:latin typeface="Arial "/>
              </a:rPr>
              <a:t>Зони росту:</a:t>
            </a:r>
          </a:p>
        </p:txBody>
      </p:sp>
    </p:spTree>
    <p:extLst>
      <p:ext uri="{BB962C8B-B14F-4D97-AF65-F5344CB8AC3E}">
        <p14:creationId xmlns:p14="http://schemas.microsoft.com/office/powerpoint/2010/main" val="1797392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E3232"/>
        </a:solid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ED9C8A81-E625-4954-8761-08651B860AC4}"/>
              </a:ext>
            </a:extLst>
          </p:cNvPr>
          <p:cNvSpPr txBox="1"/>
          <p:nvPr/>
        </p:nvSpPr>
        <p:spPr>
          <a:xfrm>
            <a:off x="4254158" y="599011"/>
            <a:ext cx="3683683" cy="584775"/>
          </a:xfrm>
          <a:prstGeom prst="rect">
            <a:avLst/>
          </a:prstGeom>
          <a:noFill/>
        </p:spPr>
        <p:txBody>
          <a:bodyPr wrap="square">
            <a:spAutoFit/>
          </a:bodyPr>
          <a:lstStyle/>
          <a:p>
            <a:pPr algn="l" fontAlgn="base"/>
            <a:r>
              <a:rPr lang="uk-UA" sz="3200" b="0" i="0" dirty="0">
                <a:solidFill>
                  <a:schemeClr val="bg1"/>
                </a:solidFill>
                <a:effectLst/>
                <a:latin typeface="Arial Black" panose="020B0A04020102020204" pitchFamily="34" charset="0"/>
              </a:rPr>
              <a:t>Вступ</a:t>
            </a:r>
            <a:endParaRPr lang="ru-RU" sz="3200" b="0" i="0" dirty="0">
              <a:solidFill>
                <a:schemeClr val="bg1"/>
              </a:solidFill>
              <a:effectLst/>
              <a:latin typeface="Arial Black" panose="020B0A04020102020204" pitchFamily="34" charset="0"/>
            </a:endParaRPr>
          </a:p>
        </p:txBody>
      </p:sp>
      <p:grpSp>
        <p:nvGrpSpPr>
          <p:cNvPr id="38" name="Группа 23">
            <a:extLst>
              <a:ext uri="{FF2B5EF4-FFF2-40B4-BE49-F238E27FC236}">
                <a16:creationId xmlns:a16="http://schemas.microsoft.com/office/drawing/2014/main" id="{8E818C09-67BA-41EE-8B85-A3BCFD165ED8}"/>
              </a:ext>
            </a:extLst>
          </p:cNvPr>
          <p:cNvGrpSpPr/>
          <p:nvPr/>
        </p:nvGrpSpPr>
        <p:grpSpPr>
          <a:xfrm>
            <a:off x="686648" y="6099104"/>
            <a:ext cx="1001963" cy="354084"/>
            <a:chOff x="4095364" y="-1265853"/>
            <a:chExt cx="3326946" cy="1175711"/>
          </a:xfrm>
          <a:solidFill>
            <a:schemeClr val="bg1"/>
          </a:solidFill>
        </p:grpSpPr>
        <p:grpSp>
          <p:nvGrpSpPr>
            <p:cNvPr id="39" name="Группа 5">
              <a:extLst>
                <a:ext uri="{FF2B5EF4-FFF2-40B4-BE49-F238E27FC236}">
                  <a16:creationId xmlns:a16="http://schemas.microsoft.com/office/drawing/2014/main" id="{6F883434-D623-46A1-85C1-FB49BA7C68AB}"/>
                </a:ext>
              </a:extLst>
            </p:cNvPr>
            <p:cNvGrpSpPr/>
            <p:nvPr/>
          </p:nvGrpSpPr>
          <p:grpSpPr>
            <a:xfrm>
              <a:off x="5240359" y="-852236"/>
              <a:ext cx="2181951" cy="496235"/>
              <a:chOff x="2963863" y="-2900121"/>
              <a:chExt cx="6540500" cy="1487488"/>
            </a:xfrm>
            <a:grpFill/>
          </p:grpSpPr>
          <p:sp>
            <p:nvSpPr>
              <p:cNvPr id="45" name="Freeform 5">
                <a:extLst>
                  <a:ext uri="{FF2B5EF4-FFF2-40B4-BE49-F238E27FC236}">
                    <a16:creationId xmlns:a16="http://schemas.microsoft.com/office/drawing/2014/main" id="{C97B7BA0-5108-4B12-ABCE-CEB31173C13B}"/>
                  </a:ext>
                </a:extLst>
              </p:cNvPr>
              <p:cNvSpPr>
                <a:spLocks/>
              </p:cNvSpPr>
              <p:nvPr/>
            </p:nvSpPr>
            <p:spPr bwMode="auto">
              <a:xfrm>
                <a:off x="2963863" y="-2900121"/>
                <a:ext cx="1039813" cy="1427163"/>
              </a:xfrm>
              <a:custGeom>
                <a:avLst/>
                <a:gdLst>
                  <a:gd name="T0" fmla="*/ 175 w 350"/>
                  <a:gd name="T1" fmla="*/ 480 h 480"/>
                  <a:gd name="T2" fmla="*/ 18 w 350"/>
                  <a:gd name="T3" fmla="*/ 401 h 480"/>
                  <a:gd name="T4" fmla="*/ 23 w 350"/>
                  <a:gd name="T5" fmla="*/ 337 h 480"/>
                  <a:gd name="T6" fmla="*/ 81 w 350"/>
                  <a:gd name="T7" fmla="*/ 354 h 480"/>
                  <a:gd name="T8" fmla="*/ 211 w 350"/>
                  <a:gd name="T9" fmla="*/ 393 h 480"/>
                  <a:gd name="T10" fmla="*/ 256 w 350"/>
                  <a:gd name="T11" fmla="*/ 336 h 480"/>
                  <a:gd name="T12" fmla="*/ 209 w 350"/>
                  <a:gd name="T13" fmla="*/ 288 h 480"/>
                  <a:gd name="T14" fmla="*/ 103 w 350"/>
                  <a:gd name="T15" fmla="*/ 257 h 480"/>
                  <a:gd name="T16" fmla="*/ 17 w 350"/>
                  <a:gd name="T17" fmla="*/ 127 h 480"/>
                  <a:gd name="T18" fmla="*/ 139 w 350"/>
                  <a:gd name="T19" fmla="*/ 8 h 480"/>
                  <a:gd name="T20" fmla="*/ 293 w 350"/>
                  <a:gd name="T21" fmla="*/ 50 h 480"/>
                  <a:gd name="T22" fmla="*/ 314 w 350"/>
                  <a:gd name="T23" fmla="*/ 89 h 480"/>
                  <a:gd name="T24" fmla="*/ 294 w 350"/>
                  <a:gd name="T25" fmla="*/ 120 h 480"/>
                  <a:gd name="T26" fmla="*/ 252 w 350"/>
                  <a:gd name="T27" fmla="*/ 111 h 480"/>
                  <a:gd name="T28" fmla="*/ 140 w 350"/>
                  <a:gd name="T29" fmla="*/ 89 h 480"/>
                  <a:gd name="T30" fmla="*/ 97 w 350"/>
                  <a:gd name="T31" fmla="*/ 138 h 480"/>
                  <a:gd name="T32" fmla="*/ 138 w 350"/>
                  <a:gd name="T33" fmla="*/ 187 h 480"/>
                  <a:gd name="T34" fmla="*/ 230 w 350"/>
                  <a:gd name="T35" fmla="*/ 213 h 480"/>
                  <a:gd name="T36" fmla="*/ 331 w 350"/>
                  <a:gd name="T37" fmla="*/ 303 h 480"/>
                  <a:gd name="T38" fmla="*/ 216 w 350"/>
                  <a:gd name="T39" fmla="*/ 474 h 480"/>
                  <a:gd name="T40" fmla="*/ 175 w 350"/>
                  <a:gd name="T41"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0" h="480">
                    <a:moveTo>
                      <a:pt x="175" y="480"/>
                    </a:moveTo>
                    <a:cubicBezTo>
                      <a:pt x="108" y="476"/>
                      <a:pt x="55" y="454"/>
                      <a:pt x="18" y="401"/>
                    </a:cubicBezTo>
                    <a:cubicBezTo>
                      <a:pt x="0" y="374"/>
                      <a:pt x="2" y="351"/>
                      <a:pt x="23" y="337"/>
                    </a:cubicBezTo>
                    <a:cubicBezTo>
                      <a:pt x="43" y="322"/>
                      <a:pt x="58" y="327"/>
                      <a:pt x="81" y="354"/>
                    </a:cubicBezTo>
                    <a:cubicBezTo>
                      <a:pt x="118" y="397"/>
                      <a:pt x="163" y="410"/>
                      <a:pt x="211" y="393"/>
                    </a:cubicBezTo>
                    <a:cubicBezTo>
                      <a:pt x="238" y="383"/>
                      <a:pt x="257" y="367"/>
                      <a:pt x="256" y="336"/>
                    </a:cubicBezTo>
                    <a:cubicBezTo>
                      <a:pt x="255" y="306"/>
                      <a:pt x="233" y="295"/>
                      <a:pt x="209" y="288"/>
                    </a:cubicBezTo>
                    <a:cubicBezTo>
                      <a:pt x="174" y="277"/>
                      <a:pt x="137" y="271"/>
                      <a:pt x="103" y="257"/>
                    </a:cubicBezTo>
                    <a:cubicBezTo>
                      <a:pt x="40" y="231"/>
                      <a:pt x="9" y="182"/>
                      <a:pt x="17" y="127"/>
                    </a:cubicBezTo>
                    <a:cubicBezTo>
                      <a:pt x="26" y="67"/>
                      <a:pt x="76" y="17"/>
                      <a:pt x="139" y="8"/>
                    </a:cubicBezTo>
                    <a:cubicBezTo>
                      <a:pt x="197" y="0"/>
                      <a:pt x="250" y="8"/>
                      <a:pt x="293" y="50"/>
                    </a:cubicBezTo>
                    <a:cubicBezTo>
                      <a:pt x="304" y="60"/>
                      <a:pt x="313" y="76"/>
                      <a:pt x="314" y="89"/>
                    </a:cubicBezTo>
                    <a:cubicBezTo>
                      <a:pt x="315" y="99"/>
                      <a:pt x="303" y="117"/>
                      <a:pt x="294" y="120"/>
                    </a:cubicBezTo>
                    <a:cubicBezTo>
                      <a:pt x="281" y="123"/>
                      <a:pt x="263" y="119"/>
                      <a:pt x="252" y="111"/>
                    </a:cubicBezTo>
                    <a:cubicBezTo>
                      <a:pt x="217" y="86"/>
                      <a:pt x="181" y="76"/>
                      <a:pt x="140" y="89"/>
                    </a:cubicBezTo>
                    <a:cubicBezTo>
                      <a:pt x="117" y="97"/>
                      <a:pt x="99" y="111"/>
                      <a:pt x="97" y="138"/>
                    </a:cubicBezTo>
                    <a:cubicBezTo>
                      <a:pt x="95" y="167"/>
                      <a:pt x="114" y="180"/>
                      <a:pt x="138" y="187"/>
                    </a:cubicBezTo>
                    <a:cubicBezTo>
                      <a:pt x="168" y="197"/>
                      <a:pt x="200" y="202"/>
                      <a:pt x="230" y="213"/>
                    </a:cubicBezTo>
                    <a:cubicBezTo>
                      <a:pt x="276" y="228"/>
                      <a:pt x="318" y="251"/>
                      <a:pt x="331" y="303"/>
                    </a:cubicBezTo>
                    <a:cubicBezTo>
                      <a:pt x="350" y="380"/>
                      <a:pt x="298" y="456"/>
                      <a:pt x="216" y="474"/>
                    </a:cubicBezTo>
                    <a:cubicBezTo>
                      <a:pt x="201" y="477"/>
                      <a:pt x="186" y="478"/>
                      <a:pt x="175" y="4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6" name="Freeform 6">
                <a:extLst>
                  <a:ext uri="{FF2B5EF4-FFF2-40B4-BE49-F238E27FC236}">
                    <a16:creationId xmlns:a16="http://schemas.microsoft.com/office/drawing/2014/main" id="{437A694A-B90B-4E18-BD12-21A6162631B3}"/>
                  </a:ext>
                </a:extLst>
              </p:cNvPr>
              <p:cNvSpPr>
                <a:spLocks noEditPoints="1"/>
              </p:cNvSpPr>
              <p:nvPr/>
            </p:nvSpPr>
            <p:spPr bwMode="auto">
              <a:xfrm>
                <a:off x="4030663" y="-2555633"/>
                <a:ext cx="1073150" cy="1136650"/>
              </a:xfrm>
              <a:custGeom>
                <a:avLst/>
                <a:gdLst>
                  <a:gd name="T0" fmla="*/ 100 w 361"/>
                  <a:gd name="T1" fmla="*/ 224 h 382"/>
                  <a:gd name="T2" fmla="*/ 232 w 361"/>
                  <a:gd name="T3" fmla="*/ 275 h 382"/>
                  <a:gd name="T4" fmla="*/ 289 w 361"/>
                  <a:gd name="T5" fmla="*/ 291 h 382"/>
                  <a:gd name="T6" fmla="*/ 266 w 361"/>
                  <a:gd name="T7" fmla="*/ 346 h 382"/>
                  <a:gd name="T8" fmla="*/ 256 w 361"/>
                  <a:gd name="T9" fmla="*/ 351 h 382"/>
                  <a:gd name="T10" fmla="*/ 38 w 361"/>
                  <a:gd name="T11" fmla="*/ 281 h 382"/>
                  <a:gd name="T12" fmla="*/ 48 w 361"/>
                  <a:gd name="T13" fmla="*/ 82 h 382"/>
                  <a:gd name="T14" fmla="*/ 241 w 361"/>
                  <a:gd name="T15" fmla="*/ 24 h 382"/>
                  <a:gd name="T16" fmla="*/ 361 w 361"/>
                  <a:gd name="T17" fmla="*/ 183 h 382"/>
                  <a:gd name="T18" fmla="*/ 318 w 361"/>
                  <a:gd name="T19" fmla="*/ 224 h 382"/>
                  <a:gd name="T20" fmla="*/ 211 w 361"/>
                  <a:gd name="T21" fmla="*/ 224 h 382"/>
                  <a:gd name="T22" fmla="*/ 100 w 361"/>
                  <a:gd name="T23" fmla="*/ 224 h 382"/>
                  <a:gd name="T24" fmla="*/ 102 w 361"/>
                  <a:gd name="T25" fmla="*/ 157 h 382"/>
                  <a:gd name="T26" fmla="*/ 276 w 361"/>
                  <a:gd name="T27" fmla="*/ 157 h 382"/>
                  <a:gd name="T28" fmla="*/ 182 w 361"/>
                  <a:gd name="T29" fmla="*/ 90 h 382"/>
                  <a:gd name="T30" fmla="*/ 102 w 361"/>
                  <a:gd name="T31" fmla="*/ 15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1" h="382">
                    <a:moveTo>
                      <a:pt x="100" y="224"/>
                    </a:moveTo>
                    <a:cubicBezTo>
                      <a:pt x="127" y="282"/>
                      <a:pt x="175" y="299"/>
                      <a:pt x="232" y="275"/>
                    </a:cubicBezTo>
                    <a:cubicBezTo>
                      <a:pt x="260" y="264"/>
                      <a:pt x="278" y="269"/>
                      <a:pt x="289" y="291"/>
                    </a:cubicBezTo>
                    <a:cubicBezTo>
                      <a:pt x="299" y="312"/>
                      <a:pt x="291" y="332"/>
                      <a:pt x="266" y="346"/>
                    </a:cubicBezTo>
                    <a:cubicBezTo>
                      <a:pt x="263" y="348"/>
                      <a:pt x="259" y="349"/>
                      <a:pt x="256" y="351"/>
                    </a:cubicBezTo>
                    <a:cubicBezTo>
                      <a:pt x="178" y="382"/>
                      <a:pt x="83" y="352"/>
                      <a:pt x="38" y="281"/>
                    </a:cubicBezTo>
                    <a:cubicBezTo>
                      <a:pt x="0" y="221"/>
                      <a:pt x="4" y="138"/>
                      <a:pt x="48" y="82"/>
                    </a:cubicBezTo>
                    <a:cubicBezTo>
                      <a:pt x="94" y="24"/>
                      <a:pt x="172" y="0"/>
                      <a:pt x="241" y="24"/>
                    </a:cubicBezTo>
                    <a:cubicBezTo>
                      <a:pt x="310" y="48"/>
                      <a:pt x="359" y="113"/>
                      <a:pt x="361" y="183"/>
                    </a:cubicBezTo>
                    <a:cubicBezTo>
                      <a:pt x="361" y="208"/>
                      <a:pt x="346" y="224"/>
                      <a:pt x="318" y="224"/>
                    </a:cubicBezTo>
                    <a:cubicBezTo>
                      <a:pt x="283" y="224"/>
                      <a:pt x="247" y="224"/>
                      <a:pt x="211" y="224"/>
                    </a:cubicBezTo>
                    <a:cubicBezTo>
                      <a:pt x="175" y="224"/>
                      <a:pt x="139" y="224"/>
                      <a:pt x="100" y="224"/>
                    </a:cubicBezTo>
                    <a:close/>
                    <a:moveTo>
                      <a:pt x="102" y="157"/>
                    </a:moveTo>
                    <a:cubicBezTo>
                      <a:pt x="160" y="157"/>
                      <a:pt x="218" y="157"/>
                      <a:pt x="276" y="157"/>
                    </a:cubicBezTo>
                    <a:cubicBezTo>
                      <a:pt x="263" y="113"/>
                      <a:pt x="226" y="88"/>
                      <a:pt x="182" y="90"/>
                    </a:cubicBezTo>
                    <a:cubicBezTo>
                      <a:pt x="141" y="93"/>
                      <a:pt x="108" y="120"/>
                      <a:pt x="102"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7" name="Freeform 7">
                <a:extLst>
                  <a:ext uri="{FF2B5EF4-FFF2-40B4-BE49-F238E27FC236}">
                    <a16:creationId xmlns:a16="http://schemas.microsoft.com/office/drawing/2014/main" id="{22A8D77F-7F8B-4C3B-84CA-039C4A11E558}"/>
                  </a:ext>
                </a:extLst>
              </p:cNvPr>
              <p:cNvSpPr>
                <a:spLocks noEditPoints="1"/>
              </p:cNvSpPr>
              <p:nvPr/>
            </p:nvSpPr>
            <p:spPr bwMode="auto">
              <a:xfrm>
                <a:off x="8431213" y="-2552458"/>
                <a:ext cx="1073150" cy="1139825"/>
              </a:xfrm>
              <a:custGeom>
                <a:avLst/>
                <a:gdLst>
                  <a:gd name="T0" fmla="*/ 101 w 361"/>
                  <a:gd name="T1" fmla="*/ 223 h 383"/>
                  <a:gd name="T2" fmla="*/ 226 w 361"/>
                  <a:gd name="T3" fmla="*/ 277 h 383"/>
                  <a:gd name="T4" fmla="*/ 277 w 361"/>
                  <a:gd name="T5" fmla="*/ 277 h 383"/>
                  <a:gd name="T6" fmla="*/ 261 w 361"/>
                  <a:gd name="T7" fmla="*/ 347 h 383"/>
                  <a:gd name="T8" fmla="*/ 38 w 361"/>
                  <a:gd name="T9" fmla="*/ 280 h 383"/>
                  <a:gd name="T10" fmla="*/ 47 w 361"/>
                  <a:gd name="T11" fmla="*/ 81 h 383"/>
                  <a:gd name="T12" fmla="*/ 238 w 361"/>
                  <a:gd name="T13" fmla="*/ 22 h 383"/>
                  <a:gd name="T14" fmla="*/ 360 w 361"/>
                  <a:gd name="T15" fmla="*/ 182 h 383"/>
                  <a:gd name="T16" fmla="*/ 319 w 361"/>
                  <a:gd name="T17" fmla="*/ 223 h 383"/>
                  <a:gd name="T18" fmla="*/ 101 w 361"/>
                  <a:gd name="T19" fmla="*/ 223 h 383"/>
                  <a:gd name="T20" fmla="*/ 101 w 361"/>
                  <a:gd name="T21" fmla="*/ 157 h 383"/>
                  <a:gd name="T22" fmla="*/ 275 w 361"/>
                  <a:gd name="T23" fmla="*/ 157 h 383"/>
                  <a:gd name="T24" fmla="*/ 188 w 361"/>
                  <a:gd name="T25" fmla="*/ 89 h 383"/>
                  <a:gd name="T26" fmla="*/ 101 w 361"/>
                  <a:gd name="T27" fmla="*/ 15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383">
                    <a:moveTo>
                      <a:pt x="101" y="223"/>
                    </a:moveTo>
                    <a:cubicBezTo>
                      <a:pt x="125" y="279"/>
                      <a:pt x="174" y="297"/>
                      <a:pt x="226" y="277"/>
                    </a:cubicBezTo>
                    <a:cubicBezTo>
                      <a:pt x="242" y="272"/>
                      <a:pt x="264" y="270"/>
                      <a:pt x="277" y="277"/>
                    </a:cubicBezTo>
                    <a:cubicBezTo>
                      <a:pt x="305" y="294"/>
                      <a:pt x="296" y="330"/>
                      <a:pt x="261" y="347"/>
                    </a:cubicBezTo>
                    <a:cubicBezTo>
                      <a:pt x="185" y="383"/>
                      <a:pt x="85" y="353"/>
                      <a:pt x="38" y="280"/>
                    </a:cubicBezTo>
                    <a:cubicBezTo>
                      <a:pt x="0" y="220"/>
                      <a:pt x="4" y="137"/>
                      <a:pt x="47" y="81"/>
                    </a:cubicBezTo>
                    <a:cubicBezTo>
                      <a:pt x="92" y="24"/>
                      <a:pt x="169" y="0"/>
                      <a:pt x="238" y="22"/>
                    </a:cubicBezTo>
                    <a:cubicBezTo>
                      <a:pt x="307" y="43"/>
                      <a:pt x="359" y="111"/>
                      <a:pt x="360" y="182"/>
                    </a:cubicBezTo>
                    <a:cubicBezTo>
                      <a:pt x="361" y="207"/>
                      <a:pt x="346" y="223"/>
                      <a:pt x="319" y="223"/>
                    </a:cubicBezTo>
                    <a:cubicBezTo>
                      <a:pt x="247" y="223"/>
                      <a:pt x="175" y="223"/>
                      <a:pt x="101" y="223"/>
                    </a:cubicBezTo>
                    <a:close/>
                    <a:moveTo>
                      <a:pt x="101" y="157"/>
                    </a:moveTo>
                    <a:cubicBezTo>
                      <a:pt x="160" y="157"/>
                      <a:pt x="218" y="157"/>
                      <a:pt x="275" y="157"/>
                    </a:cubicBezTo>
                    <a:cubicBezTo>
                      <a:pt x="266" y="116"/>
                      <a:pt x="231" y="89"/>
                      <a:pt x="188" y="89"/>
                    </a:cubicBezTo>
                    <a:cubicBezTo>
                      <a:pt x="146" y="89"/>
                      <a:pt x="111" y="115"/>
                      <a:pt x="101"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8" name="Freeform 8">
                <a:extLst>
                  <a:ext uri="{FF2B5EF4-FFF2-40B4-BE49-F238E27FC236}">
                    <a16:creationId xmlns:a16="http://schemas.microsoft.com/office/drawing/2014/main" id="{1E7D0B4F-5143-41AA-B245-225A7FF57A46}"/>
                  </a:ext>
                </a:extLst>
              </p:cNvPr>
              <p:cNvSpPr>
                <a:spLocks/>
              </p:cNvSpPr>
              <p:nvPr/>
            </p:nvSpPr>
            <p:spPr bwMode="auto">
              <a:xfrm>
                <a:off x="7426326" y="-2549283"/>
                <a:ext cx="939800" cy="1116013"/>
              </a:xfrm>
              <a:custGeom>
                <a:avLst/>
                <a:gdLst>
                  <a:gd name="T0" fmla="*/ 0 w 316"/>
                  <a:gd name="T1" fmla="*/ 185 h 375"/>
                  <a:gd name="T2" fmla="*/ 98 w 316"/>
                  <a:gd name="T3" fmla="*/ 31 h 375"/>
                  <a:gd name="T4" fmla="*/ 283 w 316"/>
                  <a:gd name="T5" fmla="*/ 50 h 375"/>
                  <a:gd name="T6" fmla="*/ 305 w 316"/>
                  <a:gd name="T7" fmla="*/ 104 h 375"/>
                  <a:gd name="T8" fmla="*/ 240 w 316"/>
                  <a:gd name="T9" fmla="*/ 121 h 375"/>
                  <a:gd name="T10" fmla="*/ 177 w 316"/>
                  <a:gd name="T11" fmla="*/ 95 h 375"/>
                  <a:gd name="T12" fmla="*/ 87 w 316"/>
                  <a:gd name="T13" fmla="*/ 154 h 375"/>
                  <a:gd name="T14" fmla="*/ 115 w 316"/>
                  <a:gd name="T15" fmla="*/ 259 h 375"/>
                  <a:gd name="T16" fmla="*/ 220 w 316"/>
                  <a:gd name="T17" fmla="*/ 267 h 375"/>
                  <a:gd name="T18" fmla="*/ 245 w 316"/>
                  <a:gd name="T19" fmla="*/ 251 h 375"/>
                  <a:gd name="T20" fmla="*/ 299 w 316"/>
                  <a:gd name="T21" fmla="*/ 257 h 375"/>
                  <a:gd name="T22" fmla="*/ 295 w 316"/>
                  <a:gd name="T23" fmla="*/ 312 h 375"/>
                  <a:gd name="T24" fmla="*/ 93 w 316"/>
                  <a:gd name="T25" fmla="*/ 340 h 375"/>
                  <a:gd name="T26" fmla="*/ 0 w 316"/>
                  <a:gd name="T27"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375">
                    <a:moveTo>
                      <a:pt x="0" y="185"/>
                    </a:moveTo>
                    <a:cubicBezTo>
                      <a:pt x="2" y="116"/>
                      <a:pt x="34" y="62"/>
                      <a:pt x="98" y="31"/>
                    </a:cubicBezTo>
                    <a:cubicBezTo>
                      <a:pt x="162" y="0"/>
                      <a:pt x="225" y="6"/>
                      <a:pt x="283" y="50"/>
                    </a:cubicBezTo>
                    <a:cubicBezTo>
                      <a:pt x="301" y="63"/>
                      <a:pt x="315" y="80"/>
                      <a:pt x="305" y="104"/>
                    </a:cubicBezTo>
                    <a:cubicBezTo>
                      <a:pt x="295" y="131"/>
                      <a:pt x="268" y="136"/>
                      <a:pt x="240" y="121"/>
                    </a:cubicBezTo>
                    <a:cubicBezTo>
                      <a:pt x="220" y="110"/>
                      <a:pt x="199" y="97"/>
                      <a:pt x="177" y="95"/>
                    </a:cubicBezTo>
                    <a:cubicBezTo>
                      <a:pt x="136" y="90"/>
                      <a:pt x="103" y="115"/>
                      <a:pt x="87" y="154"/>
                    </a:cubicBezTo>
                    <a:cubicBezTo>
                      <a:pt x="73" y="191"/>
                      <a:pt x="84" y="232"/>
                      <a:pt x="115" y="259"/>
                    </a:cubicBezTo>
                    <a:cubicBezTo>
                      <a:pt x="145" y="284"/>
                      <a:pt x="185" y="287"/>
                      <a:pt x="220" y="267"/>
                    </a:cubicBezTo>
                    <a:cubicBezTo>
                      <a:pt x="229" y="262"/>
                      <a:pt x="236" y="256"/>
                      <a:pt x="245" y="251"/>
                    </a:cubicBezTo>
                    <a:cubicBezTo>
                      <a:pt x="264" y="238"/>
                      <a:pt x="284" y="239"/>
                      <a:pt x="299" y="257"/>
                    </a:cubicBezTo>
                    <a:cubicBezTo>
                      <a:pt x="316" y="276"/>
                      <a:pt x="310" y="295"/>
                      <a:pt x="295" y="312"/>
                    </a:cubicBezTo>
                    <a:cubicBezTo>
                      <a:pt x="251" y="362"/>
                      <a:pt x="160" y="375"/>
                      <a:pt x="93" y="340"/>
                    </a:cubicBezTo>
                    <a:cubicBezTo>
                      <a:pt x="32" y="308"/>
                      <a:pt x="1" y="256"/>
                      <a:pt x="0" y="1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9" name="Freeform 9">
                <a:extLst>
                  <a:ext uri="{FF2B5EF4-FFF2-40B4-BE49-F238E27FC236}">
                    <a16:creationId xmlns:a16="http://schemas.microsoft.com/office/drawing/2014/main" id="{DF22562C-2860-493E-879E-2B0F75CE141C}"/>
                  </a:ext>
                </a:extLst>
              </p:cNvPr>
              <p:cNvSpPr>
                <a:spLocks/>
              </p:cNvSpPr>
              <p:nvPr/>
            </p:nvSpPr>
            <p:spPr bwMode="auto">
              <a:xfrm>
                <a:off x="5953126" y="-2528646"/>
                <a:ext cx="938213" cy="1031875"/>
              </a:xfrm>
              <a:custGeom>
                <a:avLst/>
                <a:gdLst>
                  <a:gd name="T0" fmla="*/ 158 w 316"/>
                  <a:gd name="T1" fmla="*/ 216 h 347"/>
                  <a:gd name="T2" fmla="*/ 234 w 316"/>
                  <a:gd name="T3" fmla="*/ 35 h 347"/>
                  <a:gd name="T4" fmla="*/ 287 w 316"/>
                  <a:gd name="T5" fmla="*/ 10 h 347"/>
                  <a:gd name="T6" fmla="*/ 307 w 316"/>
                  <a:gd name="T7" fmla="*/ 61 h 347"/>
                  <a:gd name="T8" fmla="*/ 195 w 316"/>
                  <a:gd name="T9" fmla="*/ 322 h 347"/>
                  <a:gd name="T10" fmla="*/ 158 w 316"/>
                  <a:gd name="T11" fmla="*/ 347 h 347"/>
                  <a:gd name="T12" fmla="*/ 121 w 316"/>
                  <a:gd name="T13" fmla="*/ 321 h 347"/>
                  <a:gd name="T14" fmla="*/ 11 w 316"/>
                  <a:gd name="T15" fmla="*/ 66 h 347"/>
                  <a:gd name="T16" fmla="*/ 30 w 316"/>
                  <a:gd name="T17" fmla="*/ 10 h 347"/>
                  <a:gd name="T18" fmla="*/ 83 w 316"/>
                  <a:gd name="T19" fmla="*/ 36 h 347"/>
                  <a:gd name="T20" fmla="*/ 158 w 316"/>
                  <a:gd name="T21" fmla="*/ 21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347">
                    <a:moveTo>
                      <a:pt x="158" y="216"/>
                    </a:moveTo>
                    <a:cubicBezTo>
                      <a:pt x="185" y="150"/>
                      <a:pt x="209" y="92"/>
                      <a:pt x="234" y="35"/>
                    </a:cubicBezTo>
                    <a:cubicBezTo>
                      <a:pt x="246" y="8"/>
                      <a:pt x="266" y="0"/>
                      <a:pt x="287" y="10"/>
                    </a:cubicBezTo>
                    <a:cubicBezTo>
                      <a:pt x="308" y="21"/>
                      <a:pt x="316" y="39"/>
                      <a:pt x="307" y="61"/>
                    </a:cubicBezTo>
                    <a:cubicBezTo>
                      <a:pt x="270" y="149"/>
                      <a:pt x="234" y="236"/>
                      <a:pt x="195" y="322"/>
                    </a:cubicBezTo>
                    <a:cubicBezTo>
                      <a:pt x="189" y="334"/>
                      <a:pt x="170" y="347"/>
                      <a:pt x="158" y="347"/>
                    </a:cubicBezTo>
                    <a:cubicBezTo>
                      <a:pt x="145" y="347"/>
                      <a:pt x="126" y="334"/>
                      <a:pt x="121" y="321"/>
                    </a:cubicBezTo>
                    <a:cubicBezTo>
                      <a:pt x="82" y="237"/>
                      <a:pt x="46" y="151"/>
                      <a:pt x="11" y="66"/>
                    </a:cubicBezTo>
                    <a:cubicBezTo>
                      <a:pt x="0" y="40"/>
                      <a:pt x="8" y="19"/>
                      <a:pt x="30" y="10"/>
                    </a:cubicBezTo>
                    <a:cubicBezTo>
                      <a:pt x="51" y="1"/>
                      <a:pt x="72" y="10"/>
                      <a:pt x="83" y="36"/>
                    </a:cubicBezTo>
                    <a:cubicBezTo>
                      <a:pt x="107" y="94"/>
                      <a:pt x="131" y="152"/>
                      <a:pt x="158"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0" name="Freeform 10">
                <a:extLst>
                  <a:ext uri="{FF2B5EF4-FFF2-40B4-BE49-F238E27FC236}">
                    <a16:creationId xmlns:a16="http://schemas.microsoft.com/office/drawing/2014/main" id="{5A5C05C6-4649-4161-BEF7-EC3E746F74C6}"/>
                  </a:ext>
                </a:extLst>
              </p:cNvPr>
              <p:cNvSpPr>
                <a:spLocks/>
              </p:cNvSpPr>
              <p:nvPr/>
            </p:nvSpPr>
            <p:spPr bwMode="auto">
              <a:xfrm>
                <a:off x="5230813" y="-2515946"/>
                <a:ext cx="674688" cy="1025525"/>
              </a:xfrm>
              <a:custGeom>
                <a:avLst/>
                <a:gdLst>
                  <a:gd name="T0" fmla="*/ 0 w 227"/>
                  <a:gd name="T1" fmla="*/ 241 h 345"/>
                  <a:gd name="T2" fmla="*/ 5 w 227"/>
                  <a:gd name="T3" fmla="*/ 160 h 345"/>
                  <a:gd name="T4" fmla="*/ 175 w 227"/>
                  <a:gd name="T5" fmla="*/ 2 h 345"/>
                  <a:gd name="T6" fmla="*/ 226 w 227"/>
                  <a:gd name="T7" fmla="*/ 38 h 345"/>
                  <a:gd name="T8" fmla="*/ 184 w 227"/>
                  <a:gd name="T9" fmla="*/ 81 h 345"/>
                  <a:gd name="T10" fmla="*/ 81 w 227"/>
                  <a:gd name="T11" fmla="*/ 203 h 345"/>
                  <a:gd name="T12" fmla="*/ 81 w 227"/>
                  <a:gd name="T13" fmla="*/ 302 h 345"/>
                  <a:gd name="T14" fmla="*/ 44 w 227"/>
                  <a:gd name="T15" fmla="*/ 345 h 345"/>
                  <a:gd name="T16" fmla="*/ 2 w 227"/>
                  <a:gd name="T17" fmla="*/ 302 h 345"/>
                  <a:gd name="T18" fmla="*/ 2 w 227"/>
                  <a:gd name="T19" fmla="*/ 241 h 345"/>
                  <a:gd name="T20" fmla="*/ 0 w 227"/>
                  <a:gd name="T21" fmla="*/ 24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345">
                    <a:moveTo>
                      <a:pt x="0" y="241"/>
                    </a:moveTo>
                    <a:cubicBezTo>
                      <a:pt x="2" y="214"/>
                      <a:pt x="2" y="187"/>
                      <a:pt x="5" y="160"/>
                    </a:cubicBezTo>
                    <a:cubicBezTo>
                      <a:pt x="15" y="74"/>
                      <a:pt x="89" y="5"/>
                      <a:pt x="175" y="2"/>
                    </a:cubicBezTo>
                    <a:cubicBezTo>
                      <a:pt x="204" y="0"/>
                      <a:pt x="224" y="15"/>
                      <a:pt x="226" y="38"/>
                    </a:cubicBezTo>
                    <a:cubicBezTo>
                      <a:pt x="227" y="60"/>
                      <a:pt x="212" y="76"/>
                      <a:pt x="184" y="81"/>
                    </a:cubicBezTo>
                    <a:cubicBezTo>
                      <a:pt x="110" y="94"/>
                      <a:pt x="81" y="128"/>
                      <a:pt x="81" y="203"/>
                    </a:cubicBezTo>
                    <a:cubicBezTo>
                      <a:pt x="81" y="236"/>
                      <a:pt x="81" y="269"/>
                      <a:pt x="81" y="302"/>
                    </a:cubicBezTo>
                    <a:cubicBezTo>
                      <a:pt x="80" y="327"/>
                      <a:pt x="65" y="345"/>
                      <a:pt x="44" y="345"/>
                    </a:cubicBezTo>
                    <a:cubicBezTo>
                      <a:pt x="20" y="345"/>
                      <a:pt x="3" y="329"/>
                      <a:pt x="2" y="302"/>
                    </a:cubicBezTo>
                    <a:cubicBezTo>
                      <a:pt x="1" y="282"/>
                      <a:pt x="2" y="262"/>
                      <a:pt x="2" y="241"/>
                    </a:cubicBezTo>
                    <a:cubicBezTo>
                      <a:pt x="1" y="241"/>
                      <a:pt x="1" y="241"/>
                      <a:pt x="0" y="2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1" name="Freeform 11">
                <a:extLst>
                  <a:ext uri="{FF2B5EF4-FFF2-40B4-BE49-F238E27FC236}">
                    <a16:creationId xmlns:a16="http://schemas.microsoft.com/office/drawing/2014/main" id="{5F090801-DDA2-4BBC-A9FA-D653731762A6}"/>
                  </a:ext>
                </a:extLst>
              </p:cNvPr>
              <p:cNvSpPr>
                <a:spLocks/>
              </p:cNvSpPr>
              <p:nvPr/>
            </p:nvSpPr>
            <p:spPr bwMode="auto">
              <a:xfrm>
                <a:off x="7031038" y="-2512771"/>
                <a:ext cx="241300" cy="1035050"/>
              </a:xfrm>
              <a:custGeom>
                <a:avLst/>
                <a:gdLst>
                  <a:gd name="T0" fmla="*/ 81 w 81"/>
                  <a:gd name="T1" fmla="*/ 176 h 348"/>
                  <a:gd name="T2" fmla="*/ 81 w 81"/>
                  <a:gd name="T3" fmla="*/ 301 h 348"/>
                  <a:gd name="T4" fmla="*/ 43 w 81"/>
                  <a:gd name="T5" fmla="*/ 347 h 348"/>
                  <a:gd name="T6" fmla="*/ 1 w 81"/>
                  <a:gd name="T7" fmla="*/ 302 h 348"/>
                  <a:gd name="T8" fmla="*/ 1 w 81"/>
                  <a:gd name="T9" fmla="*/ 46 h 348"/>
                  <a:gd name="T10" fmla="*/ 40 w 81"/>
                  <a:gd name="T11" fmla="*/ 1 h 348"/>
                  <a:gd name="T12" fmla="*/ 81 w 81"/>
                  <a:gd name="T13" fmla="*/ 48 h 348"/>
                  <a:gd name="T14" fmla="*/ 81 w 81"/>
                  <a:gd name="T15" fmla="*/ 176 h 3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348">
                    <a:moveTo>
                      <a:pt x="81" y="176"/>
                    </a:moveTo>
                    <a:cubicBezTo>
                      <a:pt x="81" y="217"/>
                      <a:pt x="81" y="259"/>
                      <a:pt x="81" y="301"/>
                    </a:cubicBezTo>
                    <a:cubicBezTo>
                      <a:pt x="81" y="329"/>
                      <a:pt x="66" y="346"/>
                      <a:pt x="43" y="347"/>
                    </a:cubicBezTo>
                    <a:cubicBezTo>
                      <a:pt x="18" y="348"/>
                      <a:pt x="1" y="331"/>
                      <a:pt x="1" y="302"/>
                    </a:cubicBezTo>
                    <a:cubicBezTo>
                      <a:pt x="0" y="217"/>
                      <a:pt x="0" y="131"/>
                      <a:pt x="1" y="46"/>
                    </a:cubicBezTo>
                    <a:cubicBezTo>
                      <a:pt x="1" y="20"/>
                      <a:pt x="18" y="2"/>
                      <a:pt x="40" y="1"/>
                    </a:cubicBezTo>
                    <a:cubicBezTo>
                      <a:pt x="63" y="0"/>
                      <a:pt x="80" y="19"/>
                      <a:pt x="81" y="48"/>
                    </a:cubicBezTo>
                    <a:cubicBezTo>
                      <a:pt x="81" y="90"/>
                      <a:pt x="81" y="133"/>
                      <a:pt x="81"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2" name="Freeform 12">
                <a:extLst>
                  <a:ext uri="{FF2B5EF4-FFF2-40B4-BE49-F238E27FC236}">
                    <a16:creationId xmlns:a16="http://schemas.microsoft.com/office/drawing/2014/main" id="{B0EC2941-5DC6-40DD-A30D-B1B87D102594}"/>
                  </a:ext>
                </a:extLst>
              </p:cNvPr>
              <p:cNvSpPr>
                <a:spLocks/>
              </p:cNvSpPr>
              <p:nvPr/>
            </p:nvSpPr>
            <p:spPr bwMode="auto">
              <a:xfrm>
                <a:off x="7029451" y="-2876308"/>
                <a:ext cx="255588" cy="258763"/>
              </a:xfrm>
              <a:custGeom>
                <a:avLst/>
                <a:gdLst>
                  <a:gd name="T0" fmla="*/ 41 w 86"/>
                  <a:gd name="T1" fmla="*/ 1 h 87"/>
                  <a:gd name="T2" fmla="*/ 85 w 86"/>
                  <a:gd name="T3" fmla="*/ 43 h 87"/>
                  <a:gd name="T4" fmla="*/ 42 w 86"/>
                  <a:gd name="T5" fmla="*/ 87 h 87"/>
                  <a:gd name="T6" fmla="*/ 0 w 86"/>
                  <a:gd name="T7" fmla="*/ 44 h 87"/>
                  <a:gd name="T8" fmla="*/ 41 w 86"/>
                  <a:gd name="T9" fmla="*/ 1 h 87"/>
                </a:gdLst>
                <a:ahLst/>
                <a:cxnLst>
                  <a:cxn ang="0">
                    <a:pos x="T0" y="T1"/>
                  </a:cxn>
                  <a:cxn ang="0">
                    <a:pos x="T2" y="T3"/>
                  </a:cxn>
                  <a:cxn ang="0">
                    <a:pos x="T4" y="T5"/>
                  </a:cxn>
                  <a:cxn ang="0">
                    <a:pos x="T6" y="T7"/>
                  </a:cxn>
                  <a:cxn ang="0">
                    <a:pos x="T8" y="T9"/>
                  </a:cxn>
                </a:cxnLst>
                <a:rect l="0" t="0" r="r" b="b"/>
                <a:pathLst>
                  <a:path w="86" h="87">
                    <a:moveTo>
                      <a:pt x="41" y="1"/>
                    </a:moveTo>
                    <a:cubicBezTo>
                      <a:pt x="63" y="0"/>
                      <a:pt x="85" y="21"/>
                      <a:pt x="85" y="43"/>
                    </a:cubicBezTo>
                    <a:cubicBezTo>
                      <a:pt x="86" y="68"/>
                      <a:pt x="67" y="87"/>
                      <a:pt x="42" y="87"/>
                    </a:cubicBezTo>
                    <a:cubicBezTo>
                      <a:pt x="18" y="87"/>
                      <a:pt x="0" y="68"/>
                      <a:pt x="0" y="44"/>
                    </a:cubicBezTo>
                    <a:cubicBezTo>
                      <a:pt x="0" y="22"/>
                      <a:pt x="19" y="1"/>
                      <a:pt x="4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40" name="Группа 6">
              <a:extLst>
                <a:ext uri="{FF2B5EF4-FFF2-40B4-BE49-F238E27FC236}">
                  <a16:creationId xmlns:a16="http://schemas.microsoft.com/office/drawing/2014/main" id="{21052596-976E-4199-9D15-644469269E02}"/>
                </a:ext>
              </a:extLst>
            </p:cNvPr>
            <p:cNvGrpSpPr/>
            <p:nvPr/>
          </p:nvGrpSpPr>
          <p:grpSpPr>
            <a:xfrm>
              <a:off x="4095364" y="-1265853"/>
              <a:ext cx="1055492" cy="1175711"/>
              <a:chOff x="-468312" y="-4139958"/>
              <a:chExt cx="3163888" cy="3524250"/>
            </a:xfrm>
            <a:grpFill/>
          </p:grpSpPr>
          <p:sp>
            <p:nvSpPr>
              <p:cNvPr id="41" name="Freeform 13">
                <a:extLst>
                  <a:ext uri="{FF2B5EF4-FFF2-40B4-BE49-F238E27FC236}">
                    <a16:creationId xmlns:a16="http://schemas.microsoft.com/office/drawing/2014/main" id="{4497BE67-815F-4975-A87D-BD2994D7C9EF}"/>
                  </a:ext>
                </a:extLst>
              </p:cNvPr>
              <p:cNvSpPr>
                <a:spLocks/>
              </p:cNvSpPr>
              <p:nvPr/>
            </p:nvSpPr>
            <p:spPr bwMode="auto">
              <a:xfrm>
                <a:off x="360363" y="-3387483"/>
                <a:ext cx="684213" cy="1941513"/>
              </a:xfrm>
              <a:custGeom>
                <a:avLst/>
                <a:gdLst>
                  <a:gd name="T0" fmla="*/ 185 w 230"/>
                  <a:gd name="T1" fmla="*/ 653 h 653"/>
                  <a:gd name="T2" fmla="*/ 44 w 230"/>
                  <a:gd name="T3" fmla="*/ 653 h 653"/>
                  <a:gd name="T4" fmla="*/ 0 w 230"/>
                  <a:gd name="T5" fmla="*/ 608 h 653"/>
                  <a:gd name="T6" fmla="*/ 0 w 230"/>
                  <a:gd name="T7" fmla="*/ 45 h 653"/>
                  <a:gd name="T8" fmla="*/ 44 w 230"/>
                  <a:gd name="T9" fmla="*/ 0 h 653"/>
                  <a:gd name="T10" fmla="*/ 185 w 230"/>
                  <a:gd name="T11" fmla="*/ 0 h 653"/>
                  <a:gd name="T12" fmla="*/ 230 w 230"/>
                  <a:gd name="T13" fmla="*/ 45 h 653"/>
                  <a:gd name="T14" fmla="*/ 230 w 230"/>
                  <a:gd name="T15" fmla="*/ 608 h 653"/>
                  <a:gd name="T16" fmla="*/ 185 w 230"/>
                  <a:gd name="T17"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653">
                    <a:moveTo>
                      <a:pt x="185" y="653"/>
                    </a:moveTo>
                    <a:cubicBezTo>
                      <a:pt x="44" y="653"/>
                      <a:pt x="44" y="653"/>
                      <a:pt x="44" y="653"/>
                    </a:cubicBezTo>
                    <a:cubicBezTo>
                      <a:pt x="19" y="653"/>
                      <a:pt x="0" y="633"/>
                      <a:pt x="0" y="608"/>
                    </a:cubicBezTo>
                    <a:cubicBezTo>
                      <a:pt x="0" y="45"/>
                      <a:pt x="0" y="45"/>
                      <a:pt x="0" y="45"/>
                    </a:cubicBezTo>
                    <a:cubicBezTo>
                      <a:pt x="0" y="20"/>
                      <a:pt x="19" y="0"/>
                      <a:pt x="44" y="0"/>
                    </a:cubicBezTo>
                    <a:cubicBezTo>
                      <a:pt x="185" y="0"/>
                      <a:pt x="185" y="0"/>
                      <a:pt x="185" y="0"/>
                    </a:cubicBezTo>
                    <a:cubicBezTo>
                      <a:pt x="210" y="0"/>
                      <a:pt x="230" y="20"/>
                      <a:pt x="230" y="45"/>
                    </a:cubicBezTo>
                    <a:cubicBezTo>
                      <a:pt x="230" y="608"/>
                      <a:pt x="230" y="608"/>
                      <a:pt x="230" y="608"/>
                    </a:cubicBezTo>
                    <a:cubicBezTo>
                      <a:pt x="230" y="633"/>
                      <a:pt x="210" y="653"/>
                      <a:pt x="185" y="6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2" name="Freeform 14">
                <a:extLst>
                  <a:ext uri="{FF2B5EF4-FFF2-40B4-BE49-F238E27FC236}">
                    <a16:creationId xmlns:a16="http://schemas.microsoft.com/office/drawing/2014/main" id="{58EEE2C4-1B55-425E-B13E-271D52E5A1E8}"/>
                  </a:ext>
                </a:extLst>
              </p:cNvPr>
              <p:cNvSpPr>
                <a:spLocks/>
              </p:cNvSpPr>
              <p:nvPr/>
            </p:nvSpPr>
            <p:spPr bwMode="auto">
              <a:xfrm>
                <a:off x="-468312" y="-2528646"/>
                <a:ext cx="685800" cy="1082675"/>
              </a:xfrm>
              <a:custGeom>
                <a:avLst/>
                <a:gdLst>
                  <a:gd name="T0" fmla="*/ 186 w 231"/>
                  <a:gd name="T1" fmla="*/ 364 h 364"/>
                  <a:gd name="T2" fmla="*/ 45 w 231"/>
                  <a:gd name="T3" fmla="*/ 364 h 364"/>
                  <a:gd name="T4" fmla="*/ 0 w 231"/>
                  <a:gd name="T5" fmla="*/ 319 h 364"/>
                  <a:gd name="T6" fmla="*/ 0 w 231"/>
                  <a:gd name="T7" fmla="*/ 44 h 364"/>
                  <a:gd name="T8" fmla="*/ 45 w 231"/>
                  <a:gd name="T9" fmla="*/ 0 h 364"/>
                  <a:gd name="T10" fmla="*/ 186 w 231"/>
                  <a:gd name="T11" fmla="*/ 0 h 364"/>
                  <a:gd name="T12" fmla="*/ 231 w 231"/>
                  <a:gd name="T13" fmla="*/ 44 h 364"/>
                  <a:gd name="T14" fmla="*/ 231 w 231"/>
                  <a:gd name="T15" fmla="*/ 319 h 364"/>
                  <a:gd name="T16" fmla="*/ 186 w 231"/>
                  <a:gd name="T17"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64">
                    <a:moveTo>
                      <a:pt x="186" y="364"/>
                    </a:moveTo>
                    <a:cubicBezTo>
                      <a:pt x="45" y="364"/>
                      <a:pt x="45" y="364"/>
                      <a:pt x="45" y="364"/>
                    </a:cubicBezTo>
                    <a:cubicBezTo>
                      <a:pt x="20" y="364"/>
                      <a:pt x="0" y="344"/>
                      <a:pt x="0" y="319"/>
                    </a:cubicBezTo>
                    <a:cubicBezTo>
                      <a:pt x="0" y="44"/>
                      <a:pt x="0" y="44"/>
                      <a:pt x="0" y="44"/>
                    </a:cubicBezTo>
                    <a:cubicBezTo>
                      <a:pt x="0" y="19"/>
                      <a:pt x="20" y="0"/>
                      <a:pt x="45" y="0"/>
                    </a:cubicBezTo>
                    <a:cubicBezTo>
                      <a:pt x="186" y="0"/>
                      <a:pt x="186" y="0"/>
                      <a:pt x="186" y="0"/>
                    </a:cubicBezTo>
                    <a:cubicBezTo>
                      <a:pt x="211" y="0"/>
                      <a:pt x="231" y="19"/>
                      <a:pt x="231" y="44"/>
                    </a:cubicBezTo>
                    <a:cubicBezTo>
                      <a:pt x="231" y="319"/>
                      <a:pt x="231" y="319"/>
                      <a:pt x="231" y="319"/>
                    </a:cubicBezTo>
                    <a:cubicBezTo>
                      <a:pt x="231" y="344"/>
                      <a:pt x="211" y="364"/>
                      <a:pt x="186" y="3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3" name="Freeform 15">
                <a:extLst>
                  <a:ext uri="{FF2B5EF4-FFF2-40B4-BE49-F238E27FC236}">
                    <a16:creationId xmlns:a16="http://schemas.microsoft.com/office/drawing/2014/main" id="{94333530-DFAF-43BD-9C39-93F81A2A9A04}"/>
                  </a:ext>
                </a:extLst>
              </p:cNvPr>
              <p:cNvSpPr>
                <a:spLocks/>
              </p:cNvSpPr>
              <p:nvPr/>
            </p:nvSpPr>
            <p:spPr bwMode="auto">
              <a:xfrm>
                <a:off x="1187450" y="-4139958"/>
                <a:ext cx="682626" cy="3524250"/>
              </a:xfrm>
              <a:custGeom>
                <a:avLst/>
                <a:gdLst>
                  <a:gd name="T0" fmla="*/ 186 w 230"/>
                  <a:gd name="T1" fmla="*/ 1185 h 1185"/>
                  <a:gd name="T2" fmla="*/ 44 w 230"/>
                  <a:gd name="T3" fmla="*/ 1185 h 1185"/>
                  <a:gd name="T4" fmla="*/ 0 w 230"/>
                  <a:gd name="T5" fmla="*/ 1141 h 1185"/>
                  <a:gd name="T6" fmla="*/ 0 w 230"/>
                  <a:gd name="T7" fmla="*/ 47 h 1185"/>
                  <a:gd name="T8" fmla="*/ 47 w 230"/>
                  <a:gd name="T9" fmla="*/ 0 h 1185"/>
                  <a:gd name="T10" fmla="*/ 183 w 230"/>
                  <a:gd name="T11" fmla="*/ 0 h 1185"/>
                  <a:gd name="T12" fmla="*/ 230 w 230"/>
                  <a:gd name="T13" fmla="*/ 47 h 1185"/>
                  <a:gd name="T14" fmla="*/ 230 w 230"/>
                  <a:gd name="T15" fmla="*/ 1141 h 1185"/>
                  <a:gd name="T16" fmla="*/ 186 w 230"/>
                  <a:gd name="T17" fmla="*/ 1185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1185">
                    <a:moveTo>
                      <a:pt x="186" y="1185"/>
                    </a:moveTo>
                    <a:cubicBezTo>
                      <a:pt x="44" y="1185"/>
                      <a:pt x="44" y="1185"/>
                      <a:pt x="44" y="1185"/>
                    </a:cubicBezTo>
                    <a:cubicBezTo>
                      <a:pt x="20" y="1185"/>
                      <a:pt x="0" y="1166"/>
                      <a:pt x="0" y="1141"/>
                    </a:cubicBezTo>
                    <a:cubicBezTo>
                      <a:pt x="0" y="47"/>
                      <a:pt x="0" y="47"/>
                      <a:pt x="0" y="47"/>
                    </a:cubicBezTo>
                    <a:cubicBezTo>
                      <a:pt x="0" y="21"/>
                      <a:pt x="21" y="0"/>
                      <a:pt x="47" y="0"/>
                    </a:cubicBezTo>
                    <a:cubicBezTo>
                      <a:pt x="183" y="0"/>
                      <a:pt x="183" y="0"/>
                      <a:pt x="183" y="0"/>
                    </a:cubicBezTo>
                    <a:cubicBezTo>
                      <a:pt x="209" y="0"/>
                      <a:pt x="230" y="21"/>
                      <a:pt x="230" y="47"/>
                    </a:cubicBezTo>
                    <a:cubicBezTo>
                      <a:pt x="230" y="1141"/>
                      <a:pt x="230" y="1141"/>
                      <a:pt x="230" y="1141"/>
                    </a:cubicBezTo>
                    <a:cubicBezTo>
                      <a:pt x="230" y="1166"/>
                      <a:pt x="210" y="1185"/>
                      <a:pt x="186" y="11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4" name="Freeform 16">
                <a:extLst>
                  <a:ext uri="{FF2B5EF4-FFF2-40B4-BE49-F238E27FC236}">
                    <a16:creationId xmlns:a16="http://schemas.microsoft.com/office/drawing/2014/main" id="{042482FC-379A-4FB4-B8C3-63F29A8C4F48}"/>
                  </a:ext>
                </a:extLst>
              </p:cNvPr>
              <p:cNvSpPr>
                <a:spLocks/>
              </p:cNvSpPr>
              <p:nvPr/>
            </p:nvSpPr>
            <p:spPr bwMode="auto">
              <a:xfrm>
                <a:off x="2012951" y="-2133358"/>
                <a:ext cx="682625" cy="687388"/>
              </a:xfrm>
              <a:custGeom>
                <a:avLst/>
                <a:gdLst>
                  <a:gd name="T0" fmla="*/ 186 w 230"/>
                  <a:gd name="T1" fmla="*/ 231 h 231"/>
                  <a:gd name="T2" fmla="*/ 45 w 230"/>
                  <a:gd name="T3" fmla="*/ 231 h 231"/>
                  <a:gd name="T4" fmla="*/ 0 w 230"/>
                  <a:gd name="T5" fmla="*/ 186 h 231"/>
                  <a:gd name="T6" fmla="*/ 0 w 230"/>
                  <a:gd name="T7" fmla="*/ 45 h 231"/>
                  <a:gd name="T8" fmla="*/ 45 w 230"/>
                  <a:gd name="T9" fmla="*/ 0 h 231"/>
                  <a:gd name="T10" fmla="*/ 186 w 230"/>
                  <a:gd name="T11" fmla="*/ 0 h 231"/>
                  <a:gd name="T12" fmla="*/ 230 w 230"/>
                  <a:gd name="T13" fmla="*/ 45 h 231"/>
                  <a:gd name="T14" fmla="*/ 230 w 230"/>
                  <a:gd name="T15" fmla="*/ 186 h 231"/>
                  <a:gd name="T16" fmla="*/ 186 w 230"/>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86" y="231"/>
                    </a:moveTo>
                    <a:cubicBezTo>
                      <a:pt x="45" y="231"/>
                      <a:pt x="45" y="231"/>
                      <a:pt x="45" y="231"/>
                    </a:cubicBezTo>
                    <a:cubicBezTo>
                      <a:pt x="20" y="231"/>
                      <a:pt x="0" y="211"/>
                      <a:pt x="0" y="186"/>
                    </a:cubicBezTo>
                    <a:cubicBezTo>
                      <a:pt x="0" y="45"/>
                      <a:pt x="0" y="45"/>
                      <a:pt x="0" y="45"/>
                    </a:cubicBezTo>
                    <a:cubicBezTo>
                      <a:pt x="0" y="20"/>
                      <a:pt x="20" y="0"/>
                      <a:pt x="45" y="0"/>
                    </a:cubicBezTo>
                    <a:cubicBezTo>
                      <a:pt x="186" y="0"/>
                      <a:pt x="186" y="0"/>
                      <a:pt x="186" y="0"/>
                    </a:cubicBezTo>
                    <a:cubicBezTo>
                      <a:pt x="211" y="0"/>
                      <a:pt x="230" y="20"/>
                      <a:pt x="230" y="45"/>
                    </a:cubicBezTo>
                    <a:cubicBezTo>
                      <a:pt x="230" y="186"/>
                      <a:pt x="230" y="186"/>
                      <a:pt x="230" y="186"/>
                    </a:cubicBezTo>
                    <a:cubicBezTo>
                      <a:pt x="230" y="211"/>
                      <a:pt x="211" y="231"/>
                      <a:pt x="186" y="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sp>
        <p:nvSpPr>
          <p:cNvPr id="55" name="TextBox 54">
            <a:extLst>
              <a:ext uri="{FF2B5EF4-FFF2-40B4-BE49-F238E27FC236}">
                <a16:creationId xmlns:a16="http://schemas.microsoft.com/office/drawing/2014/main" id="{57E02DD5-D5DA-4887-B60A-1AB6861CBECE}"/>
              </a:ext>
            </a:extLst>
          </p:cNvPr>
          <p:cNvSpPr txBox="1"/>
          <p:nvPr/>
        </p:nvSpPr>
        <p:spPr>
          <a:xfrm>
            <a:off x="587375" y="1363363"/>
            <a:ext cx="5246533" cy="4770537"/>
          </a:xfrm>
          <a:prstGeom prst="rect">
            <a:avLst/>
          </a:prstGeom>
          <a:noFill/>
        </p:spPr>
        <p:txBody>
          <a:bodyPr wrap="square">
            <a:spAutoFit/>
          </a:bodyPr>
          <a:lstStyle/>
          <a:p>
            <a:pPr algn="just"/>
            <a:r>
              <a:rPr lang="uk-UA" sz="1600" b="1" dirty="0">
                <a:solidFill>
                  <a:schemeClr val="bg1"/>
                </a:solidFill>
                <a:latin typeface="Arial "/>
              </a:rPr>
              <a:t>Мета: </a:t>
            </a:r>
            <a:r>
              <a:rPr lang="uk-UA" sz="1600" dirty="0">
                <a:solidFill>
                  <a:schemeClr val="bg1"/>
                </a:solidFill>
                <a:latin typeface="Arial "/>
              </a:rPr>
              <a:t>про</a:t>
            </a:r>
            <a:r>
              <a:rPr lang="uk-UA" sz="1600" kern="100" dirty="0">
                <a:solidFill>
                  <a:schemeClr val="bg1"/>
                </a:solidFill>
                <a:effectLst/>
                <a:latin typeface="Arial "/>
                <a:ea typeface="Calibri" panose="020F0502020204030204" pitchFamily="34" charset="0"/>
                <a:cs typeface="Times New Roman" panose="02020603050405020304" pitchFamily="18" charset="0"/>
              </a:rPr>
              <a:t>аналізувати ефективність підходу «Підтримки ініціатив спільноти» (SCLR), який передбачає надання міні-грантів під час війни ініціативним спільнотам, що підтримують людей, які потребують допомоги через тяжкі життєві обставини.</a:t>
            </a:r>
            <a:endParaRPr lang="uk-UA" sz="1600" b="1" dirty="0">
              <a:solidFill>
                <a:schemeClr val="bg1"/>
              </a:solidFill>
              <a:latin typeface="Arial "/>
            </a:endParaRPr>
          </a:p>
          <a:p>
            <a:endParaRPr lang="uk-UA" sz="1600" b="1" dirty="0">
              <a:solidFill>
                <a:schemeClr val="bg1"/>
              </a:solidFill>
              <a:latin typeface="Arial "/>
            </a:endParaRPr>
          </a:p>
          <a:p>
            <a:r>
              <a:rPr lang="uk-UA" sz="1600" b="1" dirty="0">
                <a:solidFill>
                  <a:schemeClr val="bg1"/>
                </a:solidFill>
                <a:latin typeface="Arial "/>
              </a:rPr>
              <a:t>Завдання дослідження:</a:t>
            </a:r>
            <a:endParaRPr lang="uk-UA" sz="1600" dirty="0">
              <a:solidFill>
                <a:schemeClr val="bg1"/>
              </a:solidFill>
              <a:latin typeface="Arial "/>
            </a:endParaRPr>
          </a:p>
          <a:p>
            <a:pPr lvl="1">
              <a:buFont typeface="+mj-lt"/>
              <a:buAutoNum type="arabicPeriod"/>
            </a:pPr>
            <a:r>
              <a:rPr lang="uk-UA" sz="1600" dirty="0">
                <a:solidFill>
                  <a:schemeClr val="bg1"/>
                </a:solidFill>
                <a:latin typeface="Arial "/>
              </a:rPr>
              <a:t> Проаналізувати досвід впровадження </a:t>
            </a:r>
            <a:r>
              <a:rPr lang="en-US" sz="1600" dirty="0">
                <a:solidFill>
                  <a:schemeClr val="bg1"/>
                </a:solidFill>
                <a:latin typeface="Arial "/>
              </a:rPr>
              <a:t>SCLR.</a:t>
            </a:r>
          </a:p>
          <a:p>
            <a:pPr lvl="1">
              <a:buFont typeface="+mj-lt"/>
              <a:buAutoNum type="arabicPeriod"/>
            </a:pPr>
            <a:r>
              <a:rPr lang="uk-UA" sz="1600" dirty="0">
                <a:solidFill>
                  <a:schemeClr val="bg1"/>
                </a:solidFill>
                <a:latin typeface="Arial "/>
              </a:rPr>
              <a:t> Виявити практики, які підвищують ефективність міні-грантів.</a:t>
            </a:r>
          </a:p>
          <a:p>
            <a:pPr lvl="1">
              <a:buFont typeface="+mj-lt"/>
              <a:buAutoNum type="arabicPeriod"/>
            </a:pPr>
            <a:r>
              <a:rPr lang="uk-UA" sz="1600" dirty="0">
                <a:solidFill>
                  <a:schemeClr val="bg1"/>
                </a:solidFill>
                <a:latin typeface="Arial "/>
              </a:rPr>
              <a:t> Вивчити викликів та бар’єрів у реалізації проєктів.</a:t>
            </a:r>
          </a:p>
          <a:p>
            <a:pPr lvl="1">
              <a:buFont typeface="+mj-lt"/>
              <a:buAutoNum type="arabicPeriod"/>
            </a:pPr>
            <a:r>
              <a:rPr lang="uk-UA" sz="1600" dirty="0">
                <a:solidFill>
                  <a:schemeClr val="bg1"/>
                </a:solidFill>
                <a:latin typeface="Arial "/>
              </a:rPr>
              <a:t> Оцінити ефективність та вплив міні-проектів. </a:t>
            </a:r>
          </a:p>
          <a:p>
            <a:pPr lvl="1"/>
            <a:endParaRPr lang="uk-UA" sz="1600" dirty="0">
              <a:solidFill>
                <a:schemeClr val="bg1"/>
              </a:solidFill>
              <a:latin typeface="Arial "/>
            </a:endParaRPr>
          </a:p>
          <a:p>
            <a:r>
              <a:rPr lang="uk-UA" sz="1600" b="1" dirty="0">
                <a:solidFill>
                  <a:schemeClr val="bg1"/>
                </a:solidFill>
                <a:latin typeface="Arial "/>
              </a:rPr>
              <a:t>Методологія:</a:t>
            </a:r>
            <a:endParaRPr lang="uk-UA" sz="1600" dirty="0">
              <a:solidFill>
                <a:schemeClr val="bg1"/>
              </a:solidFill>
              <a:latin typeface="Arial "/>
            </a:endParaRPr>
          </a:p>
          <a:p>
            <a:pPr lvl="1">
              <a:buFont typeface="Arial" panose="020B0604020202020204" pitchFamily="34" charset="0"/>
              <a:buChar char="•"/>
            </a:pPr>
            <a:r>
              <a:rPr lang="uk-UA" sz="1600" dirty="0">
                <a:solidFill>
                  <a:schemeClr val="bg1"/>
                </a:solidFill>
                <a:latin typeface="Arial "/>
              </a:rPr>
              <a:t>Телефонне опитування: </a:t>
            </a:r>
            <a:r>
              <a:rPr lang="uk-UA" sz="1600" b="1" dirty="0">
                <a:solidFill>
                  <a:schemeClr val="bg1"/>
                </a:solidFill>
                <a:latin typeface="Arial "/>
              </a:rPr>
              <a:t>50 бенефіціарів</a:t>
            </a:r>
            <a:r>
              <a:rPr lang="uk-UA" sz="1600" dirty="0">
                <a:solidFill>
                  <a:schemeClr val="bg1"/>
                </a:solidFill>
                <a:latin typeface="Arial "/>
              </a:rPr>
              <a:t>.</a:t>
            </a:r>
          </a:p>
          <a:p>
            <a:pPr lvl="1">
              <a:buFont typeface="Arial" panose="020B0604020202020204" pitchFamily="34" charset="0"/>
              <a:buChar char="•"/>
            </a:pPr>
            <a:r>
              <a:rPr lang="uk-UA" sz="1600" dirty="0">
                <a:solidFill>
                  <a:schemeClr val="bg1"/>
                </a:solidFill>
                <a:latin typeface="Arial "/>
              </a:rPr>
              <a:t>Глибинні інтерв’ю: </a:t>
            </a:r>
            <a:r>
              <a:rPr lang="uk-UA" sz="1600" b="1" dirty="0">
                <a:solidFill>
                  <a:schemeClr val="bg1"/>
                </a:solidFill>
                <a:latin typeface="Arial "/>
              </a:rPr>
              <a:t>20 інформантів, представники ГО/ініціативних груп</a:t>
            </a:r>
            <a:r>
              <a:rPr lang="uk-UA" sz="1600" dirty="0">
                <a:solidFill>
                  <a:schemeClr val="bg1"/>
                </a:solidFill>
                <a:latin typeface="Arial "/>
              </a:rPr>
              <a:t> із різних регіонів</a:t>
            </a:r>
          </a:p>
        </p:txBody>
      </p:sp>
      <p:pic>
        <p:nvPicPr>
          <p:cNvPr id="3" name="Рисунок 2">
            <a:extLst>
              <a:ext uri="{FF2B5EF4-FFF2-40B4-BE49-F238E27FC236}">
                <a16:creationId xmlns:a16="http://schemas.microsoft.com/office/drawing/2014/main" id="{877A0258-B0BA-4C59-A97F-4A5678D8A30D}"/>
              </a:ext>
            </a:extLst>
          </p:cNvPr>
          <p:cNvPicPr>
            <a:picLocks noChangeAspect="1"/>
          </p:cNvPicPr>
          <p:nvPr/>
        </p:nvPicPr>
        <p:blipFill>
          <a:blip r:embed="rId2">
            <a:extLst>
              <a:ext uri="{28A0092B-C50C-407E-A947-70E740481C1C}">
                <a14:useLocalDpi xmlns:a14="http://schemas.microsoft.com/office/drawing/2010/main" val="0"/>
              </a:ext>
            </a:extLst>
          </a:blip>
          <a:srcRect l="22888" r="22888"/>
          <a:stretch/>
        </p:blipFill>
        <p:spPr>
          <a:xfrm>
            <a:off x="6611814" y="0"/>
            <a:ext cx="5580185" cy="6858000"/>
          </a:xfrm>
          <a:prstGeom prst="rect">
            <a:avLst/>
          </a:prstGeom>
        </p:spPr>
      </p:pic>
      <p:pic>
        <p:nvPicPr>
          <p:cNvPr id="21" name="Рисунок 20">
            <a:extLst>
              <a:ext uri="{FF2B5EF4-FFF2-40B4-BE49-F238E27FC236}">
                <a16:creationId xmlns:a16="http://schemas.microsoft.com/office/drawing/2014/main" id="{0894BB6C-D3AF-4E6A-BF64-EDAC94C6F0AF}"/>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87375" y="549275"/>
            <a:ext cx="1258141" cy="365125"/>
          </a:xfrm>
          <a:prstGeom prst="rect">
            <a:avLst/>
          </a:prstGeom>
        </p:spPr>
      </p:pic>
    </p:spTree>
    <p:extLst>
      <p:ext uri="{BB962C8B-B14F-4D97-AF65-F5344CB8AC3E}">
        <p14:creationId xmlns:p14="http://schemas.microsoft.com/office/powerpoint/2010/main" val="2451207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9BDC36F-BABA-EB5E-10E6-0887458752D8}"/>
              </a:ext>
            </a:extLst>
          </p:cNvPr>
          <p:cNvPicPr>
            <a:picLocks noChangeAspect="1"/>
          </p:cNvPicPr>
          <p:nvPr/>
        </p:nvPicPr>
        <p:blipFill>
          <a:blip r:embed="rId3">
            <a:extLst>
              <a:ext uri="{28A0092B-C50C-407E-A947-70E740481C1C}">
                <a14:useLocalDpi xmlns:a14="http://schemas.microsoft.com/office/drawing/2010/main" val="0"/>
              </a:ext>
            </a:extLst>
          </a:blip>
          <a:srcRect t="7802" b="7802"/>
          <a:stretch/>
        </p:blipFill>
        <p:spPr>
          <a:xfrm>
            <a:off x="1507932" y="0"/>
            <a:ext cx="11005716" cy="6858000"/>
          </a:xfrm>
          <a:prstGeom prst="rect">
            <a:avLst/>
          </a:prstGeom>
        </p:spPr>
      </p:pic>
      <p:sp>
        <p:nvSpPr>
          <p:cNvPr id="3" name="Прямокутник 2">
            <a:extLst>
              <a:ext uri="{FF2B5EF4-FFF2-40B4-BE49-F238E27FC236}">
                <a16:creationId xmlns:a16="http://schemas.microsoft.com/office/drawing/2014/main" id="{2D357B6F-E883-DA66-1736-A6F908B4DB0F}"/>
              </a:ext>
            </a:extLst>
          </p:cNvPr>
          <p:cNvSpPr/>
          <p:nvPr/>
        </p:nvSpPr>
        <p:spPr>
          <a:xfrm>
            <a:off x="1507932" y="4498018"/>
            <a:ext cx="11005716" cy="1991682"/>
          </a:xfrm>
          <a:prstGeom prst="rect">
            <a:avLst/>
          </a:prstGeom>
          <a:solidFill>
            <a:srgbClr val="96C1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TextBox 3">
            <a:extLst>
              <a:ext uri="{FF2B5EF4-FFF2-40B4-BE49-F238E27FC236}">
                <a16:creationId xmlns:a16="http://schemas.microsoft.com/office/drawing/2014/main" id="{2FFA3967-31A4-AF41-F60C-B9D5D294105C}"/>
              </a:ext>
            </a:extLst>
          </p:cNvPr>
          <p:cNvSpPr txBox="1"/>
          <p:nvPr/>
        </p:nvSpPr>
        <p:spPr>
          <a:xfrm>
            <a:off x="3293853" y="4627284"/>
            <a:ext cx="6343482" cy="1569660"/>
          </a:xfrm>
          <a:prstGeom prst="rect">
            <a:avLst/>
          </a:prstGeom>
          <a:noFill/>
        </p:spPr>
        <p:txBody>
          <a:bodyPr wrap="square">
            <a:spAutoFit/>
          </a:bodyPr>
          <a:lstStyle/>
          <a:p>
            <a:pPr algn="ctr"/>
            <a:r>
              <a:rPr lang="uk-UA" sz="4800" dirty="0">
                <a:solidFill>
                  <a:schemeClr val="bg1"/>
                </a:solidFill>
                <a:latin typeface="Arial Black" panose="020B0A04020102020204" pitchFamily="34" charset="0"/>
              </a:rPr>
              <a:t>Дякуємо за увагу!</a:t>
            </a:r>
          </a:p>
        </p:txBody>
      </p:sp>
    </p:spTree>
    <p:extLst>
      <p:ext uri="{BB962C8B-B14F-4D97-AF65-F5344CB8AC3E}">
        <p14:creationId xmlns:p14="http://schemas.microsoft.com/office/powerpoint/2010/main" val="2902423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98A48-74FC-6405-5214-CA10BDC8D213}"/>
            </a:ext>
          </a:extLst>
        </p:cNvPr>
        <p:cNvGrpSpPr/>
        <p:nvPr/>
      </p:nvGrpSpPr>
      <p:grpSpPr>
        <a:xfrm>
          <a:off x="0" y="0"/>
          <a:ext cx="0" cy="0"/>
          <a:chOff x="0" y="0"/>
          <a:chExt cx="0" cy="0"/>
        </a:xfrm>
      </p:grpSpPr>
      <p:sp>
        <p:nvSpPr>
          <p:cNvPr id="12" name="Прямокутник 11">
            <a:extLst>
              <a:ext uri="{FF2B5EF4-FFF2-40B4-BE49-F238E27FC236}">
                <a16:creationId xmlns:a16="http://schemas.microsoft.com/office/drawing/2014/main" id="{B6BCC0A0-99D1-5961-0DD4-3FF2386B8944}"/>
              </a:ext>
            </a:extLst>
          </p:cNvPr>
          <p:cNvSpPr/>
          <p:nvPr/>
        </p:nvSpPr>
        <p:spPr>
          <a:xfrm>
            <a:off x="405115" y="325819"/>
            <a:ext cx="5690886" cy="1045781"/>
          </a:xfrm>
          <a:prstGeom prst="rect">
            <a:avLst/>
          </a:prstGeom>
          <a:solidFill>
            <a:srgbClr val="F6F6F6"/>
          </a:solidFill>
          <a:ln>
            <a:noFill/>
          </a:ln>
          <a:effectLst>
            <a:outerShdw blurRad="254000" dist="50800" dir="5400000" sx="73000" sy="73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a:extLst>
              <a:ext uri="{FF2B5EF4-FFF2-40B4-BE49-F238E27FC236}">
                <a16:creationId xmlns:a16="http://schemas.microsoft.com/office/drawing/2014/main" id="{3EE019FF-F8F3-138D-BA44-27E1A4D3237B}"/>
              </a:ext>
            </a:extLst>
          </p:cNvPr>
          <p:cNvSpPr txBox="1"/>
          <p:nvPr/>
        </p:nvSpPr>
        <p:spPr>
          <a:xfrm>
            <a:off x="587375" y="458463"/>
            <a:ext cx="11065138" cy="1077218"/>
          </a:xfrm>
          <a:prstGeom prst="rect">
            <a:avLst/>
          </a:prstGeom>
          <a:noFill/>
        </p:spPr>
        <p:txBody>
          <a:bodyPr wrap="square">
            <a:spAutoFit/>
          </a:bodyPr>
          <a:lstStyle/>
          <a:p>
            <a:pPr algn="l" fontAlgn="base"/>
            <a:r>
              <a:rPr lang="uk-UA" sz="3200" dirty="0">
                <a:latin typeface="Arial Black" panose="020B0A04020102020204" pitchFamily="34" charset="0"/>
              </a:rPr>
              <a:t>Соціально-демографічний профіль респондентів</a:t>
            </a:r>
            <a:endParaRPr lang="ru-RU" sz="3200" b="0" i="0" dirty="0">
              <a:solidFill>
                <a:srgbClr val="3E3232"/>
              </a:solidFill>
              <a:effectLst/>
              <a:latin typeface="Arial Black" panose="020B0A04020102020204" pitchFamily="34" charset="0"/>
            </a:endParaRPr>
          </a:p>
        </p:txBody>
      </p:sp>
      <p:graphicFrame>
        <p:nvGraphicFramePr>
          <p:cNvPr id="26" name="Таблица 11">
            <a:extLst>
              <a:ext uri="{FF2B5EF4-FFF2-40B4-BE49-F238E27FC236}">
                <a16:creationId xmlns:a16="http://schemas.microsoft.com/office/drawing/2014/main" id="{5562D3CF-E4BA-5E41-F36E-6395328E1958}"/>
              </a:ext>
            </a:extLst>
          </p:cNvPr>
          <p:cNvGraphicFramePr>
            <a:graphicFrameLocks noGrp="1"/>
          </p:cNvGraphicFramePr>
          <p:nvPr>
            <p:extLst>
              <p:ext uri="{D42A27DB-BD31-4B8C-83A1-F6EECF244321}">
                <p14:modId xmlns:p14="http://schemas.microsoft.com/office/powerpoint/2010/main" val="1538021601"/>
              </p:ext>
            </p:extLst>
          </p:nvPr>
        </p:nvGraphicFramePr>
        <p:xfrm>
          <a:off x="576000" y="1594135"/>
          <a:ext cx="3844170" cy="3435181"/>
        </p:xfrm>
        <a:graphic>
          <a:graphicData uri="http://schemas.openxmlformats.org/drawingml/2006/table">
            <a:tbl>
              <a:tblPr>
                <a:tableStyleId>{5C22544A-7EE6-4342-B048-85BDC9FD1C3A}</a:tableStyleId>
              </a:tblPr>
              <a:tblGrid>
                <a:gridCol w="892282">
                  <a:extLst>
                    <a:ext uri="{9D8B030D-6E8A-4147-A177-3AD203B41FA5}">
                      <a16:colId xmlns:a16="http://schemas.microsoft.com/office/drawing/2014/main" val="776276247"/>
                    </a:ext>
                  </a:extLst>
                </a:gridCol>
                <a:gridCol w="1475944">
                  <a:extLst>
                    <a:ext uri="{9D8B030D-6E8A-4147-A177-3AD203B41FA5}">
                      <a16:colId xmlns:a16="http://schemas.microsoft.com/office/drawing/2014/main" val="3136071062"/>
                    </a:ext>
                  </a:extLst>
                </a:gridCol>
                <a:gridCol w="1475944">
                  <a:extLst>
                    <a:ext uri="{9D8B030D-6E8A-4147-A177-3AD203B41FA5}">
                      <a16:colId xmlns:a16="http://schemas.microsoft.com/office/drawing/2014/main" val="2815377967"/>
                    </a:ext>
                  </a:extLst>
                </a:gridCol>
              </a:tblGrid>
              <a:tr h="510747">
                <a:tc rowSpan="14">
                  <a:txBody>
                    <a:bodyPr/>
                    <a:lstStyle/>
                    <a:p>
                      <a:pPr algn="ctr" fontAlgn="b"/>
                      <a:r>
                        <a:rPr lang="uk-UA" sz="1800" b="1" i="0" kern="1200" dirty="0">
                          <a:solidFill>
                            <a:schemeClr val="bg1"/>
                          </a:solidFill>
                          <a:effectLst/>
                          <a:latin typeface="+mn-lt"/>
                          <a:ea typeface="+mn-ea"/>
                          <a:cs typeface="+mn-cs"/>
                        </a:rPr>
                        <a:t>ГЛИБИННІ ІНТЕРВ’Ю</a:t>
                      </a:r>
                      <a:endParaRPr lang="ru-RU" sz="1200" b="1" i="0" u="none" strike="noStrike" kern="1200" dirty="0">
                        <a:solidFill>
                          <a:schemeClr val="bg1"/>
                        </a:solidFill>
                        <a:effectLst/>
                        <a:latin typeface="Arial "/>
                        <a:ea typeface="+mn-ea"/>
                        <a:cs typeface="Arial" panose="020B0604020202020204" pitchFamily="34" charset="0"/>
                      </a:endParaRPr>
                    </a:p>
                  </a:txBody>
                  <a:tcPr marL="7620" marR="7620" marT="7620" marB="0" vert="vert27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TlToBr w="12700" cap="flat" cmpd="sng" algn="ctr">
                      <a:noFill/>
                      <a:prstDash val="solid"/>
                      <a:round/>
                      <a:headEnd type="none" w="med" len="med"/>
                      <a:tailEnd type="none" w="med" len="med"/>
                    </a:lnTlToBr>
                    <a:solidFill>
                      <a:srgbClr val="3E3232"/>
                    </a:solidFill>
                  </a:tcPr>
                </a:tc>
                <a:tc>
                  <a:txBody>
                    <a:bodyPr/>
                    <a:lstStyle/>
                    <a:p>
                      <a:pPr algn="ctr" fontAlgn="b"/>
                      <a:r>
                        <a:rPr lang="uk-UA" sz="1400" b="1" i="1" kern="1200" dirty="0">
                          <a:solidFill>
                            <a:schemeClr val="dk1"/>
                          </a:solidFill>
                          <a:effectLst/>
                          <a:latin typeface="Arial "/>
                          <a:ea typeface="+mn-ea"/>
                          <a:cs typeface="+mn-cs"/>
                        </a:rPr>
                        <a:t>Розподіл респондентів</a:t>
                      </a:r>
                      <a:endParaRPr lang="ru-RU" sz="1400" b="1" u="none" strike="noStrike" kern="1200" dirty="0">
                        <a:solidFill>
                          <a:schemeClr val="tx1"/>
                        </a:solidFill>
                        <a:effectLst/>
                        <a:latin typeface="Arial "/>
                        <a:ea typeface="+mn-ea"/>
                        <a:cs typeface="Arial" panose="020B0604020202020204" pitchFamily="34" charset="0"/>
                      </a:endParaRPr>
                    </a:p>
                  </a:txBody>
                  <a:tcPr marL="7620" marR="7620" marT="7620" marB="0" anchor="ctr">
                    <a:lnT w="12700" cap="flat" cmpd="sng" algn="ctr">
                      <a:noFill/>
                      <a:prstDash val="solid"/>
                      <a:round/>
                      <a:headEnd type="none" w="med" len="med"/>
                      <a:tailEnd type="none" w="med" len="med"/>
                    </a:lnT>
                    <a:solidFill>
                      <a:srgbClr val="D0433A"/>
                    </a:solidFill>
                  </a:tcPr>
                </a:tc>
                <a:tc>
                  <a:txBody>
                    <a:bodyPr/>
                    <a:lstStyle/>
                    <a:p>
                      <a:pPr algn="ctr">
                        <a:lnSpc>
                          <a:spcPct val="107000"/>
                        </a:lnSpc>
                        <a:spcAft>
                          <a:spcPts val="800"/>
                        </a:spcAft>
                      </a:pPr>
                      <a:r>
                        <a:rPr lang="uk-UA" sz="1400" b="1" kern="100" dirty="0">
                          <a:solidFill>
                            <a:srgbClr val="000000"/>
                          </a:solidFill>
                          <a:effectLst/>
                          <a:latin typeface="Arial "/>
                          <a:ea typeface="Calibri" panose="020F0502020204030204" pitchFamily="34" charset="0"/>
                          <a:cs typeface="Times New Roman" panose="02020603050405020304" pitchFamily="18" charset="0"/>
                        </a:rPr>
                        <a:t>Кількість респондентів</a:t>
                      </a:r>
                      <a:endParaRPr lang="uk-UA" sz="1400" b="1" kern="100" dirty="0">
                        <a:effectLst/>
                        <a:latin typeface="Arial "/>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solidFill>
                      <a:srgbClr val="D0433A"/>
                    </a:solidFill>
                  </a:tcPr>
                </a:tc>
                <a:extLst>
                  <a:ext uri="{0D108BD9-81ED-4DB2-BD59-A6C34878D82A}">
                    <a16:rowId xmlns:a16="http://schemas.microsoft.com/office/drawing/2014/main" val="1762072467"/>
                  </a:ext>
                </a:extLst>
              </a:tr>
              <a:tr h="251651">
                <a:tc vMerge="1">
                  <a:txBody>
                    <a:bodyPr/>
                    <a:lstStyle/>
                    <a:p>
                      <a:endParaRPr lang="uk-UA"/>
                    </a:p>
                  </a:txBody>
                  <a:tcPr/>
                </a:tc>
                <a:tc gridSpan="2">
                  <a:txBody>
                    <a:bodyPr/>
                    <a:lstStyle/>
                    <a:p>
                      <a:pPr algn="ctr">
                        <a:lnSpc>
                          <a:spcPct val="107000"/>
                        </a:lnSpc>
                        <a:spcAft>
                          <a:spcPts val="800"/>
                        </a:spcAft>
                      </a:pPr>
                      <a:r>
                        <a:rPr lang="uk-UA" sz="1400" b="1"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Тип організації</a:t>
                      </a:r>
                      <a:endParaRPr lang="uk-UA"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4C8363"/>
                    </a:solidFill>
                  </a:tcPr>
                </a:tc>
                <a:tc hMerge="1">
                  <a:txBody>
                    <a:bodyPr/>
                    <a:lstStyle/>
                    <a:p>
                      <a:pPr algn="ctr">
                        <a:lnSpc>
                          <a:spcPct val="107000"/>
                        </a:lnSpc>
                        <a:spcAft>
                          <a:spcPts val="800"/>
                        </a:spcAft>
                      </a:pPr>
                      <a:endParaRPr lang="uk-U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4C8363"/>
                    </a:solidFill>
                  </a:tcPr>
                </a:tc>
                <a:extLst>
                  <a:ext uri="{0D108BD9-81ED-4DB2-BD59-A6C34878D82A}">
                    <a16:rowId xmlns:a16="http://schemas.microsoft.com/office/drawing/2014/main" val="3533041212"/>
                  </a:ext>
                </a:extLst>
              </a:tr>
              <a:tr h="215754">
                <a:tc vMerge="1">
                  <a:txBody>
                    <a:bodyPr/>
                    <a:lstStyle/>
                    <a:p>
                      <a:pPr algn="ctr">
                        <a:lnSpc>
                          <a:spcPct val="107000"/>
                        </a:lnSpc>
                        <a:spcAft>
                          <a:spcPts val="800"/>
                        </a:spcAft>
                      </a:pPr>
                      <a:endParaRPr lang="uk-U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solidFill>
                      <a:srgbClr val="96C14E"/>
                    </a:solidFill>
                  </a:tcPr>
                </a:tc>
                <a:tc>
                  <a:txBody>
                    <a:bodyPr/>
                    <a:lstStyle/>
                    <a:p>
                      <a:pPr algn="l">
                        <a:lnSpc>
                          <a:spcPct val="107000"/>
                        </a:lnSpc>
                        <a:spcAft>
                          <a:spcPts val="800"/>
                        </a:spcAft>
                      </a:pPr>
                      <a:r>
                        <a:rPr lang="uk-UA" sz="12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ГО</a:t>
                      </a:r>
                      <a:endParaRPr lang="uk-U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tc>
                  <a:txBody>
                    <a:bodyPr/>
                    <a:lstStyle/>
                    <a:p>
                      <a:pPr algn="ctr">
                        <a:lnSpc>
                          <a:spcPct val="107000"/>
                        </a:lnSpc>
                        <a:spcAft>
                          <a:spcPts val="800"/>
                        </a:spcAft>
                      </a:pPr>
                      <a:r>
                        <a:rPr lang="uk-UA" sz="12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uk-U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extLst>
                  <a:ext uri="{0D108BD9-81ED-4DB2-BD59-A6C34878D82A}">
                    <a16:rowId xmlns:a16="http://schemas.microsoft.com/office/drawing/2014/main" val="3629631931"/>
                  </a:ext>
                </a:extLst>
              </a:tr>
              <a:tr h="215754">
                <a:tc vMerge="1">
                  <a:txBody>
                    <a:bodyPr/>
                    <a:lstStyle/>
                    <a:p>
                      <a:pPr algn="ctr">
                        <a:lnSpc>
                          <a:spcPct val="107000"/>
                        </a:lnSpc>
                        <a:spcAft>
                          <a:spcPts val="800"/>
                        </a:spcAft>
                      </a:pPr>
                      <a:endParaRPr lang="uk-U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solidFill>
                      <a:srgbClr val="96C14E"/>
                    </a:solidFill>
                  </a:tcPr>
                </a:tc>
                <a:tc>
                  <a:txBody>
                    <a:bodyPr/>
                    <a:lstStyle/>
                    <a:p>
                      <a:pPr algn="l">
                        <a:lnSpc>
                          <a:spcPct val="107000"/>
                        </a:lnSpc>
                        <a:spcAft>
                          <a:spcPts val="800"/>
                        </a:spcAft>
                      </a:pPr>
                      <a:r>
                        <a:rPr lang="uk-UA" sz="12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БО</a:t>
                      </a:r>
                      <a:endParaRPr lang="uk-U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tc>
                  <a:txBody>
                    <a:bodyPr/>
                    <a:lstStyle/>
                    <a:p>
                      <a:pPr algn="ctr">
                        <a:lnSpc>
                          <a:spcPct val="107000"/>
                        </a:lnSpc>
                        <a:spcAft>
                          <a:spcPts val="800"/>
                        </a:spcAft>
                      </a:pPr>
                      <a:r>
                        <a:rPr lang="uk-UA" sz="12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uk-U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extLst>
                  <a:ext uri="{0D108BD9-81ED-4DB2-BD59-A6C34878D82A}">
                    <a16:rowId xmlns:a16="http://schemas.microsoft.com/office/drawing/2014/main" val="3175712028"/>
                  </a:ext>
                </a:extLst>
              </a:tr>
              <a:tr h="215754">
                <a:tc vMerge="1">
                  <a:txBody>
                    <a:bodyPr/>
                    <a:lstStyle/>
                    <a:p>
                      <a:pPr algn="ctr">
                        <a:lnSpc>
                          <a:spcPct val="107000"/>
                        </a:lnSpc>
                        <a:spcAft>
                          <a:spcPts val="800"/>
                        </a:spcAft>
                      </a:pPr>
                      <a:endParaRPr lang="uk-U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solidFill>
                      <a:srgbClr val="96C14E"/>
                    </a:solidFill>
                  </a:tcPr>
                </a:tc>
                <a:tc>
                  <a:txBody>
                    <a:bodyPr/>
                    <a:lstStyle/>
                    <a:p>
                      <a:pPr algn="l">
                        <a:lnSpc>
                          <a:spcPct val="107000"/>
                        </a:lnSpc>
                        <a:spcAft>
                          <a:spcPts val="800"/>
                        </a:spcAft>
                      </a:pPr>
                      <a:r>
                        <a:rPr lang="uk-UA" sz="12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НГО</a:t>
                      </a:r>
                      <a:endParaRPr lang="uk-U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tc>
                  <a:txBody>
                    <a:bodyPr/>
                    <a:lstStyle/>
                    <a:p>
                      <a:pPr algn="ctr">
                        <a:lnSpc>
                          <a:spcPct val="107000"/>
                        </a:lnSpc>
                        <a:spcAft>
                          <a:spcPts val="800"/>
                        </a:spcAft>
                      </a:pPr>
                      <a:r>
                        <a:rPr lang="uk-UA" sz="12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uk-U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extLst>
                  <a:ext uri="{0D108BD9-81ED-4DB2-BD59-A6C34878D82A}">
                    <a16:rowId xmlns:a16="http://schemas.microsoft.com/office/drawing/2014/main" val="810165736"/>
                  </a:ext>
                </a:extLst>
              </a:tr>
              <a:tr h="256516">
                <a:tc vMerge="1">
                  <a:txBody>
                    <a:bodyPr/>
                    <a:lstStyle/>
                    <a:p>
                      <a:pPr algn="ctr" fontAlgn="b"/>
                      <a:endParaRPr lang="ru-RU" sz="105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7620" marR="7620" marT="7620" marB="0" anchor="ctr">
                    <a:lnL w="12700" cap="flat" cmpd="sng" algn="ctr">
                      <a:noFill/>
                      <a:prstDash val="solid"/>
                      <a:round/>
                      <a:headEnd type="none" w="med" len="med"/>
                      <a:tailEnd type="none" w="med" len="med"/>
                    </a:lnL>
                    <a:solidFill>
                      <a:srgbClr val="4C8363"/>
                    </a:solidFill>
                  </a:tcPr>
                </a:tc>
                <a:tc gridSpan="2">
                  <a:txBody>
                    <a:bodyPr/>
                    <a:lstStyle/>
                    <a:p>
                      <a:pPr algn="ctr" fontAlgn="b"/>
                      <a:r>
                        <a:rPr lang="uk-UA" sz="1400" b="1" kern="1200" dirty="0">
                          <a:solidFill>
                            <a:schemeClr val="dk1"/>
                          </a:solidFill>
                          <a:effectLst/>
                          <a:latin typeface="Arial "/>
                          <a:ea typeface="+mn-ea"/>
                          <a:cs typeface="+mn-cs"/>
                        </a:rPr>
                        <a:t>Стать респондента</a:t>
                      </a:r>
                      <a:endParaRPr lang="ru-RU" sz="1400" b="1" u="none" strike="noStrike" kern="1200" dirty="0">
                        <a:solidFill>
                          <a:schemeClr val="tx1"/>
                        </a:solidFill>
                        <a:effectLst/>
                        <a:latin typeface="Arial "/>
                        <a:ea typeface="+mn-ea"/>
                        <a:cs typeface="Arial" panose="020B0604020202020204" pitchFamily="34" charset="0"/>
                      </a:endParaRPr>
                    </a:p>
                  </a:txBody>
                  <a:tcPr marL="7620" marR="7620" marT="7620" marB="0" anchor="ctr">
                    <a:solidFill>
                      <a:srgbClr val="4C8363"/>
                    </a:solidFill>
                  </a:tcPr>
                </a:tc>
                <a:tc hMerge="1">
                  <a:txBody>
                    <a:bodyPr/>
                    <a:lstStyle/>
                    <a:p>
                      <a:pPr marL="0" algn="ctr" defTabSz="914400" rtl="0" eaLnBrk="1" fontAlgn="b" latinLnBrk="0" hangingPunct="1"/>
                      <a:endParaRPr lang="en-US" sz="1400" u="none" strike="noStrike" kern="1200" dirty="0">
                        <a:solidFill>
                          <a:schemeClr val="tx1"/>
                        </a:solidFill>
                        <a:effectLst/>
                        <a:latin typeface="+mn-lt"/>
                        <a:ea typeface="+mn-ea"/>
                        <a:cs typeface="+mn-cs"/>
                      </a:endParaRPr>
                    </a:p>
                  </a:txBody>
                  <a:tcPr marL="7620" marR="7620" marT="7620" marB="0" anchor="ctr">
                    <a:noFill/>
                  </a:tcPr>
                </a:tc>
                <a:extLst>
                  <a:ext uri="{0D108BD9-81ED-4DB2-BD59-A6C34878D82A}">
                    <a16:rowId xmlns:a16="http://schemas.microsoft.com/office/drawing/2014/main" val="2630413738"/>
                  </a:ext>
                </a:extLst>
              </a:tr>
              <a:tr h="215754">
                <a:tc vMerge="1">
                  <a:txBody>
                    <a:bodyPr/>
                    <a:lstStyle/>
                    <a:p>
                      <a:pPr marL="108000" algn="l" defTabSz="914400" rtl="0" eaLnBrk="1" fontAlgn="b" latinLnBrk="0" hangingPunct="1"/>
                      <a:endParaRPr lang="ru-RU" sz="12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solidFill>
                      <a:srgbClr val="96C14E"/>
                    </a:solidFill>
                  </a:tcPr>
                </a:tc>
                <a:tc>
                  <a:txBody>
                    <a:bodyPr/>
                    <a:lstStyle/>
                    <a:p>
                      <a:pPr algn="l">
                        <a:lnSpc>
                          <a:spcPct val="107000"/>
                        </a:lnSpc>
                        <a:spcAft>
                          <a:spcPts val="800"/>
                        </a:spcAft>
                      </a:pPr>
                      <a:r>
                        <a:rPr lang="uk-UA" sz="12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Жінки</a:t>
                      </a:r>
                      <a:endParaRPr lang="uk-U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tc>
                  <a:txBody>
                    <a:bodyPr/>
                    <a:lstStyle/>
                    <a:p>
                      <a:pPr algn="ctr">
                        <a:lnSpc>
                          <a:spcPct val="107000"/>
                        </a:lnSpc>
                        <a:spcAft>
                          <a:spcPts val="800"/>
                        </a:spcAft>
                      </a:pPr>
                      <a:r>
                        <a:rPr lang="uk-UA" sz="12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a:t>
                      </a:r>
                      <a:endParaRPr lang="uk-U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extLst>
                  <a:ext uri="{0D108BD9-81ED-4DB2-BD59-A6C34878D82A}">
                    <a16:rowId xmlns:a16="http://schemas.microsoft.com/office/drawing/2014/main" val="1097290902"/>
                  </a:ext>
                </a:extLst>
              </a:tr>
              <a:tr h="215754">
                <a:tc vMerge="1">
                  <a:txBody>
                    <a:bodyPr/>
                    <a:lstStyle/>
                    <a:p>
                      <a:pPr marL="108000" algn="l" defTabSz="914400" rtl="0" eaLnBrk="1" fontAlgn="b" latinLnBrk="0" hangingPunct="1"/>
                      <a:endParaRPr lang="ru-RU" sz="12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solidFill>
                      <a:srgbClr val="96C14E"/>
                    </a:solidFill>
                  </a:tcPr>
                </a:tc>
                <a:tc>
                  <a:txBody>
                    <a:bodyPr/>
                    <a:lstStyle/>
                    <a:p>
                      <a:pPr algn="l">
                        <a:lnSpc>
                          <a:spcPct val="107000"/>
                        </a:lnSpc>
                        <a:spcAft>
                          <a:spcPts val="800"/>
                        </a:spcAft>
                      </a:pPr>
                      <a:r>
                        <a:rPr lang="uk-UA" sz="12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Чоловіки</a:t>
                      </a:r>
                      <a:endParaRPr lang="uk-U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tc>
                  <a:txBody>
                    <a:bodyPr/>
                    <a:lstStyle/>
                    <a:p>
                      <a:pPr algn="ctr">
                        <a:lnSpc>
                          <a:spcPct val="107000"/>
                        </a:lnSpc>
                        <a:spcAft>
                          <a:spcPts val="800"/>
                        </a:spcAft>
                      </a:pPr>
                      <a:r>
                        <a:rPr lang="uk-UA" sz="12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uk-U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extLst>
                  <a:ext uri="{0D108BD9-81ED-4DB2-BD59-A6C34878D82A}">
                    <a16:rowId xmlns:a16="http://schemas.microsoft.com/office/drawing/2014/main" val="577637984"/>
                  </a:ext>
                </a:extLst>
              </a:tr>
              <a:tr h="258727">
                <a:tc vMerge="1">
                  <a:txBody>
                    <a:bodyPr/>
                    <a:lstStyle/>
                    <a:p>
                      <a:pPr algn="ctr" fontAlgn="b"/>
                      <a:endParaRPr lang="en-US" sz="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solidFill>
                      <a:srgbClr val="4C8363"/>
                    </a:solidFill>
                  </a:tcPr>
                </a:tc>
                <a:tc gridSpan="2">
                  <a:txBody>
                    <a:bodyPr/>
                    <a:lstStyle/>
                    <a:p>
                      <a:pPr algn="ctr" fontAlgn="b"/>
                      <a:r>
                        <a:rPr lang="uk-UA" sz="1400" b="1" kern="1200" dirty="0">
                          <a:solidFill>
                            <a:schemeClr val="dk1"/>
                          </a:solidFill>
                          <a:effectLst/>
                          <a:latin typeface="Arial "/>
                          <a:ea typeface="+mn-ea"/>
                          <a:cs typeface="+mn-cs"/>
                        </a:rPr>
                        <a:t>Область реалізації діяльності</a:t>
                      </a:r>
                      <a:endParaRPr lang="en-US" sz="1100" b="1" i="0" u="none" strike="noStrike" dirty="0">
                        <a:solidFill>
                          <a:schemeClr val="tx1"/>
                        </a:solidFill>
                        <a:effectLst/>
                        <a:latin typeface="Arial "/>
                        <a:cs typeface="Arial" panose="020B0604020202020204" pitchFamily="34" charset="0"/>
                      </a:endParaRPr>
                    </a:p>
                  </a:txBody>
                  <a:tcPr marL="9525" marR="9525" marT="9525" marB="0" anchor="ctr">
                    <a:solidFill>
                      <a:srgbClr val="4C8363"/>
                    </a:solidFill>
                  </a:tcPr>
                </a:tc>
                <a:tc hMerge="1">
                  <a:txBody>
                    <a:bodyPr/>
                    <a:lstStyle/>
                    <a:p>
                      <a:endParaRPr dirty="0"/>
                    </a:p>
                  </a:txBody>
                  <a:tcPr marL="9525" marR="9525" marT="9525" marB="0" anchor="ctr">
                    <a:solidFill>
                      <a:srgbClr val="4C8363"/>
                    </a:solidFill>
                  </a:tcPr>
                </a:tc>
                <a:extLst>
                  <a:ext uri="{0D108BD9-81ED-4DB2-BD59-A6C34878D82A}">
                    <a16:rowId xmlns:a16="http://schemas.microsoft.com/office/drawing/2014/main" val="881289828"/>
                  </a:ext>
                </a:extLst>
              </a:tr>
              <a:tr h="215754">
                <a:tc vMerge="1">
                  <a:txBody>
                    <a:bodyPr/>
                    <a:lstStyle/>
                    <a:p>
                      <a:pPr marL="108000" algn="l" defTabSz="914400" rtl="0" eaLnBrk="1" fontAlgn="b" latinLnBrk="0" hangingPunct="1"/>
                      <a:endParaRPr lang="uk-UA" sz="1200" u="none" strike="noStrike" kern="1200" noProof="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solidFill>
                      <a:srgbClr val="96C14E"/>
                    </a:solidFill>
                  </a:tcPr>
                </a:tc>
                <a:tc>
                  <a:txBody>
                    <a:bodyPr/>
                    <a:lstStyle/>
                    <a:p>
                      <a:pPr>
                        <a:lnSpc>
                          <a:spcPct val="107000"/>
                        </a:lnSpc>
                        <a:spcAft>
                          <a:spcPts val="800"/>
                        </a:spcAft>
                      </a:pPr>
                      <a:r>
                        <a:rPr lang="uk-UA" sz="1200" kern="100" dirty="0">
                          <a:effectLst/>
                          <a:latin typeface="Arial" panose="020B0604020202020204" pitchFamily="34" charset="0"/>
                          <a:ea typeface="Calibri" panose="020F0502020204030204" pitchFamily="34" charset="0"/>
                          <a:cs typeface="Times New Roman" panose="02020603050405020304" pitchFamily="18" charset="0"/>
                        </a:rPr>
                        <a:t>Дніпропетровська </a:t>
                      </a:r>
                      <a:endParaRPr lang="uk-U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tc>
                  <a:txBody>
                    <a:bodyPr/>
                    <a:lstStyle/>
                    <a:p>
                      <a:pPr algn="ctr">
                        <a:lnSpc>
                          <a:spcPct val="107000"/>
                        </a:lnSpc>
                        <a:spcAft>
                          <a:spcPts val="800"/>
                        </a:spcAft>
                      </a:pPr>
                      <a:r>
                        <a:rPr lang="uk-UA" sz="1200" kern="100">
                          <a:effectLst/>
                          <a:latin typeface="Arial" panose="020B0604020202020204" pitchFamily="34" charset="0"/>
                          <a:ea typeface="Calibri" panose="020F0502020204030204" pitchFamily="34" charset="0"/>
                          <a:cs typeface="Times New Roman" panose="02020603050405020304" pitchFamily="18" charset="0"/>
                        </a:rPr>
                        <a:t>2</a:t>
                      </a:r>
                      <a:endParaRPr lang="uk-U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extLst>
                  <a:ext uri="{0D108BD9-81ED-4DB2-BD59-A6C34878D82A}">
                    <a16:rowId xmlns:a16="http://schemas.microsoft.com/office/drawing/2014/main" val="1365243455"/>
                  </a:ext>
                </a:extLst>
              </a:tr>
              <a:tr h="215754">
                <a:tc vMerge="1">
                  <a:txBody>
                    <a:bodyPr/>
                    <a:lstStyle/>
                    <a:p>
                      <a:pPr marL="108000" algn="l" defTabSz="914400" rtl="0" eaLnBrk="1" fontAlgn="b" latinLnBrk="0" hangingPunct="1"/>
                      <a:endParaRPr lang="ru-RU" sz="12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solidFill>
                      <a:srgbClr val="96C14E"/>
                    </a:solidFill>
                  </a:tcPr>
                </a:tc>
                <a:tc>
                  <a:txBody>
                    <a:bodyPr/>
                    <a:lstStyle/>
                    <a:p>
                      <a:pPr>
                        <a:lnSpc>
                          <a:spcPct val="107000"/>
                        </a:lnSpc>
                        <a:spcAft>
                          <a:spcPts val="800"/>
                        </a:spcAft>
                      </a:pPr>
                      <a:r>
                        <a:rPr lang="uk-UA" sz="1200" kern="100">
                          <a:effectLst/>
                          <a:latin typeface="Arial" panose="020B0604020202020204" pitchFamily="34" charset="0"/>
                          <a:ea typeface="Calibri" panose="020F0502020204030204" pitchFamily="34" charset="0"/>
                          <a:cs typeface="Times New Roman" panose="02020603050405020304" pitchFamily="18" charset="0"/>
                        </a:rPr>
                        <a:t>Львівська </a:t>
                      </a:r>
                      <a:endParaRPr lang="uk-U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tc>
                  <a:txBody>
                    <a:bodyPr/>
                    <a:lstStyle/>
                    <a:p>
                      <a:pPr algn="ctr">
                        <a:lnSpc>
                          <a:spcPct val="107000"/>
                        </a:lnSpc>
                        <a:spcAft>
                          <a:spcPts val="800"/>
                        </a:spcAft>
                      </a:pPr>
                      <a:r>
                        <a:rPr lang="uk-UA" sz="1200" kern="100" dirty="0">
                          <a:effectLst/>
                          <a:latin typeface="Arial" panose="020B0604020202020204" pitchFamily="34" charset="0"/>
                          <a:ea typeface="Calibri" panose="020F0502020204030204" pitchFamily="34" charset="0"/>
                          <a:cs typeface="Times New Roman" panose="02020603050405020304" pitchFamily="18" charset="0"/>
                        </a:rPr>
                        <a:t>2</a:t>
                      </a:r>
                      <a:endParaRPr lang="uk-U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extLst>
                  <a:ext uri="{0D108BD9-81ED-4DB2-BD59-A6C34878D82A}">
                    <a16:rowId xmlns:a16="http://schemas.microsoft.com/office/drawing/2014/main" val="2861102711"/>
                  </a:ext>
                </a:extLst>
              </a:tr>
              <a:tr h="215754">
                <a:tc vMerge="1">
                  <a:txBody>
                    <a:bodyPr/>
                    <a:lstStyle/>
                    <a:p>
                      <a:pPr marL="108000" algn="l" defTabSz="914400" rtl="0" eaLnBrk="1" fontAlgn="b" latinLnBrk="0" hangingPunct="1"/>
                      <a:endParaRPr lang="ru-RU" sz="12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solidFill>
                      <a:srgbClr val="96C14E"/>
                    </a:solidFill>
                  </a:tcPr>
                </a:tc>
                <a:tc>
                  <a:txBody>
                    <a:bodyPr/>
                    <a:lstStyle/>
                    <a:p>
                      <a:pPr>
                        <a:lnSpc>
                          <a:spcPct val="107000"/>
                        </a:lnSpc>
                        <a:spcAft>
                          <a:spcPts val="800"/>
                        </a:spcAft>
                      </a:pPr>
                      <a:r>
                        <a:rPr lang="uk-UA" sz="1200" kern="100">
                          <a:effectLst/>
                          <a:latin typeface="Arial" panose="020B0604020202020204" pitchFamily="34" charset="0"/>
                          <a:ea typeface="Calibri" panose="020F0502020204030204" pitchFamily="34" charset="0"/>
                          <a:cs typeface="Times New Roman" panose="02020603050405020304" pitchFamily="18" charset="0"/>
                        </a:rPr>
                        <a:t>Одеська</a:t>
                      </a:r>
                      <a:endParaRPr lang="uk-U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tc>
                  <a:txBody>
                    <a:bodyPr/>
                    <a:lstStyle/>
                    <a:p>
                      <a:pPr algn="ctr">
                        <a:lnSpc>
                          <a:spcPct val="107000"/>
                        </a:lnSpc>
                        <a:spcAft>
                          <a:spcPts val="800"/>
                        </a:spcAft>
                      </a:pPr>
                      <a:r>
                        <a:rPr lang="uk-UA" sz="1200" kern="100" dirty="0">
                          <a:effectLst/>
                          <a:latin typeface="Arial" panose="020B0604020202020204" pitchFamily="34" charset="0"/>
                          <a:ea typeface="Calibri" panose="020F0502020204030204" pitchFamily="34" charset="0"/>
                          <a:cs typeface="Times New Roman" panose="02020603050405020304" pitchFamily="18" charset="0"/>
                        </a:rPr>
                        <a:t>2</a:t>
                      </a:r>
                      <a:endParaRPr lang="uk-U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extLst>
                  <a:ext uri="{0D108BD9-81ED-4DB2-BD59-A6C34878D82A}">
                    <a16:rowId xmlns:a16="http://schemas.microsoft.com/office/drawing/2014/main" val="339781497"/>
                  </a:ext>
                </a:extLst>
              </a:tr>
              <a:tr h="215754">
                <a:tc vMerge="1">
                  <a:txBody>
                    <a:bodyPr/>
                    <a:lstStyle/>
                    <a:p>
                      <a:pPr marL="108000" algn="l" defTabSz="914400" rtl="0" eaLnBrk="1" fontAlgn="b" latinLnBrk="0" hangingPunct="1"/>
                      <a:endParaRPr lang="ru-RU" sz="12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solidFill>
                      <a:srgbClr val="96C14E"/>
                    </a:solidFill>
                  </a:tcPr>
                </a:tc>
                <a:tc>
                  <a:txBody>
                    <a:bodyPr/>
                    <a:lstStyle/>
                    <a:p>
                      <a:pPr>
                        <a:lnSpc>
                          <a:spcPct val="107000"/>
                        </a:lnSpc>
                        <a:spcAft>
                          <a:spcPts val="800"/>
                        </a:spcAft>
                      </a:pPr>
                      <a:r>
                        <a:rPr lang="uk-UA" sz="1200" kern="100">
                          <a:effectLst/>
                          <a:latin typeface="Arial" panose="020B0604020202020204" pitchFamily="34" charset="0"/>
                          <a:ea typeface="Calibri" panose="020F0502020204030204" pitchFamily="34" charset="0"/>
                          <a:cs typeface="Times New Roman" panose="02020603050405020304" pitchFamily="18" charset="0"/>
                        </a:rPr>
                        <a:t>Полтавська</a:t>
                      </a:r>
                      <a:endParaRPr lang="uk-U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tc>
                  <a:txBody>
                    <a:bodyPr/>
                    <a:lstStyle/>
                    <a:p>
                      <a:pPr algn="ctr">
                        <a:lnSpc>
                          <a:spcPct val="107000"/>
                        </a:lnSpc>
                        <a:spcAft>
                          <a:spcPts val="800"/>
                        </a:spcAft>
                      </a:pPr>
                      <a:r>
                        <a:rPr lang="uk-UA" sz="1200" kern="100" dirty="0">
                          <a:effectLst/>
                          <a:latin typeface="Arial" panose="020B0604020202020204" pitchFamily="34" charset="0"/>
                          <a:ea typeface="Calibri" panose="020F0502020204030204" pitchFamily="34" charset="0"/>
                          <a:cs typeface="Times New Roman" panose="02020603050405020304" pitchFamily="18" charset="0"/>
                        </a:rPr>
                        <a:t>2</a:t>
                      </a:r>
                      <a:endParaRPr lang="uk-U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extLst>
                  <a:ext uri="{0D108BD9-81ED-4DB2-BD59-A6C34878D82A}">
                    <a16:rowId xmlns:a16="http://schemas.microsoft.com/office/drawing/2014/main" val="3562536801"/>
                  </a:ext>
                </a:extLst>
              </a:tr>
              <a:tr h="215754">
                <a:tc vMerge="1">
                  <a:txBody>
                    <a:bodyPr/>
                    <a:lstStyle/>
                    <a:p>
                      <a:pPr marL="108000" algn="l" defTabSz="914400" rtl="0" eaLnBrk="1" fontAlgn="b" latinLnBrk="0" hangingPunct="1"/>
                      <a:endParaRPr lang="ru-RU" sz="12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solidFill>
                      <a:srgbClr val="96C14E"/>
                    </a:solidFill>
                  </a:tcPr>
                </a:tc>
                <a:tc>
                  <a:txBody>
                    <a:bodyPr/>
                    <a:lstStyle/>
                    <a:p>
                      <a:pPr>
                        <a:lnSpc>
                          <a:spcPct val="107000"/>
                        </a:lnSpc>
                        <a:spcAft>
                          <a:spcPts val="800"/>
                        </a:spcAft>
                      </a:pPr>
                      <a:r>
                        <a:rPr lang="uk-UA" sz="1200" kern="100">
                          <a:effectLst/>
                          <a:latin typeface="Arial" panose="020B0604020202020204" pitchFamily="34" charset="0"/>
                          <a:ea typeface="Calibri" panose="020F0502020204030204" pitchFamily="34" charset="0"/>
                          <a:cs typeface="Times New Roman" panose="02020603050405020304" pitchFamily="18" charset="0"/>
                        </a:rPr>
                        <a:t>Харківська </a:t>
                      </a:r>
                      <a:endParaRPr lang="uk-U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tc>
                  <a:txBody>
                    <a:bodyPr/>
                    <a:lstStyle/>
                    <a:p>
                      <a:pPr algn="ctr">
                        <a:lnSpc>
                          <a:spcPct val="107000"/>
                        </a:lnSpc>
                        <a:spcAft>
                          <a:spcPts val="800"/>
                        </a:spcAft>
                      </a:pPr>
                      <a:r>
                        <a:rPr lang="uk-UA" sz="1200" kern="100" dirty="0">
                          <a:effectLst/>
                          <a:latin typeface="Arial" panose="020B0604020202020204" pitchFamily="34" charset="0"/>
                          <a:ea typeface="Calibri" panose="020F0502020204030204" pitchFamily="34" charset="0"/>
                          <a:cs typeface="Times New Roman" panose="02020603050405020304" pitchFamily="18" charset="0"/>
                        </a:rPr>
                        <a:t>2</a:t>
                      </a:r>
                      <a:endParaRPr lang="uk-U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extLst>
                  <a:ext uri="{0D108BD9-81ED-4DB2-BD59-A6C34878D82A}">
                    <a16:rowId xmlns:a16="http://schemas.microsoft.com/office/drawing/2014/main" val="1173146232"/>
                  </a:ext>
                </a:extLst>
              </a:tr>
            </a:tbl>
          </a:graphicData>
        </a:graphic>
      </p:graphicFrame>
      <p:graphicFrame>
        <p:nvGraphicFramePr>
          <p:cNvPr id="27" name="Таблица 11">
            <a:extLst>
              <a:ext uri="{FF2B5EF4-FFF2-40B4-BE49-F238E27FC236}">
                <a16:creationId xmlns:a16="http://schemas.microsoft.com/office/drawing/2014/main" id="{D1FE1103-0357-6604-F532-A7098725DD3E}"/>
              </a:ext>
            </a:extLst>
          </p:cNvPr>
          <p:cNvGraphicFramePr>
            <a:graphicFrameLocks noGrp="1"/>
          </p:cNvGraphicFramePr>
          <p:nvPr>
            <p:extLst>
              <p:ext uri="{D42A27DB-BD31-4B8C-83A1-F6EECF244321}">
                <p14:modId xmlns:p14="http://schemas.microsoft.com/office/powerpoint/2010/main" val="1290961042"/>
              </p:ext>
            </p:extLst>
          </p:nvPr>
        </p:nvGraphicFramePr>
        <p:xfrm>
          <a:off x="4420169" y="1594135"/>
          <a:ext cx="7232343" cy="5237807"/>
        </p:xfrm>
        <a:graphic>
          <a:graphicData uri="http://schemas.openxmlformats.org/drawingml/2006/table">
            <a:tbl>
              <a:tblPr>
                <a:tableStyleId>{5C22544A-7EE6-4342-B048-85BDC9FD1C3A}</a:tableStyleId>
              </a:tblPr>
              <a:tblGrid>
                <a:gridCol w="1068250">
                  <a:extLst>
                    <a:ext uri="{9D8B030D-6E8A-4147-A177-3AD203B41FA5}">
                      <a16:colId xmlns:a16="http://schemas.microsoft.com/office/drawing/2014/main" val="776276247"/>
                    </a:ext>
                  </a:extLst>
                </a:gridCol>
                <a:gridCol w="3369865">
                  <a:extLst>
                    <a:ext uri="{9D8B030D-6E8A-4147-A177-3AD203B41FA5}">
                      <a16:colId xmlns:a16="http://schemas.microsoft.com/office/drawing/2014/main" val="3136071062"/>
                    </a:ext>
                  </a:extLst>
                </a:gridCol>
                <a:gridCol w="1574391">
                  <a:extLst>
                    <a:ext uri="{9D8B030D-6E8A-4147-A177-3AD203B41FA5}">
                      <a16:colId xmlns:a16="http://schemas.microsoft.com/office/drawing/2014/main" val="309502590"/>
                    </a:ext>
                  </a:extLst>
                </a:gridCol>
                <a:gridCol w="1219837">
                  <a:extLst>
                    <a:ext uri="{9D8B030D-6E8A-4147-A177-3AD203B41FA5}">
                      <a16:colId xmlns:a16="http://schemas.microsoft.com/office/drawing/2014/main" val="3418313410"/>
                    </a:ext>
                  </a:extLst>
                </a:gridCol>
              </a:tblGrid>
              <a:tr h="446812">
                <a:tc rowSpan="22">
                  <a:txBody>
                    <a:bodyPr/>
                    <a:lstStyle/>
                    <a:p>
                      <a:pPr algn="ctr" fontAlgn="b"/>
                      <a:r>
                        <a:rPr lang="uk-UA" sz="1800" b="1" i="0" kern="1200" dirty="0">
                          <a:solidFill>
                            <a:schemeClr val="bg1"/>
                          </a:solidFill>
                          <a:effectLst/>
                          <a:latin typeface="+mn-lt"/>
                          <a:ea typeface="+mn-ea"/>
                          <a:cs typeface="+mn-cs"/>
                        </a:rPr>
                        <a:t>ОНЛАЙН ОПИТУВАННЯ</a:t>
                      </a:r>
                      <a:endParaRPr lang="ru-RU" sz="1200" b="1" i="0" u="none" strike="noStrike" kern="1200" dirty="0">
                        <a:solidFill>
                          <a:schemeClr val="bg1"/>
                        </a:solidFill>
                        <a:effectLst/>
                        <a:latin typeface="Arial "/>
                        <a:ea typeface="+mn-ea"/>
                        <a:cs typeface="Arial" panose="020B0604020202020204" pitchFamily="34" charset="0"/>
                      </a:endParaRPr>
                    </a:p>
                  </a:txBody>
                  <a:tcPr marL="7620" marR="7620" marT="7620" marB="0" vert="vert27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TlToBr w="12700" cap="flat" cmpd="sng" algn="ctr">
                      <a:noFill/>
                      <a:prstDash val="solid"/>
                      <a:round/>
                      <a:headEnd type="none" w="med" len="med"/>
                      <a:tailEnd type="none" w="med" len="med"/>
                    </a:lnTlToBr>
                    <a:solidFill>
                      <a:srgbClr val="3E3232"/>
                    </a:solidFill>
                  </a:tcPr>
                </a:tc>
                <a:tc>
                  <a:txBody>
                    <a:bodyPr/>
                    <a:lstStyle/>
                    <a:p>
                      <a:pPr algn="ctr" fontAlgn="b"/>
                      <a:r>
                        <a:rPr lang="uk-UA" sz="1400" b="1" i="1" kern="1200" dirty="0">
                          <a:solidFill>
                            <a:schemeClr val="dk1"/>
                          </a:solidFill>
                          <a:effectLst/>
                          <a:latin typeface="Arial "/>
                          <a:ea typeface="+mn-ea"/>
                          <a:cs typeface="+mn-cs"/>
                        </a:rPr>
                        <a:t>Розподіл респондентів</a:t>
                      </a:r>
                      <a:endParaRPr lang="ru-RU" sz="1400" b="1" u="none" strike="noStrike" kern="1200" dirty="0">
                        <a:solidFill>
                          <a:schemeClr val="tx1"/>
                        </a:solidFill>
                        <a:effectLst/>
                        <a:latin typeface="Arial "/>
                        <a:ea typeface="+mn-ea"/>
                        <a:cs typeface="Arial" panose="020B0604020202020204" pitchFamily="34" charset="0"/>
                      </a:endParaRPr>
                    </a:p>
                  </a:txBody>
                  <a:tcPr marL="7620" marR="7620" marT="7620" marB="0" anchor="ctr">
                    <a:lnT w="12700" cap="flat" cmpd="sng" algn="ctr">
                      <a:noFill/>
                      <a:prstDash val="solid"/>
                      <a:round/>
                      <a:headEnd type="none" w="med" len="med"/>
                      <a:tailEnd type="none" w="med" len="med"/>
                    </a:lnT>
                    <a:solidFill>
                      <a:srgbClr val="D0433A"/>
                    </a:solidFill>
                  </a:tcPr>
                </a:tc>
                <a:tc>
                  <a:txBody>
                    <a:bodyPr/>
                    <a:lstStyle/>
                    <a:p>
                      <a:pPr algn="ctr">
                        <a:lnSpc>
                          <a:spcPct val="107000"/>
                        </a:lnSpc>
                        <a:spcAft>
                          <a:spcPts val="800"/>
                        </a:spcAft>
                      </a:pPr>
                      <a:r>
                        <a:rPr lang="uk-UA" sz="1400" b="1" kern="100" dirty="0">
                          <a:solidFill>
                            <a:srgbClr val="000000"/>
                          </a:solidFill>
                          <a:effectLst/>
                          <a:latin typeface="Arial "/>
                          <a:ea typeface="Calibri" panose="020F0502020204030204" pitchFamily="34" charset="0"/>
                          <a:cs typeface="Times New Roman" panose="02020603050405020304" pitchFamily="18" charset="0"/>
                        </a:rPr>
                        <a:t>Кількість респондентів </a:t>
                      </a:r>
                      <a:endParaRPr lang="uk-UA" sz="1400" b="1" kern="100" dirty="0">
                        <a:effectLst/>
                        <a:latin typeface="Arial "/>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solidFill>
                      <a:srgbClr val="D0433A"/>
                    </a:solidFill>
                  </a:tcPr>
                </a:tc>
                <a:tc>
                  <a:txBody>
                    <a:bodyPr/>
                    <a:lstStyle/>
                    <a:p>
                      <a:pPr algn="ctr">
                        <a:lnSpc>
                          <a:spcPct val="107000"/>
                        </a:lnSpc>
                        <a:spcAft>
                          <a:spcPts val="800"/>
                        </a:spcAft>
                      </a:pPr>
                      <a:r>
                        <a:rPr lang="uk-UA" sz="1400" b="1" kern="100" dirty="0">
                          <a:solidFill>
                            <a:srgbClr val="000000"/>
                          </a:solidFill>
                          <a:effectLst/>
                          <a:latin typeface="Arial "/>
                          <a:ea typeface="Calibri" panose="020F0502020204030204" pitchFamily="34" charset="0"/>
                          <a:cs typeface="Times New Roman" panose="02020603050405020304" pitchFamily="18" charset="0"/>
                        </a:rPr>
                        <a:t>%</a:t>
                      </a:r>
                      <a:endParaRPr lang="uk-UA" sz="1400" b="1" kern="100" dirty="0">
                        <a:effectLst/>
                        <a:latin typeface="Arial "/>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solidFill>
                      <a:srgbClr val="D0433A"/>
                    </a:solidFill>
                  </a:tcPr>
                </a:tc>
                <a:extLst>
                  <a:ext uri="{0D108BD9-81ED-4DB2-BD59-A6C34878D82A}">
                    <a16:rowId xmlns:a16="http://schemas.microsoft.com/office/drawing/2014/main" val="1762072467"/>
                  </a:ext>
                </a:extLst>
              </a:tr>
              <a:tr h="209832">
                <a:tc vMerge="1">
                  <a:txBody>
                    <a:bodyPr/>
                    <a:lstStyle/>
                    <a:p>
                      <a:endParaRPr lang="uk-UA"/>
                    </a:p>
                  </a:txBody>
                  <a:tcPr/>
                </a:tc>
                <a:tc gridSpan="3">
                  <a:txBody>
                    <a:bodyPr/>
                    <a:lstStyle/>
                    <a:p>
                      <a:pPr algn="ctr">
                        <a:lnSpc>
                          <a:spcPct val="107000"/>
                        </a:lnSpc>
                        <a:spcAft>
                          <a:spcPts val="800"/>
                        </a:spcAft>
                      </a:pPr>
                      <a:r>
                        <a:rPr lang="uk-UA" sz="1400" b="1" kern="1200" dirty="0">
                          <a:solidFill>
                            <a:schemeClr val="dk1"/>
                          </a:solidFill>
                          <a:effectLst/>
                          <a:latin typeface="Arial "/>
                          <a:ea typeface="+mn-ea"/>
                          <a:cs typeface="+mn-cs"/>
                        </a:rPr>
                        <a:t>Вік респондента</a:t>
                      </a:r>
                      <a:endParaRPr lang="uk-UA" sz="1400" b="1" kern="100" dirty="0">
                        <a:effectLst/>
                        <a:latin typeface="Arial "/>
                        <a:ea typeface="Calibri" panose="020F0502020204030204" pitchFamily="34" charset="0"/>
                        <a:cs typeface="Times New Roman" panose="02020603050405020304" pitchFamily="18" charset="0"/>
                      </a:endParaRPr>
                    </a:p>
                  </a:txBody>
                  <a:tcPr marL="68580" marR="68580" marT="0" marB="0">
                    <a:solidFill>
                      <a:srgbClr val="4C8363"/>
                    </a:solidFill>
                  </a:tcPr>
                </a:tc>
                <a:tc hMerge="1">
                  <a:txBody>
                    <a:bodyPr/>
                    <a:lstStyle/>
                    <a:p>
                      <a:endParaRPr lang="uk-UA"/>
                    </a:p>
                  </a:txBody>
                  <a:tcPr/>
                </a:tc>
                <a:tc hMerge="1">
                  <a:txBody>
                    <a:bodyPr/>
                    <a:lstStyle/>
                    <a:p>
                      <a:pPr algn="ctr">
                        <a:lnSpc>
                          <a:spcPct val="107000"/>
                        </a:lnSpc>
                        <a:spcAft>
                          <a:spcPts val="800"/>
                        </a:spcAft>
                      </a:pPr>
                      <a:endParaRPr lang="uk-UA" sz="1400" b="1" kern="100" dirty="0">
                        <a:effectLst/>
                        <a:latin typeface="Arial "/>
                        <a:ea typeface="Calibri" panose="020F0502020204030204" pitchFamily="34" charset="0"/>
                        <a:cs typeface="Times New Roman" panose="02020603050405020304" pitchFamily="18" charset="0"/>
                      </a:endParaRPr>
                    </a:p>
                  </a:txBody>
                  <a:tcPr marL="68580" marR="68580" marT="0" marB="0">
                    <a:solidFill>
                      <a:srgbClr val="4C8363"/>
                    </a:solidFill>
                  </a:tcPr>
                </a:tc>
                <a:extLst>
                  <a:ext uri="{0D108BD9-81ED-4DB2-BD59-A6C34878D82A}">
                    <a16:rowId xmlns:a16="http://schemas.microsoft.com/office/drawing/2014/main" val="3533041212"/>
                  </a:ext>
                </a:extLst>
              </a:tr>
              <a:tr h="209832">
                <a:tc vMerge="1">
                  <a:txBody>
                    <a:bodyPr/>
                    <a:lstStyle/>
                    <a:p>
                      <a:pPr algn="ctr">
                        <a:lnSpc>
                          <a:spcPct val="107000"/>
                        </a:lnSpc>
                        <a:spcAft>
                          <a:spcPts val="800"/>
                        </a:spcAft>
                      </a:pPr>
                      <a:endParaRPr lang="uk-U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solidFill>
                      <a:srgbClr val="96C14E"/>
                    </a:solidFill>
                  </a:tcPr>
                </a:tc>
                <a:tc>
                  <a:txBody>
                    <a:bodyPr/>
                    <a:lstStyle/>
                    <a:p>
                      <a:pPr algn="l">
                        <a:lnSpc>
                          <a:spcPct val="107000"/>
                        </a:lnSpc>
                        <a:spcAft>
                          <a:spcPts val="800"/>
                        </a:spcAft>
                      </a:pPr>
                      <a:r>
                        <a:rPr lang="en-US" sz="1400" b="0" kern="0" dirty="0">
                          <a:solidFill>
                            <a:srgbClr val="000000"/>
                          </a:solidFill>
                          <a:effectLst/>
                          <a:latin typeface="Arial "/>
                          <a:ea typeface="Times New Roman" panose="02020603050405020304" pitchFamily="18" charset="0"/>
                          <a:cs typeface="Times New Roman" panose="02020603050405020304" pitchFamily="18" charset="0"/>
                        </a:rPr>
                        <a:t>18-</a:t>
                      </a:r>
                      <a:r>
                        <a:rPr lang="uk-UA" sz="1400" b="0" kern="0" dirty="0">
                          <a:solidFill>
                            <a:srgbClr val="000000"/>
                          </a:solidFill>
                          <a:effectLst/>
                          <a:latin typeface="Arial "/>
                          <a:ea typeface="Times New Roman" panose="02020603050405020304" pitchFamily="18" charset="0"/>
                          <a:cs typeface="Times New Roman" panose="02020603050405020304" pitchFamily="18" charset="0"/>
                        </a:rPr>
                        <a:t>29</a:t>
                      </a:r>
                      <a:endParaRPr lang="uk-UA" sz="1400" b="0" kern="100" dirty="0">
                        <a:effectLst/>
                        <a:latin typeface="Arial "/>
                        <a:ea typeface="Calibri" panose="020F0502020204030204" pitchFamily="34" charset="0"/>
                        <a:cs typeface="Times New Roman" panose="02020603050405020304" pitchFamily="18" charset="0"/>
                      </a:endParaRPr>
                    </a:p>
                  </a:txBody>
                  <a:tcPr marL="68580" marR="68580" marT="0" marB="0">
                    <a:solidFill>
                      <a:srgbClr val="96C14E"/>
                    </a:solidFill>
                  </a:tcPr>
                </a:tc>
                <a:tc>
                  <a:txBody>
                    <a:bodyPr/>
                    <a:lstStyle/>
                    <a:p>
                      <a:pPr algn="ctr">
                        <a:lnSpc>
                          <a:spcPct val="107000"/>
                        </a:lnSpc>
                        <a:spcAft>
                          <a:spcPts val="800"/>
                        </a:spcAft>
                      </a:pPr>
                      <a:r>
                        <a:rPr lang="uk-UA" sz="1400" b="0" kern="0" dirty="0">
                          <a:solidFill>
                            <a:srgbClr val="000000"/>
                          </a:solidFill>
                          <a:effectLst/>
                          <a:latin typeface="Arial "/>
                          <a:ea typeface="Times New Roman" panose="02020603050405020304" pitchFamily="18" charset="0"/>
                          <a:cs typeface="Times New Roman" panose="02020603050405020304" pitchFamily="18" charset="0"/>
                        </a:rPr>
                        <a:t>8</a:t>
                      </a:r>
                      <a:endParaRPr lang="uk-UA" sz="1400" b="0" kern="100" dirty="0">
                        <a:effectLst/>
                        <a:latin typeface="Arial "/>
                        <a:ea typeface="Calibri" panose="020F0502020204030204" pitchFamily="34" charset="0"/>
                        <a:cs typeface="Times New Roman" panose="02020603050405020304" pitchFamily="18" charset="0"/>
                      </a:endParaRPr>
                    </a:p>
                  </a:txBody>
                  <a:tcPr marL="68580" marR="68580" marT="0" marB="0">
                    <a:solidFill>
                      <a:srgbClr val="96C14E"/>
                    </a:solidFill>
                  </a:tcPr>
                </a:tc>
                <a:tc>
                  <a:txBody>
                    <a:bodyPr/>
                    <a:lstStyle/>
                    <a:p>
                      <a:pPr algn="ctr">
                        <a:lnSpc>
                          <a:spcPct val="107000"/>
                        </a:lnSpc>
                        <a:spcAft>
                          <a:spcPts val="800"/>
                        </a:spcAft>
                      </a:pPr>
                      <a:r>
                        <a:rPr lang="uk-UA" sz="1400" b="0" kern="0">
                          <a:solidFill>
                            <a:srgbClr val="000000"/>
                          </a:solidFill>
                          <a:effectLst/>
                          <a:latin typeface="Arial "/>
                          <a:ea typeface="Calibri" panose="020F0502020204030204" pitchFamily="34" charset="0"/>
                          <a:cs typeface="Times New Roman" panose="02020603050405020304" pitchFamily="18" charset="0"/>
                        </a:rPr>
                        <a:t>16</a:t>
                      </a:r>
                      <a:endParaRPr lang="uk-UA" sz="1400" b="0" kern="100" dirty="0">
                        <a:effectLst/>
                        <a:latin typeface="Arial "/>
                        <a:ea typeface="Calibri" panose="020F0502020204030204" pitchFamily="34" charset="0"/>
                        <a:cs typeface="Times New Roman" panose="02020603050405020304" pitchFamily="18" charset="0"/>
                      </a:endParaRPr>
                    </a:p>
                  </a:txBody>
                  <a:tcPr marL="68580" marR="68580" marT="0" marB="0" anchor="b">
                    <a:solidFill>
                      <a:srgbClr val="96C14E"/>
                    </a:solidFill>
                  </a:tcPr>
                </a:tc>
                <a:extLst>
                  <a:ext uri="{0D108BD9-81ED-4DB2-BD59-A6C34878D82A}">
                    <a16:rowId xmlns:a16="http://schemas.microsoft.com/office/drawing/2014/main" val="3629631931"/>
                  </a:ext>
                </a:extLst>
              </a:tr>
              <a:tr h="209832">
                <a:tc vMerge="1">
                  <a:txBody>
                    <a:bodyPr/>
                    <a:lstStyle/>
                    <a:p>
                      <a:pPr algn="ctr">
                        <a:lnSpc>
                          <a:spcPct val="107000"/>
                        </a:lnSpc>
                        <a:spcAft>
                          <a:spcPts val="800"/>
                        </a:spcAft>
                      </a:pPr>
                      <a:endParaRPr lang="uk-U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solidFill>
                      <a:srgbClr val="96C14E"/>
                    </a:solidFill>
                  </a:tcPr>
                </a:tc>
                <a:tc>
                  <a:txBody>
                    <a:bodyPr/>
                    <a:lstStyle/>
                    <a:p>
                      <a:pPr algn="l">
                        <a:lnSpc>
                          <a:spcPct val="107000"/>
                        </a:lnSpc>
                        <a:spcAft>
                          <a:spcPts val="800"/>
                        </a:spcAft>
                      </a:pPr>
                      <a:r>
                        <a:rPr lang="uk-UA" sz="1400" b="0" kern="0" dirty="0">
                          <a:solidFill>
                            <a:srgbClr val="000000"/>
                          </a:solidFill>
                          <a:effectLst/>
                          <a:latin typeface="Arial "/>
                          <a:ea typeface="Times New Roman" panose="02020603050405020304" pitchFamily="18" charset="0"/>
                          <a:cs typeface="Times New Roman" panose="02020603050405020304" pitchFamily="18" charset="0"/>
                        </a:rPr>
                        <a:t>30-49</a:t>
                      </a:r>
                      <a:endParaRPr lang="uk-UA" sz="1400" b="0" kern="100" dirty="0">
                        <a:effectLst/>
                        <a:latin typeface="Arial "/>
                        <a:ea typeface="Calibri" panose="020F0502020204030204" pitchFamily="34" charset="0"/>
                        <a:cs typeface="Times New Roman" panose="02020603050405020304" pitchFamily="18" charset="0"/>
                      </a:endParaRPr>
                    </a:p>
                  </a:txBody>
                  <a:tcPr marL="68580" marR="68580" marT="0" marB="0">
                    <a:solidFill>
                      <a:srgbClr val="96C14E"/>
                    </a:solidFill>
                  </a:tcPr>
                </a:tc>
                <a:tc>
                  <a:txBody>
                    <a:bodyPr/>
                    <a:lstStyle/>
                    <a:p>
                      <a:pPr algn="ctr">
                        <a:lnSpc>
                          <a:spcPct val="107000"/>
                        </a:lnSpc>
                        <a:spcAft>
                          <a:spcPts val="800"/>
                        </a:spcAft>
                      </a:pPr>
                      <a:r>
                        <a:rPr lang="uk-UA" sz="1400" b="0" kern="0" dirty="0">
                          <a:solidFill>
                            <a:srgbClr val="000000"/>
                          </a:solidFill>
                          <a:effectLst/>
                          <a:latin typeface="Arial "/>
                          <a:ea typeface="Times New Roman" panose="02020603050405020304" pitchFamily="18" charset="0"/>
                          <a:cs typeface="Times New Roman" panose="02020603050405020304" pitchFamily="18" charset="0"/>
                        </a:rPr>
                        <a:t>32</a:t>
                      </a:r>
                      <a:endParaRPr lang="uk-UA" sz="1400" b="0" kern="100" dirty="0">
                        <a:effectLst/>
                        <a:latin typeface="Arial "/>
                        <a:ea typeface="Calibri" panose="020F0502020204030204" pitchFamily="34" charset="0"/>
                        <a:cs typeface="Times New Roman" panose="02020603050405020304" pitchFamily="18" charset="0"/>
                      </a:endParaRPr>
                    </a:p>
                  </a:txBody>
                  <a:tcPr marL="68580" marR="68580" marT="0" marB="0">
                    <a:solidFill>
                      <a:srgbClr val="96C14E"/>
                    </a:solidFill>
                  </a:tcPr>
                </a:tc>
                <a:tc>
                  <a:txBody>
                    <a:bodyPr/>
                    <a:lstStyle/>
                    <a:p>
                      <a:pPr algn="ctr">
                        <a:lnSpc>
                          <a:spcPct val="107000"/>
                        </a:lnSpc>
                        <a:spcAft>
                          <a:spcPts val="800"/>
                        </a:spcAft>
                      </a:pPr>
                      <a:r>
                        <a:rPr lang="uk-UA" sz="1400" b="0" kern="0">
                          <a:solidFill>
                            <a:srgbClr val="000000"/>
                          </a:solidFill>
                          <a:effectLst/>
                          <a:latin typeface="Arial "/>
                          <a:ea typeface="Calibri" panose="020F0502020204030204" pitchFamily="34" charset="0"/>
                          <a:cs typeface="Times New Roman" panose="02020603050405020304" pitchFamily="18" charset="0"/>
                        </a:rPr>
                        <a:t>64</a:t>
                      </a:r>
                      <a:endParaRPr lang="uk-UA" sz="1400" b="0" kern="100" dirty="0">
                        <a:effectLst/>
                        <a:latin typeface="Arial "/>
                        <a:ea typeface="Calibri" panose="020F0502020204030204" pitchFamily="34" charset="0"/>
                        <a:cs typeface="Times New Roman" panose="02020603050405020304" pitchFamily="18" charset="0"/>
                      </a:endParaRPr>
                    </a:p>
                  </a:txBody>
                  <a:tcPr marL="68580" marR="68580" marT="0" marB="0" anchor="b">
                    <a:solidFill>
                      <a:srgbClr val="96C14E"/>
                    </a:solidFill>
                  </a:tcPr>
                </a:tc>
                <a:extLst>
                  <a:ext uri="{0D108BD9-81ED-4DB2-BD59-A6C34878D82A}">
                    <a16:rowId xmlns:a16="http://schemas.microsoft.com/office/drawing/2014/main" val="3175712028"/>
                  </a:ext>
                </a:extLst>
              </a:tr>
              <a:tr h="209832">
                <a:tc vMerge="1">
                  <a:txBody>
                    <a:bodyPr/>
                    <a:lstStyle/>
                    <a:p>
                      <a:pPr algn="ctr">
                        <a:lnSpc>
                          <a:spcPct val="107000"/>
                        </a:lnSpc>
                        <a:spcAft>
                          <a:spcPts val="800"/>
                        </a:spcAft>
                      </a:pPr>
                      <a:endParaRPr lang="uk-U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solidFill>
                      <a:srgbClr val="96C14E"/>
                    </a:solidFill>
                  </a:tcPr>
                </a:tc>
                <a:tc>
                  <a:txBody>
                    <a:bodyPr/>
                    <a:lstStyle/>
                    <a:p>
                      <a:pPr algn="l">
                        <a:lnSpc>
                          <a:spcPct val="107000"/>
                        </a:lnSpc>
                        <a:spcAft>
                          <a:spcPts val="800"/>
                        </a:spcAft>
                      </a:pPr>
                      <a:r>
                        <a:rPr lang="uk-UA" sz="1400" b="0" kern="0" dirty="0">
                          <a:solidFill>
                            <a:srgbClr val="000000"/>
                          </a:solidFill>
                          <a:effectLst/>
                          <a:latin typeface="Arial "/>
                          <a:ea typeface="Times New Roman" panose="02020603050405020304" pitchFamily="18" charset="0"/>
                          <a:cs typeface="Times New Roman" panose="02020603050405020304" pitchFamily="18" charset="0"/>
                        </a:rPr>
                        <a:t>50-59</a:t>
                      </a:r>
                      <a:endParaRPr lang="uk-UA" sz="1400" b="0" kern="100" dirty="0">
                        <a:effectLst/>
                        <a:latin typeface="Arial "/>
                        <a:ea typeface="Calibri" panose="020F0502020204030204" pitchFamily="34" charset="0"/>
                        <a:cs typeface="Times New Roman" panose="02020603050405020304" pitchFamily="18" charset="0"/>
                      </a:endParaRPr>
                    </a:p>
                  </a:txBody>
                  <a:tcPr marL="68580" marR="68580" marT="0" marB="0">
                    <a:solidFill>
                      <a:srgbClr val="96C14E"/>
                    </a:solidFill>
                  </a:tcPr>
                </a:tc>
                <a:tc>
                  <a:txBody>
                    <a:bodyPr/>
                    <a:lstStyle/>
                    <a:p>
                      <a:pPr algn="ctr">
                        <a:lnSpc>
                          <a:spcPct val="107000"/>
                        </a:lnSpc>
                        <a:spcAft>
                          <a:spcPts val="800"/>
                        </a:spcAft>
                      </a:pPr>
                      <a:r>
                        <a:rPr lang="uk-UA" sz="1400" b="0" kern="0" dirty="0">
                          <a:solidFill>
                            <a:srgbClr val="000000"/>
                          </a:solidFill>
                          <a:effectLst/>
                          <a:latin typeface="Arial "/>
                          <a:ea typeface="Times New Roman" panose="02020603050405020304" pitchFamily="18" charset="0"/>
                          <a:cs typeface="Times New Roman" panose="02020603050405020304" pitchFamily="18" charset="0"/>
                        </a:rPr>
                        <a:t>7</a:t>
                      </a:r>
                      <a:endParaRPr lang="uk-UA" sz="1400" b="0" kern="100" dirty="0">
                        <a:effectLst/>
                        <a:latin typeface="Arial "/>
                        <a:ea typeface="Calibri" panose="020F0502020204030204" pitchFamily="34" charset="0"/>
                        <a:cs typeface="Times New Roman" panose="02020603050405020304" pitchFamily="18" charset="0"/>
                      </a:endParaRPr>
                    </a:p>
                  </a:txBody>
                  <a:tcPr marL="68580" marR="68580" marT="0" marB="0">
                    <a:solidFill>
                      <a:srgbClr val="96C14E"/>
                    </a:solidFill>
                  </a:tcPr>
                </a:tc>
                <a:tc>
                  <a:txBody>
                    <a:bodyPr/>
                    <a:lstStyle/>
                    <a:p>
                      <a:pPr algn="ctr">
                        <a:lnSpc>
                          <a:spcPct val="107000"/>
                        </a:lnSpc>
                        <a:spcAft>
                          <a:spcPts val="800"/>
                        </a:spcAft>
                      </a:pPr>
                      <a:r>
                        <a:rPr lang="uk-UA" sz="1400" b="0" kern="0">
                          <a:solidFill>
                            <a:srgbClr val="000000"/>
                          </a:solidFill>
                          <a:effectLst/>
                          <a:latin typeface="Arial "/>
                          <a:ea typeface="Calibri" panose="020F0502020204030204" pitchFamily="34" charset="0"/>
                          <a:cs typeface="Times New Roman" panose="02020603050405020304" pitchFamily="18" charset="0"/>
                        </a:rPr>
                        <a:t>14</a:t>
                      </a:r>
                      <a:endParaRPr lang="uk-UA" sz="1400" b="0" kern="100" dirty="0">
                        <a:effectLst/>
                        <a:latin typeface="Arial "/>
                        <a:ea typeface="Calibri" panose="020F0502020204030204" pitchFamily="34" charset="0"/>
                        <a:cs typeface="Times New Roman" panose="02020603050405020304" pitchFamily="18" charset="0"/>
                      </a:endParaRPr>
                    </a:p>
                  </a:txBody>
                  <a:tcPr marL="68580" marR="68580" marT="0" marB="0" anchor="b">
                    <a:solidFill>
                      <a:srgbClr val="96C14E"/>
                    </a:solidFill>
                  </a:tcPr>
                </a:tc>
                <a:extLst>
                  <a:ext uri="{0D108BD9-81ED-4DB2-BD59-A6C34878D82A}">
                    <a16:rowId xmlns:a16="http://schemas.microsoft.com/office/drawing/2014/main" val="810165736"/>
                  </a:ext>
                </a:extLst>
              </a:tr>
              <a:tr h="209832">
                <a:tc vMerge="1">
                  <a:txBody>
                    <a:bodyPr/>
                    <a:lstStyle/>
                    <a:p>
                      <a:pPr algn="ctr">
                        <a:lnSpc>
                          <a:spcPct val="107000"/>
                        </a:lnSpc>
                        <a:spcAft>
                          <a:spcPts val="800"/>
                        </a:spcAft>
                      </a:pPr>
                      <a:endParaRPr lang="uk-U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solidFill>
                      <a:srgbClr val="96C14E"/>
                    </a:solidFill>
                  </a:tcPr>
                </a:tc>
                <a:tc>
                  <a:txBody>
                    <a:bodyPr/>
                    <a:lstStyle/>
                    <a:p>
                      <a:pPr algn="l">
                        <a:lnSpc>
                          <a:spcPct val="107000"/>
                        </a:lnSpc>
                        <a:spcAft>
                          <a:spcPts val="800"/>
                        </a:spcAft>
                      </a:pPr>
                      <a:r>
                        <a:rPr lang="uk-UA" sz="1400" b="0" kern="0" dirty="0">
                          <a:solidFill>
                            <a:srgbClr val="000000"/>
                          </a:solidFill>
                          <a:effectLst/>
                          <a:latin typeface="Arial "/>
                          <a:ea typeface="Times New Roman" panose="02020603050405020304" pitchFamily="18" charset="0"/>
                          <a:cs typeface="Times New Roman" panose="02020603050405020304" pitchFamily="18" charset="0"/>
                        </a:rPr>
                        <a:t>60 років та старше</a:t>
                      </a:r>
                      <a:endParaRPr lang="uk-UA" sz="1400" b="0" kern="100" dirty="0">
                        <a:effectLst/>
                        <a:latin typeface="Arial "/>
                        <a:ea typeface="Calibri" panose="020F0502020204030204" pitchFamily="34" charset="0"/>
                        <a:cs typeface="Times New Roman" panose="02020603050405020304" pitchFamily="18" charset="0"/>
                      </a:endParaRPr>
                    </a:p>
                  </a:txBody>
                  <a:tcPr marL="68580" marR="68580" marT="0" marB="0">
                    <a:solidFill>
                      <a:srgbClr val="96C14E"/>
                    </a:solidFill>
                  </a:tcPr>
                </a:tc>
                <a:tc>
                  <a:txBody>
                    <a:bodyPr/>
                    <a:lstStyle/>
                    <a:p>
                      <a:pPr algn="ctr">
                        <a:lnSpc>
                          <a:spcPct val="107000"/>
                        </a:lnSpc>
                        <a:spcAft>
                          <a:spcPts val="800"/>
                        </a:spcAft>
                      </a:pPr>
                      <a:r>
                        <a:rPr lang="uk-UA" sz="1400" b="0" kern="0" dirty="0">
                          <a:solidFill>
                            <a:srgbClr val="000000"/>
                          </a:solidFill>
                          <a:effectLst/>
                          <a:latin typeface="Arial "/>
                          <a:ea typeface="Times New Roman" panose="02020603050405020304" pitchFamily="18" charset="0"/>
                          <a:cs typeface="Times New Roman" panose="02020603050405020304" pitchFamily="18" charset="0"/>
                        </a:rPr>
                        <a:t>3</a:t>
                      </a:r>
                      <a:endParaRPr lang="uk-UA" sz="1400" b="0" kern="100" dirty="0">
                        <a:effectLst/>
                        <a:latin typeface="Arial "/>
                        <a:ea typeface="Calibri" panose="020F0502020204030204" pitchFamily="34" charset="0"/>
                        <a:cs typeface="Times New Roman" panose="02020603050405020304" pitchFamily="18" charset="0"/>
                      </a:endParaRPr>
                    </a:p>
                  </a:txBody>
                  <a:tcPr marL="68580" marR="68580" marT="0" marB="0">
                    <a:solidFill>
                      <a:srgbClr val="96C14E"/>
                    </a:solidFill>
                  </a:tcPr>
                </a:tc>
                <a:tc>
                  <a:txBody>
                    <a:bodyPr/>
                    <a:lstStyle/>
                    <a:p>
                      <a:pPr algn="ctr">
                        <a:lnSpc>
                          <a:spcPct val="107000"/>
                        </a:lnSpc>
                        <a:spcAft>
                          <a:spcPts val="800"/>
                        </a:spcAft>
                      </a:pPr>
                      <a:r>
                        <a:rPr lang="uk-UA" sz="1400" b="0" kern="0" dirty="0">
                          <a:solidFill>
                            <a:srgbClr val="000000"/>
                          </a:solidFill>
                          <a:effectLst/>
                          <a:latin typeface="Arial "/>
                          <a:ea typeface="Calibri" panose="020F0502020204030204" pitchFamily="34" charset="0"/>
                          <a:cs typeface="Times New Roman" panose="02020603050405020304" pitchFamily="18" charset="0"/>
                        </a:rPr>
                        <a:t>6</a:t>
                      </a:r>
                      <a:endParaRPr lang="uk-UA" sz="1400" b="0" kern="100" dirty="0">
                        <a:effectLst/>
                        <a:latin typeface="Arial "/>
                        <a:ea typeface="Calibri" panose="020F0502020204030204" pitchFamily="34" charset="0"/>
                        <a:cs typeface="Times New Roman" panose="02020603050405020304" pitchFamily="18" charset="0"/>
                      </a:endParaRPr>
                    </a:p>
                  </a:txBody>
                  <a:tcPr marL="68580" marR="68580" marT="0" marB="0" anchor="b">
                    <a:solidFill>
                      <a:srgbClr val="96C14E"/>
                    </a:solidFill>
                  </a:tcPr>
                </a:tc>
                <a:extLst>
                  <a:ext uri="{0D108BD9-81ED-4DB2-BD59-A6C34878D82A}">
                    <a16:rowId xmlns:a16="http://schemas.microsoft.com/office/drawing/2014/main" val="1534308253"/>
                  </a:ext>
                </a:extLst>
              </a:tr>
              <a:tr h="219021">
                <a:tc vMerge="1">
                  <a:txBody>
                    <a:bodyPr/>
                    <a:lstStyle/>
                    <a:p>
                      <a:pPr algn="ctr" fontAlgn="b"/>
                      <a:endParaRPr lang="ru-RU" sz="105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7620" marR="7620" marT="7620" marB="0" anchor="ctr">
                    <a:lnL w="12700" cap="flat" cmpd="sng" algn="ctr">
                      <a:noFill/>
                      <a:prstDash val="solid"/>
                      <a:round/>
                      <a:headEnd type="none" w="med" len="med"/>
                      <a:tailEnd type="none" w="med" len="med"/>
                    </a:lnL>
                    <a:solidFill>
                      <a:srgbClr val="4C8363"/>
                    </a:solidFill>
                  </a:tcPr>
                </a:tc>
                <a:tc gridSpan="3">
                  <a:txBody>
                    <a:bodyPr/>
                    <a:lstStyle/>
                    <a:p>
                      <a:pPr algn="ctr" fontAlgn="b"/>
                      <a:r>
                        <a:rPr lang="uk-UA" sz="1400" b="1" kern="1200" dirty="0">
                          <a:solidFill>
                            <a:schemeClr val="dk1"/>
                          </a:solidFill>
                          <a:effectLst/>
                          <a:latin typeface="Arial "/>
                          <a:ea typeface="+mn-ea"/>
                          <a:cs typeface="+mn-cs"/>
                        </a:rPr>
                        <a:t>Стать респондента</a:t>
                      </a:r>
                      <a:endParaRPr lang="ru-RU" sz="1400" b="1" u="none" strike="noStrike" kern="1200" dirty="0">
                        <a:solidFill>
                          <a:schemeClr val="tx1"/>
                        </a:solidFill>
                        <a:effectLst/>
                        <a:latin typeface="Arial "/>
                        <a:ea typeface="+mn-ea"/>
                        <a:cs typeface="Arial" panose="020B0604020202020204" pitchFamily="34" charset="0"/>
                      </a:endParaRPr>
                    </a:p>
                  </a:txBody>
                  <a:tcPr marL="7620" marR="7620" marT="7620" marB="0" anchor="ctr">
                    <a:solidFill>
                      <a:srgbClr val="4C8363"/>
                    </a:solidFill>
                  </a:tcPr>
                </a:tc>
                <a:tc hMerge="1">
                  <a:txBody>
                    <a:bodyPr/>
                    <a:lstStyle/>
                    <a:p>
                      <a:endParaRPr lang="uk-UA"/>
                    </a:p>
                  </a:txBody>
                  <a:tcPr/>
                </a:tc>
                <a:tc hMerge="1">
                  <a:txBody>
                    <a:bodyPr/>
                    <a:lstStyle/>
                    <a:p>
                      <a:pPr algn="ctr" fontAlgn="b"/>
                      <a:endParaRPr lang="ru-RU" sz="1400" b="1" u="none" strike="noStrike" kern="1200" dirty="0">
                        <a:solidFill>
                          <a:schemeClr val="tx1"/>
                        </a:solidFill>
                        <a:effectLst/>
                        <a:latin typeface="Arial "/>
                        <a:ea typeface="+mn-ea"/>
                        <a:cs typeface="Arial" panose="020B0604020202020204" pitchFamily="34" charset="0"/>
                      </a:endParaRPr>
                    </a:p>
                  </a:txBody>
                  <a:tcPr marL="7620" marR="7620" marT="7620" marB="0" anchor="ctr">
                    <a:solidFill>
                      <a:srgbClr val="4C8363"/>
                    </a:solidFill>
                  </a:tcPr>
                </a:tc>
                <a:extLst>
                  <a:ext uri="{0D108BD9-81ED-4DB2-BD59-A6C34878D82A}">
                    <a16:rowId xmlns:a16="http://schemas.microsoft.com/office/drawing/2014/main" val="2630413738"/>
                  </a:ext>
                </a:extLst>
              </a:tr>
              <a:tr h="209832">
                <a:tc vMerge="1">
                  <a:txBody>
                    <a:bodyPr/>
                    <a:lstStyle/>
                    <a:p>
                      <a:pPr marL="108000" algn="l" defTabSz="914400" rtl="0" eaLnBrk="1" fontAlgn="b" latinLnBrk="0" hangingPunct="1"/>
                      <a:endParaRPr lang="ru-RU" sz="12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solidFill>
                      <a:srgbClr val="96C14E"/>
                    </a:solidFill>
                  </a:tcPr>
                </a:tc>
                <a:tc>
                  <a:txBody>
                    <a:bodyPr/>
                    <a:lstStyle/>
                    <a:p>
                      <a:pPr algn="l">
                        <a:lnSpc>
                          <a:spcPct val="107000"/>
                        </a:lnSpc>
                        <a:spcAft>
                          <a:spcPts val="800"/>
                        </a:spcAft>
                      </a:pPr>
                      <a:r>
                        <a:rPr lang="uk-UA" sz="1400" b="0" kern="100" dirty="0">
                          <a:solidFill>
                            <a:srgbClr val="000000"/>
                          </a:solidFill>
                          <a:effectLst/>
                          <a:latin typeface="Arial "/>
                          <a:ea typeface="Times New Roman" panose="02020603050405020304" pitchFamily="18" charset="0"/>
                          <a:cs typeface="Times New Roman" panose="02020603050405020304" pitchFamily="18" charset="0"/>
                        </a:rPr>
                        <a:t>Жінки</a:t>
                      </a:r>
                      <a:endParaRPr lang="uk-UA" sz="1400" b="0" kern="100" dirty="0">
                        <a:effectLst/>
                        <a:latin typeface="Arial "/>
                        <a:ea typeface="Calibri" panose="020F0502020204030204" pitchFamily="34" charset="0"/>
                        <a:cs typeface="Times New Roman" panose="02020603050405020304" pitchFamily="18" charset="0"/>
                      </a:endParaRPr>
                    </a:p>
                  </a:txBody>
                  <a:tcPr marL="68580" marR="68580" marT="0" marB="0">
                    <a:solidFill>
                      <a:srgbClr val="96C14E"/>
                    </a:solidFill>
                  </a:tcPr>
                </a:tc>
                <a:tc>
                  <a:txBody>
                    <a:bodyPr/>
                    <a:lstStyle/>
                    <a:p>
                      <a:pPr algn="ctr">
                        <a:lnSpc>
                          <a:spcPct val="107000"/>
                        </a:lnSpc>
                        <a:spcAft>
                          <a:spcPts val="800"/>
                        </a:spcAft>
                      </a:pPr>
                      <a:r>
                        <a:rPr lang="uk-UA" sz="1400" b="0" kern="100" dirty="0">
                          <a:solidFill>
                            <a:srgbClr val="000000"/>
                          </a:solidFill>
                          <a:effectLst/>
                          <a:latin typeface="Arial "/>
                          <a:ea typeface="Times New Roman" panose="02020603050405020304" pitchFamily="18" charset="0"/>
                          <a:cs typeface="Times New Roman" panose="02020603050405020304" pitchFamily="18" charset="0"/>
                        </a:rPr>
                        <a:t>32</a:t>
                      </a:r>
                      <a:endParaRPr lang="uk-UA" sz="1400" b="0" kern="100" dirty="0">
                        <a:effectLst/>
                        <a:latin typeface="Arial "/>
                        <a:ea typeface="Calibri" panose="020F0502020204030204" pitchFamily="34" charset="0"/>
                        <a:cs typeface="Times New Roman" panose="02020603050405020304" pitchFamily="18" charset="0"/>
                      </a:endParaRPr>
                    </a:p>
                  </a:txBody>
                  <a:tcPr marL="68580" marR="68580" marT="0" marB="0">
                    <a:solidFill>
                      <a:srgbClr val="96C14E"/>
                    </a:solidFill>
                  </a:tcPr>
                </a:tc>
                <a:tc>
                  <a:txBody>
                    <a:bodyPr/>
                    <a:lstStyle/>
                    <a:p>
                      <a:pPr algn="ctr">
                        <a:lnSpc>
                          <a:spcPct val="107000"/>
                        </a:lnSpc>
                        <a:spcAft>
                          <a:spcPts val="800"/>
                        </a:spcAft>
                      </a:pPr>
                      <a:r>
                        <a:rPr lang="uk-UA" sz="1400" b="0" kern="100">
                          <a:solidFill>
                            <a:srgbClr val="000000"/>
                          </a:solidFill>
                          <a:effectLst/>
                          <a:latin typeface="Arial "/>
                          <a:ea typeface="Times New Roman" panose="02020603050405020304" pitchFamily="18" charset="0"/>
                          <a:cs typeface="Times New Roman" panose="02020603050405020304" pitchFamily="18" charset="0"/>
                        </a:rPr>
                        <a:t>64</a:t>
                      </a:r>
                      <a:endParaRPr lang="uk-UA" sz="1400" b="0" kern="100" dirty="0">
                        <a:effectLst/>
                        <a:latin typeface="Arial "/>
                        <a:ea typeface="Calibri" panose="020F0502020204030204" pitchFamily="34" charset="0"/>
                        <a:cs typeface="Times New Roman" panose="02020603050405020304" pitchFamily="18" charset="0"/>
                      </a:endParaRPr>
                    </a:p>
                  </a:txBody>
                  <a:tcPr marL="68580" marR="68580" marT="0" marB="0">
                    <a:solidFill>
                      <a:srgbClr val="96C14E"/>
                    </a:solidFill>
                  </a:tcPr>
                </a:tc>
                <a:extLst>
                  <a:ext uri="{0D108BD9-81ED-4DB2-BD59-A6C34878D82A}">
                    <a16:rowId xmlns:a16="http://schemas.microsoft.com/office/drawing/2014/main" val="1097290902"/>
                  </a:ext>
                </a:extLst>
              </a:tr>
              <a:tr h="209832">
                <a:tc vMerge="1">
                  <a:txBody>
                    <a:bodyPr/>
                    <a:lstStyle/>
                    <a:p>
                      <a:pPr marL="108000" algn="l" defTabSz="914400" rtl="0" eaLnBrk="1" fontAlgn="b" latinLnBrk="0" hangingPunct="1"/>
                      <a:endParaRPr lang="ru-RU" sz="12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solidFill>
                      <a:srgbClr val="96C14E"/>
                    </a:solidFill>
                  </a:tcPr>
                </a:tc>
                <a:tc>
                  <a:txBody>
                    <a:bodyPr/>
                    <a:lstStyle/>
                    <a:p>
                      <a:pPr algn="l">
                        <a:lnSpc>
                          <a:spcPct val="107000"/>
                        </a:lnSpc>
                        <a:spcAft>
                          <a:spcPts val="800"/>
                        </a:spcAft>
                      </a:pPr>
                      <a:r>
                        <a:rPr lang="uk-UA" sz="1400" b="0" kern="100" dirty="0">
                          <a:solidFill>
                            <a:srgbClr val="000000"/>
                          </a:solidFill>
                          <a:effectLst/>
                          <a:latin typeface="Arial "/>
                          <a:ea typeface="Times New Roman" panose="02020603050405020304" pitchFamily="18" charset="0"/>
                          <a:cs typeface="Times New Roman" panose="02020603050405020304" pitchFamily="18" charset="0"/>
                        </a:rPr>
                        <a:t>Чоловіки</a:t>
                      </a:r>
                      <a:endParaRPr lang="uk-UA" sz="1400" b="0" kern="100" dirty="0">
                        <a:effectLst/>
                        <a:latin typeface="Arial "/>
                        <a:ea typeface="Calibri" panose="020F0502020204030204" pitchFamily="34" charset="0"/>
                        <a:cs typeface="Times New Roman" panose="02020603050405020304" pitchFamily="18" charset="0"/>
                      </a:endParaRPr>
                    </a:p>
                  </a:txBody>
                  <a:tcPr marL="68580" marR="68580" marT="0" marB="0">
                    <a:solidFill>
                      <a:srgbClr val="96C14E"/>
                    </a:solidFill>
                  </a:tcPr>
                </a:tc>
                <a:tc>
                  <a:txBody>
                    <a:bodyPr/>
                    <a:lstStyle/>
                    <a:p>
                      <a:pPr algn="ctr">
                        <a:lnSpc>
                          <a:spcPct val="107000"/>
                        </a:lnSpc>
                        <a:spcAft>
                          <a:spcPts val="800"/>
                        </a:spcAft>
                      </a:pPr>
                      <a:r>
                        <a:rPr lang="uk-UA" sz="1400" b="0" kern="100" dirty="0">
                          <a:solidFill>
                            <a:srgbClr val="000000"/>
                          </a:solidFill>
                          <a:effectLst/>
                          <a:latin typeface="Arial "/>
                          <a:ea typeface="Times New Roman" panose="02020603050405020304" pitchFamily="18" charset="0"/>
                          <a:cs typeface="Times New Roman" panose="02020603050405020304" pitchFamily="18" charset="0"/>
                        </a:rPr>
                        <a:t>18</a:t>
                      </a:r>
                      <a:endParaRPr lang="uk-UA" sz="1400" b="0" kern="100" dirty="0">
                        <a:effectLst/>
                        <a:latin typeface="Arial "/>
                        <a:ea typeface="Calibri" panose="020F0502020204030204" pitchFamily="34" charset="0"/>
                        <a:cs typeface="Times New Roman" panose="02020603050405020304" pitchFamily="18" charset="0"/>
                      </a:endParaRPr>
                    </a:p>
                  </a:txBody>
                  <a:tcPr marL="68580" marR="68580" marT="0" marB="0">
                    <a:solidFill>
                      <a:srgbClr val="96C14E"/>
                    </a:solidFill>
                  </a:tcPr>
                </a:tc>
                <a:tc>
                  <a:txBody>
                    <a:bodyPr/>
                    <a:lstStyle/>
                    <a:p>
                      <a:pPr algn="ctr">
                        <a:lnSpc>
                          <a:spcPct val="107000"/>
                        </a:lnSpc>
                        <a:spcAft>
                          <a:spcPts val="800"/>
                        </a:spcAft>
                      </a:pPr>
                      <a:r>
                        <a:rPr lang="uk-UA" sz="1400" b="0" kern="100" dirty="0">
                          <a:solidFill>
                            <a:srgbClr val="000000"/>
                          </a:solidFill>
                          <a:effectLst/>
                          <a:latin typeface="Arial "/>
                          <a:ea typeface="Times New Roman" panose="02020603050405020304" pitchFamily="18" charset="0"/>
                          <a:cs typeface="Times New Roman" panose="02020603050405020304" pitchFamily="18" charset="0"/>
                        </a:rPr>
                        <a:t>36</a:t>
                      </a:r>
                      <a:endParaRPr lang="uk-UA" sz="1400" b="0" kern="100" dirty="0">
                        <a:effectLst/>
                        <a:latin typeface="Arial "/>
                        <a:ea typeface="Calibri" panose="020F0502020204030204" pitchFamily="34" charset="0"/>
                        <a:cs typeface="Times New Roman" panose="02020603050405020304" pitchFamily="18" charset="0"/>
                      </a:endParaRPr>
                    </a:p>
                  </a:txBody>
                  <a:tcPr marL="68580" marR="68580" marT="0" marB="0">
                    <a:solidFill>
                      <a:srgbClr val="96C14E"/>
                    </a:solidFill>
                  </a:tcPr>
                </a:tc>
                <a:extLst>
                  <a:ext uri="{0D108BD9-81ED-4DB2-BD59-A6C34878D82A}">
                    <a16:rowId xmlns:a16="http://schemas.microsoft.com/office/drawing/2014/main" val="577637984"/>
                  </a:ext>
                </a:extLst>
              </a:tr>
              <a:tr h="220909">
                <a:tc vMerge="1">
                  <a:txBody>
                    <a:bodyPr/>
                    <a:lstStyle/>
                    <a:p>
                      <a:pPr algn="ctr" fontAlgn="b"/>
                      <a:endParaRPr lang="en-US" sz="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solidFill>
                      <a:srgbClr val="4C8363"/>
                    </a:solidFill>
                  </a:tcPr>
                </a:tc>
                <a:tc gridSpan="3">
                  <a:txBody>
                    <a:bodyPr/>
                    <a:lstStyle/>
                    <a:p>
                      <a:pPr algn="ctr" fontAlgn="b"/>
                      <a:r>
                        <a:rPr lang="uk-UA" sz="1400" b="1" kern="1200" dirty="0">
                          <a:solidFill>
                            <a:schemeClr val="dk1"/>
                          </a:solidFill>
                          <a:effectLst/>
                          <a:latin typeface="Arial "/>
                          <a:ea typeface="+mn-ea"/>
                          <a:cs typeface="+mn-cs"/>
                        </a:rPr>
                        <a:t>Область проживання</a:t>
                      </a:r>
                      <a:endParaRPr lang="en-US" sz="1400" b="1" i="0" u="none" strike="noStrike" dirty="0">
                        <a:solidFill>
                          <a:schemeClr val="tx1"/>
                        </a:solidFill>
                        <a:effectLst/>
                        <a:latin typeface="Arial "/>
                        <a:cs typeface="Arial" panose="020B0604020202020204" pitchFamily="34" charset="0"/>
                      </a:endParaRPr>
                    </a:p>
                  </a:txBody>
                  <a:tcPr marL="9525" marR="9525" marT="9525" marB="0" anchor="ctr">
                    <a:solidFill>
                      <a:srgbClr val="4C8363"/>
                    </a:solidFill>
                  </a:tcPr>
                </a:tc>
                <a:tc hMerge="1">
                  <a:txBody>
                    <a:bodyPr/>
                    <a:lstStyle/>
                    <a:p>
                      <a:endParaRPr lang="uk-UA"/>
                    </a:p>
                  </a:txBody>
                  <a:tcPr/>
                </a:tc>
                <a:tc hMerge="1">
                  <a:txBody>
                    <a:bodyPr/>
                    <a:lstStyle/>
                    <a:p>
                      <a:pPr algn="ctr" fontAlgn="b"/>
                      <a:endParaRPr lang="en-US" sz="1400" b="1" i="0" u="none" strike="noStrike" dirty="0">
                        <a:solidFill>
                          <a:schemeClr val="tx1"/>
                        </a:solidFill>
                        <a:effectLst/>
                        <a:latin typeface="Arial "/>
                        <a:cs typeface="Arial" panose="020B0604020202020204" pitchFamily="34" charset="0"/>
                      </a:endParaRPr>
                    </a:p>
                  </a:txBody>
                  <a:tcPr marL="9525" marR="9525" marT="9525" marB="0" anchor="ctr">
                    <a:solidFill>
                      <a:srgbClr val="4C8363"/>
                    </a:solidFill>
                  </a:tcPr>
                </a:tc>
                <a:extLst>
                  <a:ext uri="{0D108BD9-81ED-4DB2-BD59-A6C34878D82A}">
                    <a16:rowId xmlns:a16="http://schemas.microsoft.com/office/drawing/2014/main" val="881289828"/>
                  </a:ext>
                </a:extLst>
              </a:tr>
              <a:tr h="209832">
                <a:tc vMerge="1">
                  <a:txBody>
                    <a:bodyPr/>
                    <a:lstStyle/>
                    <a:p>
                      <a:pPr marL="108000" algn="l" defTabSz="914400" rtl="0" eaLnBrk="1" fontAlgn="b" latinLnBrk="0" hangingPunct="1"/>
                      <a:endParaRPr lang="uk-UA" sz="1200" u="none" strike="noStrike" kern="1200" noProof="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solidFill>
                      <a:srgbClr val="96C14E"/>
                    </a:solidFill>
                  </a:tcPr>
                </a:tc>
                <a:tc>
                  <a:txBody>
                    <a:bodyPr/>
                    <a:lstStyle/>
                    <a:p>
                      <a:pPr>
                        <a:lnSpc>
                          <a:spcPct val="107000"/>
                        </a:lnSpc>
                        <a:spcAft>
                          <a:spcPts val="800"/>
                        </a:spcAft>
                      </a:pPr>
                      <a:r>
                        <a:rPr lang="uk-UA" sz="1400" b="0" kern="100" dirty="0">
                          <a:effectLst/>
                          <a:latin typeface="Arial "/>
                          <a:ea typeface="Calibri" panose="020F0502020204030204" pitchFamily="34" charset="0"/>
                          <a:cs typeface="Times New Roman" panose="02020603050405020304" pitchFamily="18" charset="0"/>
                        </a:rPr>
                        <a:t>Дніпропетровська </a:t>
                      </a:r>
                    </a:p>
                  </a:txBody>
                  <a:tcPr marL="68580" marR="68580" marT="0" marB="0">
                    <a:solidFill>
                      <a:srgbClr val="96C14E"/>
                    </a:solidFill>
                  </a:tcPr>
                </a:tc>
                <a:tc>
                  <a:txBody>
                    <a:bodyPr/>
                    <a:lstStyle/>
                    <a:p>
                      <a:pPr algn="ctr">
                        <a:lnSpc>
                          <a:spcPct val="107000"/>
                        </a:lnSpc>
                        <a:spcAft>
                          <a:spcPts val="800"/>
                        </a:spcAft>
                      </a:pPr>
                      <a:r>
                        <a:rPr lang="uk-UA" sz="1400" b="0" kern="100" dirty="0">
                          <a:effectLst/>
                          <a:latin typeface="Arial "/>
                          <a:ea typeface="Calibri" panose="020F0502020204030204" pitchFamily="34" charset="0"/>
                          <a:cs typeface="Times New Roman" panose="02020603050405020304" pitchFamily="18" charset="0"/>
                        </a:rPr>
                        <a:t>11</a:t>
                      </a:r>
                    </a:p>
                  </a:txBody>
                  <a:tcPr marL="68580" marR="68580" marT="0" marB="0">
                    <a:solidFill>
                      <a:srgbClr val="96C14E"/>
                    </a:solidFill>
                  </a:tcPr>
                </a:tc>
                <a:tc>
                  <a:txBody>
                    <a:bodyPr/>
                    <a:lstStyle/>
                    <a:p>
                      <a:pPr algn="ctr">
                        <a:lnSpc>
                          <a:spcPct val="107000"/>
                        </a:lnSpc>
                        <a:spcAft>
                          <a:spcPts val="800"/>
                        </a:spcAft>
                      </a:pPr>
                      <a:r>
                        <a:rPr lang="uk-UA" sz="1400" b="0" kern="100">
                          <a:effectLst/>
                          <a:latin typeface="Arial "/>
                          <a:ea typeface="Calibri" panose="020F0502020204030204" pitchFamily="34" charset="0"/>
                          <a:cs typeface="Times New Roman" panose="02020603050405020304" pitchFamily="18" charset="0"/>
                        </a:rPr>
                        <a:t>22</a:t>
                      </a:r>
                      <a:endParaRPr lang="uk-UA" sz="1400" b="0" kern="100" dirty="0">
                        <a:effectLst/>
                        <a:latin typeface="Arial "/>
                        <a:ea typeface="Calibri" panose="020F0502020204030204" pitchFamily="34" charset="0"/>
                        <a:cs typeface="Times New Roman" panose="02020603050405020304" pitchFamily="18" charset="0"/>
                      </a:endParaRPr>
                    </a:p>
                  </a:txBody>
                  <a:tcPr marL="68580" marR="68580" marT="0" marB="0">
                    <a:solidFill>
                      <a:srgbClr val="96C14E"/>
                    </a:solidFill>
                  </a:tcPr>
                </a:tc>
                <a:extLst>
                  <a:ext uri="{0D108BD9-81ED-4DB2-BD59-A6C34878D82A}">
                    <a16:rowId xmlns:a16="http://schemas.microsoft.com/office/drawing/2014/main" val="1365243455"/>
                  </a:ext>
                </a:extLst>
              </a:tr>
              <a:tr h="209832">
                <a:tc vMerge="1">
                  <a:txBody>
                    <a:bodyPr/>
                    <a:lstStyle/>
                    <a:p>
                      <a:pPr marL="108000" algn="l" defTabSz="914400" rtl="0" eaLnBrk="1" fontAlgn="b" latinLnBrk="0" hangingPunct="1"/>
                      <a:endParaRPr lang="ru-RU" sz="12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solidFill>
                      <a:srgbClr val="96C14E"/>
                    </a:solidFill>
                  </a:tcPr>
                </a:tc>
                <a:tc>
                  <a:txBody>
                    <a:bodyPr/>
                    <a:lstStyle/>
                    <a:p>
                      <a:pPr>
                        <a:lnSpc>
                          <a:spcPct val="107000"/>
                        </a:lnSpc>
                        <a:spcAft>
                          <a:spcPts val="800"/>
                        </a:spcAft>
                      </a:pPr>
                      <a:r>
                        <a:rPr lang="uk-UA" sz="1400" b="0" kern="100" dirty="0">
                          <a:effectLst/>
                          <a:latin typeface="Arial "/>
                          <a:ea typeface="Calibri" panose="020F0502020204030204" pitchFamily="34" charset="0"/>
                          <a:cs typeface="Times New Roman" panose="02020603050405020304" pitchFamily="18" charset="0"/>
                        </a:rPr>
                        <a:t>Львівська </a:t>
                      </a:r>
                    </a:p>
                  </a:txBody>
                  <a:tcPr marL="68580" marR="68580" marT="0" marB="0">
                    <a:solidFill>
                      <a:srgbClr val="96C14E"/>
                    </a:solidFill>
                  </a:tcPr>
                </a:tc>
                <a:tc>
                  <a:txBody>
                    <a:bodyPr/>
                    <a:lstStyle/>
                    <a:p>
                      <a:pPr algn="ctr">
                        <a:lnSpc>
                          <a:spcPct val="107000"/>
                        </a:lnSpc>
                        <a:spcAft>
                          <a:spcPts val="800"/>
                        </a:spcAft>
                      </a:pPr>
                      <a:r>
                        <a:rPr lang="uk-UA" sz="1400" b="0" kern="100" dirty="0">
                          <a:effectLst/>
                          <a:latin typeface="Arial "/>
                          <a:ea typeface="Calibri" panose="020F0502020204030204" pitchFamily="34" charset="0"/>
                          <a:cs typeface="Times New Roman" panose="02020603050405020304" pitchFamily="18" charset="0"/>
                        </a:rPr>
                        <a:t>10</a:t>
                      </a:r>
                    </a:p>
                  </a:txBody>
                  <a:tcPr marL="68580" marR="68580" marT="0" marB="0">
                    <a:solidFill>
                      <a:srgbClr val="96C14E"/>
                    </a:solidFill>
                  </a:tcPr>
                </a:tc>
                <a:tc>
                  <a:txBody>
                    <a:bodyPr/>
                    <a:lstStyle/>
                    <a:p>
                      <a:pPr algn="ctr">
                        <a:lnSpc>
                          <a:spcPct val="107000"/>
                        </a:lnSpc>
                        <a:spcAft>
                          <a:spcPts val="800"/>
                        </a:spcAft>
                      </a:pPr>
                      <a:r>
                        <a:rPr lang="uk-UA" sz="1400" b="0" kern="100">
                          <a:effectLst/>
                          <a:latin typeface="Arial "/>
                          <a:ea typeface="Calibri" panose="020F0502020204030204" pitchFamily="34" charset="0"/>
                          <a:cs typeface="Times New Roman" panose="02020603050405020304" pitchFamily="18" charset="0"/>
                        </a:rPr>
                        <a:t>20</a:t>
                      </a:r>
                      <a:endParaRPr lang="uk-UA" sz="1400" b="0" kern="100" dirty="0">
                        <a:effectLst/>
                        <a:latin typeface="Arial "/>
                        <a:ea typeface="Calibri" panose="020F0502020204030204" pitchFamily="34" charset="0"/>
                        <a:cs typeface="Times New Roman" panose="02020603050405020304" pitchFamily="18" charset="0"/>
                      </a:endParaRPr>
                    </a:p>
                  </a:txBody>
                  <a:tcPr marL="68580" marR="68580" marT="0" marB="0">
                    <a:solidFill>
                      <a:srgbClr val="96C14E"/>
                    </a:solidFill>
                  </a:tcPr>
                </a:tc>
                <a:extLst>
                  <a:ext uri="{0D108BD9-81ED-4DB2-BD59-A6C34878D82A}">
                    <a16:rowId xmlns:a16="http://schemas.microsoft.com/office/drawing/2014/main" val="2861102711"/>
                  </a:ext>
                </a:extLst>
              </a:tr>
              <a:tr h="209832">
                <a:tc vMerge="1">
                  <a:txBody>
                    <a:bodyPr/>
                    <a:lstStyle/>
                    <a:p>
                      <a:pPr marL="108000" algn="l" defTabSz="914400" rtl="0" eaLnBrk="1" fontAlgn="b" latinLnBrk="0" hangingPunct="1"/>
                      <a:endParaRPr lang="ru-RU" sz="12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solidFill>
                      <a:srgbClr val="96C14E"/>
                    </a:solidFill>
                  </a:tcPr>
                </a:tc>
                <a:tc>
                  <a:txBody>
                    <a:bodyPr/>
                    <a:lstStyle/>
                    <a:p>
                      <a:pPr>
                        <a:lnSpc>
                          <a:spcPct val="107000"/>
                        </a:lnSpc>
                        <a:spcAft>
                          <a:spcPts val="800"/>
                        </a:spcAft>
                      </a:pPr>
                      <a:r>
                        <a:rPr lang="uk-UA" sz="1400" b="0" kern="100" dirty="0">
                          <a:effectLst/>
                          <a:latin typeface="Arial "/>
                          <a:ea typeface="Calibri" panose="020F0502020204030204" pitchFamily="34" charset="0"/>
                          <a:cs typeface="Times New Roman" panose="02020603050405020304" pitchFamily="18" charset="0"/>
                        </a:rPr>
                        <a:t>Одеська</a:t>
                      </a:r>
                    </a:p>
                  </a:txBody>
                  <a:tcPr marL="68580" marR="68580" marT="0" marB="0">
                    <a:solidFill>
                      <a:srgbClr val="96C14E"/>
                    </a:solidFill>
                  </a:tcPr>
                </a:tc>
                <a:tc>
                  <a:txBody>
                    <a:bodyPr/>
                    <a:lstStyle/>
                    <a:p>
                      <a:pPr algn="ctr">
                        <a:lnSpc>
                          <a:spcPct val="107000"/>
                        </a:lnSpc>
                        <a:spcAft>
                          <a:spcPts val="800"/>
                        </a:spcAft>
                      </a:pPr>
                      <a:r>
                        <a:rPr lang="uk-UA" sz="1400" b="0" kern="100" dirty="0">
                          <a:effectLst/>
                          <a:latin typeface="Arial "/>
                          <a:ea typeface="Calibri" panose="020F0502020204030204" pitchFamily="34" charset="0"/>
                          <a:cs typeface="Times New Roman" panose="02020603050405020304" pitchFamily="18" charset="0"/>
                        </a:rPr>
                        <a:t>12</a:t>
                      </a:r>
                    </a:p>
                  </a:txBody>
                  <a:tcPr marL="68580" marR="68580" marT="0" marB="0">
                    <a:solidFill>
                      <a:srgbClr val="96C14E"/>
                    </a:solidFill>
                  </a:tcPr>
                </a:tc>
                <a:tc>
                  <a:txBody>
                    <a:bodyPr/>
                    <a:lstStyle/>
                    <a:p>
                      <a:pPr algn="ctr">
                        <a:lnSpc>
                          <a:spcPct val="107000"/>
                        </a:lnSpc>
                        <a:spcAft>
                          <a:spcPts val="800"/>
                        </a:spcAft>
                      </a:pPr>
                      <a:r>
                        <a:rPr lang="uk-UA" sz="1400" b="0" kern="100">
                          <a:effectLst/>
                          <a:latin typeface="Arial "/>
                          <a:ea typeface="Calibri" panose="020F0502020204030204" pitchFamily="34" charset="0"/>
                          <a:cs typeface="Times New Roman" panose="02020603050405020304" pitchFamily="18" charset="0"/>
                        </a:rPr>
                        <a:t>24</a:t>
                      </a:r>
                      <a:endParaRPr lang="uk-UA" sz="1400" b="0" kern="100" dirty="0">
                        <a:effectLst/>
                        <a:latin typeface="Arial "/>
                        <a:ea typeface="Calibri" panose="020F0502020204030204" pitchFamily="34" charset="0"/>
                        <a:cs typeface="Times New Roman" panose="02020603050405020304" pitchFamily="18" charset="0"/>
                      </a:endParaRPr>
                    </a:p>
                  </a:txBody>
                  <a:tcPr marL="68580" marR="68580" marT="0" marB="0">
                    <a:solidFill>
                      <a:srgbClr val="96C14E"/>
                    </a:solidFill>
                  </a:tcPr>
                </a:tc>
                <a:extLst>
                  <a:ext uri="{0D108BD9-81ED-4DB2-BD59-A6C34878D82A}">
                    <a16:rowId xmlns:a16="http://schemas.microsoft.com/office/drawing/2014/main" val="339781497"/>
                  </a:ext>
                </a:extLst>
              </a:tr>
              <a:tr h="209832">
                <a:tc vMerge="1">
                  <a:txBody>
                    <a:bodyPr/>
                    <a:lstStyle/>
                    <a:p>
                      <a:pPr marL="108000" algn="l" defTabSz="914400" rtl="0" eaLnBrk="1" fontAlgn="b" latinLnBrk="0" hangingPunct="1"/>
                      <a:endParaRPr lang="ru-RU" sz="12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solidFill>
                      <a:srgbClr val="96C14E"/>
                    </a:solidFill>
                  </a:tcPr>
                </a:tc>
                <a:tc>
                  <a:txBody>
                    <a:bodyPr/>
                    <a:lstStyle/>
                    <a:p>
                      <a:pPr>
                        <a:lnSpc>
                          <a:spcPct val="107000"/>
                        </a:lnSpc>
                        <a:spcAft>
                          <a:spcPts val="800"/>
                        </a:spcAft>
                      </a:pPr>
                      <a:r>
                        <a:rPr lang="uk-UA" sz="1400" b="0" kern="100" dirty="0">
                          <a:effectLst/>
                          <a:latin typeface="Arial "/>
                          <a:ea typeface="Calibri" panose="020F0502020204030204" pitchFamily="34" charset="0"/>
                          <a:cs typeface="Times New Roman" panose="02020603050405020304" pitchFamily="18" charset="0"/>
                        </a:rPr>
                        <a:t>Полтавська</a:t>
                      </a:r>
                    </a:p>
                  </a:txBody>
                  <a:tcPr marL="68580" marR="68580" marT="0" marB="0">
                    <a:solidFill>
                      <a:srgbClr val="96C14E"/>
                    </a:solidFill>
                  </a:tcPr>
                </a:tc>
                <a:tc>
                  <a:txBody>
                    <a:bodyPr/>
                    <a:lstStyle/>
                    <a:p>
                      <a:pPr algn="ctr">
                        <a:lnSpc>
                          <a:spcPct val="107000"/>
                        </a:lnSpc>
                        <a:spcAft>
                          <a:spcPts val="800"/>
                        </a:spcAft>
                      </a:pPr>
                      <a:r>
                        <a:rPr lang="uk-UA" sz="1400" b="0" kern="100" dirty="0">
                          <a:effectLst/>
                          <a:latin typeface="Arial "/>
                          <a:ea typeface="Calibri" panose="020F0502020204030204" pitchFamily="34" charset="0"/>
                          <a:cs typeface="Times New Roman" panose="02020603050405020304" pitchFamily="18" charset="0"/>
                        </a:rPr>
                        <a:t>12</a:t>
                      </a:r>
                    </a:p>
                  </a:txBody>
                  <a:tcPr marL="68580" marR="68580" marT="0" marB="0">
                    <a:solidFill>
                      <a:srgbClr val="96C14E"/>
                    </a:solidFill>
                  </a:tcPr>
                </a:tc>
                <a:tc>
                  <a:txBody>
                    <a:bodyPr/>
                    <a:lstStyle/>
                    <a:p>
                      <a:pPr algn="ctr">
                        <a:lnSpc>
                          <a:spcPct val="107000"/>
                        </a:lnSpc>
                        <a:spcAft>
                          <a:spcPts val="800"/>
                        </a:spcAft>
                      </a:pPr>
                      <a:r>
                        <a:rPr lang="uk-UA" sz="1400" b="0" kern="100">
                          <a:effectLst/>
                          <a:latin typeface="Arial "/>
                          <a:ea typeface="Calibri" panose="020F0502020204030204" pitchFamily="34" charset="0"/>
                          <a:cs typeface="Times New Roman" panose="02020603050405020304" pitchFamily="18" charset="0"/>
                        </a:rPr>
                        <a:t>24</a:t>
                      </a:r>
                      <a:endParaRPr lang="uk-UA" sz="1400" b="0" kern="100" dirty="0">
                        <a:effectLst/>
                        <a:latin typeface="Arial "/>
                        <a:ea typeface="Calibri" panose="020F0502020204030204" pitchFamily="34" charset="0"/>
                        <a:cs typeface="Times New Roman" panose="02020603050405020304" pitchFamily="18" charset="0"/>
                      </a:endParaRPr>
                    </a:p>
                  </a:txBody>
                  <a:tcPr marL="68580" marR="68580" marT="0" marB="0">
                    <a:solidFill>
                      <a:srgbClr val="96C14E"/>
                    </a:solidFill>
                  </a:tcPr>
                </a:tc>
                <a:extLst>
                  <a:ext uri="{0D108BD9-81ED-4DB2-BD59-A6C34878D82A}">
                    <a16:rowId xmlns:a16="http://schemas.microsoft.com/office/drawing/2014/main" val="3562536801"/>
                  </a:ext>
                </a:extLst>
              </a:tr>
              <a:tr h="209832">
                <a:tc vMerge="1">
                  <a:txBody>
                    <a:bodyPr/>
                    <a:lstStyle/>
                    <a:p>
                      <a:pPr marL="108000" algn="l" defTabSz="914400" rtl="0" eaLnBrk="1" fontAlgn="b" latinLnBrk="0" hangingPunct="1"/>
                      <a:endParaRPr lang="ru-RU" sz="12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solidFill>
                      <a:srgbClr val="96C14E"/>
                    </a:solidFill>
                  </a:tcPr>
                </a:tc>
                <a:tc>
                  <a:txBody>
                    <a:bodyPr/>
                    <a:lstStyle/>
                    <a:p>
                      <a:pPr>
                        <a:lnSpc>
                          <a:spcPct val="107000"/>
                        </a:lnSpc>
                        <a:spcAft>
                          <a:spcPts val="800"/>
                        </a:spcAft>
                      </a:pPr>
                      <a:r>
                        <a:rPr lang="uk-UA" sz="1400" b="0" kern="100" dirty="0">
                          <a:effectLst/>
                          <a:latin typeface="Arial "/>
                          <a:ea typeface="Calibri" panose="020F0502020204030204" pitchFamily="34" charset="0"/>
                          <a:cs typeface="Times New Roman" panose="02020603050405020304" pitchFamily="18" charset="0"/>
                        </a:rPr>
                        <a:t>Харківська </a:t>
                      </a:r>
                    </a:p>
                  </a:txBody>
                  <a:tcPr marL="68580" marR="68580" marT="0" marB="0">
                    <a:solidFill>
                      <a:srgbClr val="96C14E"/>
                    </a:solidFill>
                  </a:tcPr>
                </a:tc>
                <a:tc>
                  <a:txBody>
                    <a:bodyPr/>
                    <a:lstStyle/>
                    <a:p>
                      <a:pPr algn="ctr">
                        <a:lnSpc>
                          <a:spcPct val="107000"/>
                        </a:lnSpc>
                        <a:spcAft>
                          <a:spcPts val="800"/>
                        </a:spcAft>
                      </a:pPr>
                      <a:r>
                        <a:rPr lang="uk-UA" sz="1400" b="0" kern="100" dirty="0">
                          <a:effectLst/>
                          <a:latin typeface="Arial "/>
                          <a:ea typeface="Calibri" panose="020F0502020204030204" pitchFamily="34" charset="0"/>
                          <a:cs typeface="Times New Roman" panose="02020603050405020304" pitchFamily="18" charset="0"/>
                        </a:rPr>
                        <a:t>5</a:t>
                      </a:r>
                    </a:p>
                  </a:txBody>
                  <a:tcPr marL="68580" marR="68580" marT="0" marB="0">
                    <a:solidFill>
                      <a:srgbClr val="96C14E"/>
                    </a:solidFill>
                  </a:tcPr>
                </a:tc>
                <a:tc>
                  <a:txBody>
                    <a:bodyPr/>
                    <a:lstStyle/>
                    <a:p>
                      <a:pPr algn="ctr">
                        <a:lnSpc>
                          <a:spcPct val="107000"/>
                        </a:lnSpc>
                        <a:spcAft>
                          <a:spcPts val="800"/>
                        </a:spcAft>
                      </a:pPr>
                      <a:r>
                        <a:rPr lang="uk-UA" sz="1400" b="0" kern="100" dirty="0">
                          <a:effectLst/>
                          <a:latin typeface="Arial "/>
                          <a:ea typeface="Calibri" panose="020F0502020204030204" pitchFamily="34" charset="0"/>
                          <a:cs typeface="Times New Roman" panose="02020603050405020304" pitchFamily="18" charset="0"/>
                        </a:rPr>
                        <a:t>10</a:t>
                      </a:r>
                    </a:p>
                  </a:txBody>
                  <a:tcPr marL="68580" marR="68580" marT="0" marB="0">
                    <a:solidFill>
                      <a:srgbClr val="96C14E"/>
                    </a:solidFill>
                  </a:tcPr>
                </a:tc>
                <a:extLst>
                  <a:ext uri="{0D108BD9-81ED-4DB2-BD59-A6C34878D82A}">
                    <a16:rowId xmlns:a16="http://schemas.microsoft.com/office/drawing/2014/main" val="1173146232"/>
                  </a:ext>
                </a:extLst>
              </a:tr>
              <a:tr h="209832">
                <a:tc vMerge="1">
                  <a:txBody>
                    <a:bodyPr/>
                    <a:lstStyle/>
                    <a:p>
                      <a:pPr algn="ctr" fontAlgn="b"/>
                      <a:endParaRPr lang="ru-RU" sz="1200" b="1" i="0" u="none" strike="noStrike" kern="1200" dirty="0">
                        <a:solidFill>
                          <a:schemeClr val="bg1"/>
                        </a:solidFill>
                        <a:effectLst/>
                        <a:latin typeface="Arial "/>
                        <a:ea typeface="+mn-ea"/>
                        <a:cs typeface="Arial" panose="020B0604020202020204" pitchFamily="34" charset="0"/>
                      </a:endParaRPr>
                    </a:p>
                  </a:txBody>
                  <a:tcPr marL="7620" marR="7620" marT="7620" marB="0" vert="vert27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mpd="sng">
                      <a:noFill/>
                    </a:lnB>
                    <a:lnTlToBr w="12700" cap="flat" cmpd="sng" algn="ctr">
                      <a:noFill/>
                      <a:prstDash val="solid"/>
                      <a:round/>
                      <a:headEnd type="none" w="med" len="med"/>
                      <a:tailEnd type="none" w="med" len="med"/>
                    </a:lnTlToBr>
                    <a:solidFill>
                      <a:srgbClr val="3E3232"/>
                    </a:solidFill>
                  </a:tcPr>
                </a:tc>
                <a:tc gridSpan="3">
                  <a:txBody>
                    <a:bodyPr/>
                    <a:lstStyle/>
                    <a:p>
                      <a:pPr algn="ctr">
                        <a:lnSpc>
                          <a:spcPct val="107000"/>
                        </a:lnSpc>
                        <a:spcAft>
                          <a:spcPts val="800"/>
                        </a:spcAft>
                      </a:pPr>
                      <a:r>
                        <a:rPr lang="uk-UA" sz="1400" b="1" kern="1200" dirty="0">
                          <a:solidFill>
                            <a:schemeClr val="dk1"/>
                          </a:solidFill>
                          <a:effectLst/>
                          <a:latin typeface="Arial "/>
                          <a:ea typeface="+mn-ea"/>
                          <a:cs typeface="+mn-cs"/>
                        </a:rPr>
                        <a:t>Респондент ВПО</a:t>
                      </a:r>
                      <a:endParaRPr lang="uk-UA" sz="1400" b="0" kern="100" dirty="0">
                        <a:effectLst/>
                        <a:latin typeface="Arial "/>
                        <a:ea typeface="Calibri" panose="020F0502020204030204" pitchFamily="34" charset="0"/>
                        <a:cs typeface="Times New Roman" panose="02020603050405020304" pitchFamily="18" charset="0"/>
                      </a:endParaRPr>
                    </a:p>
                  </a:txBody>
                  <a:tcPr marL="68580" marR="68580" marT="0" marB="0">
                    <a:solidFill>
                      <a:srgbClr val="4C8363"/>
                    </a:solidFill>
                  </a:tcPr>
                </a:tc>
                <a:tc hMerge="1">
                  <a:txBody>
                    <a:bodyPr/>
                    <a:lstStyle/>
                    <a:p>
                      <a:endParaRPr lang="uk-UA"/>
                    </a:p>
                  </a:txBody>
                  <a:tcPr/>
                </a:tc>
                <a:tc hMerge="1">
                  <a:txBody>
                    <a:bodyPr/>
                    <a:lstStyle/>
                    <a:p>
                      <a:pPr algn="ctr">
                        <a:lnSpc>
                          <a:spcPct val="107000"/>
                        </a:lnSpc>
                        <a:spcAft>
                          <a:spcPts val="800"/>
                        </a:spcAft>
                      </a:pPr>
                      <a:endParaRPr lang="uk-UA" sz="1400" b="0" kern="100" dirty="0">
                        <a:effectLst/>
                        <a:latin typeface="Arial "/>
                        <a:ea typeface="Calibri" panose="020F0502020204030204" pitchFamily="34" charset="0"/>
                        <a:cs typeface="Times New Roman" panose="02020603050405020304" pitchFamily="18" charset="0"/>
                      </a:endParaRPr>
                    </a:p>
                  </a:txBody>
                  <a:tcPr marL="68580" marR="68580" marT="0" marB="0">
                    <a:solidFill>
                      <a:srgbClr val="4C8363"/>
                    </a:solidFill>
                  </a:tcPr>
                </a:tc>
                <a:extLst>
                  <a:ext uri="{0D108BD9-81ED-4DB2-BD59-A6C34878D82A}">
                    <a16:rowId xmlns:a16="http://schemas.microsoft.com/office/drawing/2014/main" val="3331268223"/>
                  </a:ext>
                </a:extLst>
              </a:tr>
              <a:tr h="214867">
                <a:tc vMerge="1">
                  <a:txBody>
                    <a:bodyPr/>
                    <a:lstStyle/>
                    <a:p>
                      <a:pPr algn="ctr" fontAlgn="b"/>
                      <a:endParaRPr lang="ru-RU" sz="1200" b="1" i="0" u="none" strike="noStrike" kern="1200" dirty="0">
                        <a:solidFill>
                          <a:schemeClr val="bg1"/>
                        </a:solidFill>
                        <a:effectLst/>
                        <a:latin typeface="Arial "/>
                        <a:ea typeface="+mn-ea"/>
                        <a:cs typeface="Arial" panose="020B0604020202020204" pitchFamily="34" charset="0"/>
                      </a:endParaRPr>
                    </a:p>
                  </a:txBody>
                  <a:tcPr marL="7620" marR="7620" marT="7620" marB="0" vert="vert27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mpd="sng">
                      <a:noFill/>
                    </a:lnB>
                    <a:lnTlToBr w="12700" cap="flat" cmpd="sng" algn="ctr">
                      <a:noFill/>
                      <a:prstDash val="solid"/>
                      <a:round/>
                      <a:headEnd type="none" w="med" len="med"/>
                      <a:tailEnd type="none" w="med" len="med"/>
                    </a:lnTlToBr>
                    <a:solidFill>
                      <a:srgbClr val="3E3232"/>
                    </a:solidFill>
                  </a:tcPr>
                </a:tc>
                <a:tc>
                  <a:txBody>
                    <a:bodyPr/>
                    <a:lstStyle/>
                    <a:p>
                      <a:pPr algn="l">
                        <a:lnSpc>
                          <a:spcPct val="107000"/>
                        </a:lnSpc>
                        <a:spcAft>
                          <a:spcPts val="800"/>
                        </a:spcAft>
                      </a:pPr>
                      <a:r>
                        <a:rPr lang="uk-UA" sz="14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Так</a:t>
                      </a:r>
                      <a:endParaRPr lang="uk-UA"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tc>
                  <a:txBody>
                    <a:bodyPr/>
                    <a:lstStyle/>
                    <a:p>
                      <a:pPr algn="ctr">
                        <a:lnSpc>
                          <a:spcPct val="107000"/>
                        </a:lnSpc>
                        <a:spcAft>
                          <a:spcPts val="800"/>
                        </a:spcAft>
                      </a:pPr>
                      <a:r>
                        <a:rPr lang="uk-UA" sz="14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uk-UA"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tc>
                  <a:txBody>
                    <a:bodyPr/>
                    <a:lstStyle/>
                    <a:p>
                      <a:pPr algn="ctr">
                        <a:lnSpc>
                          <a:spcPct val="107000"/>
                        </a:lnSpc>
                        <a:spcAft>
                          <a:spcPts val="800"/>
                        </a:spcAft>
                      </a:pPr>
                      <a:r>
                        <a:rPr lang="uk-UA"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a:t>
                      </a:r>
                      <a:endParaRPr lang="uk-U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extLst>
                  <a:ext uri="{0D108BD9-81ED-4DB2-BD59-A6C34878D82A}">
                    <a16:rowId xmlns:a16="http://schemas.microsoft.com/office/drawing/2014/main" val="4191775584"/>
                  </a:ext>
                </a:extLst>
              </a:tr>
              <a:tr h="214867">
                <a:tc vMerge="1">
                  <a:txBody>
                    <a:bodyPr/>
                    <a:lstStyle/>
                    <a:p>
                      <a:pPr algn="ctr" fontAlgn="b"/>
                      <a:endParaRPr lang="ru-RU" sz="1200" b="1" i="0" u="none" strike="noStrike" kern="1200" dirty="0">
                        <a:solidFill>
                          <a:schemeClr val="bg1"/>
                        </a:solidFill>
                        <a:effectLst/>
                        <a:latin typeface="Arial "/>
                        <a:ea typeface="+mn-ea"/>
                        <a:cs typeface="Arial" panose="020B0604020202020204" pitchFamily="34" charset="0"/>
                      </a:endParaRPr>
                    </a:p>
                  </a:txBody>
                  <a:tcPr marL="7620" marR="7620" marT="7620" marB="0" vert="vert27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mpd="sng">
                      <a:noFill/>
                    </a:lnB>
                    <a:lnTlToBr w="12700" cap="flat" cmpd="sng" algn="ctr">
                      <a:noFill/>
                      <a:prstDash val="solid"/>
                      <a:round/>
                      <a:headEnd type="none" w="med" len="med"/>
                      <a:tailEnd type="none" w="med" len="med"/>
                    </a:lnTlToBr>
                    <a:solidFill>
                      <a:srgbClr val="3E3232"/>
                    </a:solidFill>
                  </a:tcPr>
                </a:tc>
                <a:tc>
                  <a:txBody>
                    <a:bodyPr/>
                    <a:lstStyle/>
                    <a:p>
                      <a:pPr algn="l">
                        <a:lnSpc>
                          <a:spcPct val="107000"/>
                        </a:lnSpc>
                        <a:spcAft>
                          <a:spcPts val="800"/>
                        </a:spcAft>
                      </a:pPr>
                      <a:r>
                        <a:rPr lang="uk-UA" sz="14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Ні</a:t>
                      </a:r>
                      <a:endParaRPr lang="uk-UA"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tc>
                  <a:txBody>
                    <a:bodyPr/>
                    <a:lstStyle/>
                    <a:p>
                      <a:pPr algn="ctr">
                        <a:lnSpc>
                          <a:spcPct val="107000"/>
                        </a:lnSpc>
                        <a:spcAft>
                          <a:spcPts val="800"/>
                        </a:spcAft>
                      </a:pPr>
                      <a:r>
                        <a:rPr lang="uk-UA" sz="14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uk-UA"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tc>
                  <a:txBody>
                    <a:bodyPr/>
                    <a:lstStyle/>
                    <a:p>
                      <a:pPr algn="ctr">
                        <a:lnSpc>
                          <a:spcPct val="107000"/>
                        </a:lnSpc>
                        <a:spcAft>
                          <a:spcPts val="800"/>
                        </a:spcAft>
                      </a:pPr>
                      <a:r>
                        <a:rPr lang="uk-UA" sz="14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uk-UA"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extLst>
                  <a:ext uri="{0D108BD9-81ED-4DB2-BD59-A6C34878D82A}">
                    <a16:rowId xmlns:a16="http://schemas.microsoft.com/office/drawing/2014/main" val="3927455485"/>
                  </a:ext>
                </a:extLst>
              </a:tr>
              <a:tr h="214867">
                <a:tc vMerge="1">
                  <a:txBody>
                    <a:bodyPr/>
                    <a:lstStyle/>
                    <a:p>
                      <a:pPr algn="ctr" fontAlgn="b"/>
                      <a:endParaRPr lang="ru-RU" sz="1200" b="1" i="0" u="none" strike="noStrike" kern="1200" dirty="0">
                        <a:solidFill>
                          <a:schemeClr val="bg1"/>
                        </a:solidFill>
                        <a:effectLst/>
                        <a:latin typeface="Arial "/>
                        <a:ea typeface="+mn-ea"/>
                        <a:cs typeface="Arial" panose="020B0604020202020204" pitchFamily="34" charset="0"/>
                      </a:endParaRPr>
                    </a:p>
                  </a:txBody>
                  <a:tcPr marL="7620" marR="7620" marT="7620" marB="0" vert="vert27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mpd="sng">
                      <a:noFill/>
                    </a:lnB>
                    <a:lnTlToBr w="12700" cap="flat" cmpd="sng" algn="ctr">
                      <a:noFill/>
                      <a:prstDash val="solid"/>
                      <a:round/>
                      <a:headEnd type="none" w="med" len="med"/>
                      <a:tailEnd type="none" w="med" len="med"/>
                    </a:lnTlToBr>
                    <a:solidFill>
                      <a:srgbClr val="3E3232"/>
                    </a:solidFill>
                  </a:tcPr>
                </a:tc>
                <a:tc gridSpan="3">
                  <a:txBody>
                    <a:bodyPr/>
                    <a:lstStyle/>
                    <a:p>
                      <a:pPr algn="ctr">
                        <a:lnSpc>
                          <a:spcPct val="107000"/>
                        </a:lnSpc>
                        <a:spcAft>
                          <a:spcPts val="800"/>
                        </a:spcAft>
                      </a:pPr>
                      <a:r>
                        <a:rPr lang="uk-UA" sz="1400" b="1" kern="100" dirty="0">
                          <a:solidFill>
                            <a:srgbClr val="000000"/>
                          </a:solidFill>
                          <a:effectLst/>
                          <a:latin typeface="Arial" panose="020B0604020202020204" pitchFamily="34" charset="0"/>
                          <a:cs typeface="Times New Roman" panose="02020603050405020304" pitchFamily="18" charset="0"/>
                        </a:rPr>
                        <a:t>Соціальні характеристики</a:t>
                      </a:r>
                      <a:endParaRPr lang="uk-UA" sz="1200" kern="100" dirty="0">
                        <a:effectLst/>
                        <a:latin typeface="Calibri" panose="020F0502020204030204" pitchFamily="34" charset="0"/>
                        <a:cs typeface="Times New Roman" panose="02020603050405020304" pitchFamily="18" charset="0"/>
                      </a:endParaRPr>
                    </a:p>
                  </a:txBody>
                  <a:tcPr marL="68580" marR="68580" marT="0" marB="0">
                    <a:solidFill>
                      <a:srgbClr val="4C8363"/>
                    </a:solidFill>
                  </a:tcPr>
                </a:tc>
                <a:tc hMerge="1">
                  <a:txBody>
                    <a:bodyPr/>
                    <a:lstStyle/>
                    <a:p>
                      <a:endParaRPr lang="uk-UA"/>
                    </a:p>
                  </a:txBody>
                  <a:tcPr/>
                </a:tc>
                <a:tc hMerge="1">
                  <a:txBody>
                    <a:bodyPr/>
                    <a:lstStyle/>
                    <a:p>
                      <a:pPr algn="ctr">
                        <a:lnSpc>
                          <a:spcPct val="107000"/>
                        </a:lnSpc>
                        <a:spcAft>
                          <a:spcPts val="800"/>
                        </a:spcAft>
                      </a:pPr>
                      <a:endParaRPr lang="uk-UA" sz="1200" kern="100" dirty="0">
                        <a:effectLst/>
                        <a:latin typeface="Calibri" panose="020F0502020204030204" pitchFamily="34" charset="0"/>
                        <a:cs typeface="Times New Roman" panose="02020603050405020304" pitchFamily="18" charset="0"/>
                      </a:endParaRPr>
                    </a:p>
                  </a:txBody>
                  <a:tcPr marL="68580" marR="68580" marT="0" marB="0">
                    <a:solidFill>
                      <a:srgbClr val="4C8363"/>
                    </a:solidFill>
                  </a:tcPr>
                </a:tc>
                <a:extLst>
                  <a:ext uri="{0D108BD9-81ED-4DB2-BD59-A6C34878D82A}">
                    <a16:rowId xmlns:a16="http://schemas.microsoft.com/office/drawing/2014/main" val="4172281880"/>
                  </a:ext>
                </a:extLst>
              </a:tr>
              <a:tr h="214867">
                <a:tc vMerge="1">
                  <a:txBody>
                    <a:bodyPr/>
                    <a:lstStyle/>
                    <a:p>
                      <a:pPr algn="ctr" fontAlgn="b"/>
                      <a:endParaRPr lang="ru-RU" sz="1200" b="1" i="0" u="none" strike="noStrike" kern="1200" dirty="0">
                        <a:solidFill>
                          <a:schemeClr val="bg1"/>
                        </a:solidFill>
                        <a:effectLst/>
                        <a:latin typeface="Arial "/>
                        <a:ea typeface="+mn-ea"/>
                        <a:cs typeface="Arial" panose="020B0604020202020204" pitchFamily="34" charset="0"/>
                      </a:endParaRPr>
                    </a:p>
                  </a:txBody>
                  <a:tcPr marL="7620" marR="7620" marT="7620" marB="0" vert="vert27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mpd="sng">
                      <a:noFill/>
                    </a:lnB>
                    <a:lnTlToBr w="12700" cap="flat" cmpd="sng" algn="ctr">
                      <a:noFill/>
                      <a:prstDash val="solid"/>
                      <a:round/>
                      <a:headEnd type="none" w="med" len="med"/>
                      <a:tailEnd type="none" w="med" len="med"/>
                    </a:lnTlToBr>
                    <a:solidFill>
                      <a:srgbClr val="3E3232"/>
                    </a:solidFill>
                  </a:tcPr>
                </a:tc>
                <a:tc>
                  <a:txBody>
                    <a:bodyPr/>
                    <a:lstStyle/>
                    <a:p>
                      <a:pPr algn="l">
                        <a:lnSpc>
                          <a:spcPct val="107000"/>
                        </a:lnSpc>
                        <a:spcAft>
                          <a:spcPts val="800"/>
                        </a:spcAft>
                      </a:pPr>
                      <a:r>
                        <a:rPr lang="uk-UA" sz="14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Людина з інвалідністю </a:t>
                      </a:r>
                      <a:endParaRPr lang="uk-UA"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tc>
                  <a:txBody>
                    <a:bodyPr/>
                    <a:lstStyle/>
                    <a:p>
                      <a:pPr algn="ctr">
                        <a:lnSpc>
                          <a:spcPct val="107000"/>
                        </a:lnSpc>
                        <a:spcAft>
                          <a:spcPts val="800"/>
                        </a:spcAft>
                      </a:pPr>
                      <a:r>
                        <a:rPr lang="uk-UA" sz="14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a:t>
                      </a:r>
                      <a:endParaRPr lang="uk-UA"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tc>
                  <a:txBody>
                    <a:bodyPr/>
                    <a:lstStyle/>
                    <a:p>
                      <a:pPr algn="ctr">
                        <a:lnSpc>
                          <a:spcPct val="107000"/>
                        </a:lnSpc>
                        <a:spcAft>
                          <a:spcPts val="800"/>
                        </a:spcAft>
                      </a:pPr>
                      <a:r>
                        <a:rPr lang="uk-UA"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a:t>
                      </a:r>
                      <a:endParaRPr lang="uk-U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extLst>
                  <a:ext uri="{0D108BD9-81ED-4DB2-BD59-A6C34878D82A}">
                    <a16:rowId xmlns:a16="http://schemas.microsoft.com/office/drawing/2014/main" val="316206771"/>
                  </a:ext>
                </a:extLst>
              </a:tr>
              <a:tr h="214867">
                <a:tc vMerge="1">
                  <a:txBody>
                    <a:bodyPr/>
                    <a:lstStyle/>
                    <a:p>
                      <a:pPr algn="ctr" fontAlgn="b"/>
                      <a:endParaRPr lang="ru-RU" sz="1200" b="1" i="0" u="none" strike="noStrike" kern="1200" dirty="0">
                        <a:solidFill>
                          <a:schemeClr val="bg1"/>
                        </a:solidFill>
                        <a:effectLst/>
                        <a:latin typeface="Arial "/>
                        <a:ea typeface="+mn-ea"/>
                        <a:cs typeface="Arial" panose="020B0604020202020204" pitchFamily="34" charset="0"/>
                      </a:endParaRPr>
                    </a:p>
                  </a:txBody>
                  <a:tcPr marL="7620" marR="7620" marT="7620" marB="0" vert="vert27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mpd="sng">
                      <a:noFill/>
                    </a:lnB>
                    <a:lnTlToBr w="12700" cap="flat" cmpd="sng" algn="ctr">
                      <a:noFill/>
                      <a:prstDash val="solid"/>
                      <a:round/>
                      <a:headEnd type="none" w="med" len="med"/>
                      <a:tailEnd type="none" w="med" len="med"/>
                    </a:lnTlToBr>
                    <a:solidFill>
                      <a:srgbClr val="3E3232"/>
                    </a:solidFill>
                  </a:tcPr>
                </a:tc>
                <a:tc>
                  <a:txBody>
                    <a:bodyPr/>
                    <a:lstStyle/>
                    <a:p>
                      <a:pPr algn="l">
                        <a:lnSpc>
                          <a:spcPct val="107000"/>
                        </a:lnSpc>
                        <a:spcAft>
                          <a:spcPts val="800"/>
                        </a:spcAft>
                      </a:pPr>
                      <a:r>
                        <a:rPr lang="uk-UA" sz="14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Маю дитину/дітей</a:t>
                      </a:r>
                      <a:endParaRPr lang="uk-UA"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tc>
                  <a:txBody>
                    <a:bodyPr/>
                    <a:lstStyle/>
                    <a:p>
                      <a:pPr algn="ctr">
                        <a:lnSpc>
                          <a:spcPct val="107000"/>
                        </a:lnSpc>
                        <a:spcAft>
                          <a:spcPts val="800"/>
                        </a:spcAft>
                      </a:pPr>
                      <a:r>
                        <a:rPr lang="uk-UA" sz="14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uk-UA"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tc>
                  <a:txBody>
                    <a:bodyPr/>
                    <a:lstStyle/>
                    <a:p>
                      <a:pPr algn="ctr">
                        <a:lnSpc>
                          <a:spcPct val="107000"/>
                        </a:lnSpc>
                        <a:spcAft>
                          <a:spcPts val="800"/>
                        </a:spcAft>
                      </a:pPr>
                      <a:r>
                        <a:rPr lang="uk-UA" sz="14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uk-UA"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extLst>
                  <a:ext uri="{0D108BD9-81ED-4DB2-BD59-A6C34878D82A}">
                    <a16:rowId xmlns:a16="http://schemas.microsoft.com/office/drawing/2014/main" val="3681303690"/>
                  </a:ext>
                </a:extLst>
              </a:tr>
              <a:tr h="214867">
                <a:tc vMerge="1">
                  <a:txBody>
                    <a:bodyPr/>
                    <a:lstStyle/>
                    <a:p>
                      <a:pPr algn="ctr" fontAlgn="b"/>
                      <a:endParaRPr lang="ru-RU" sz="1200" b="1" i="0" u="none" strike="noStrike" kern="1200" dirty="0">
                        <a:solidFill>
                          <a:schemeClr val="bg1"/>
                        </a:solidFill>
                        <a:effectLst/>
                        <a:latin typeface="Arial "/>
                        <a:ea typeface="+mn-ea"/>
                        <a:cs typeface="Arial" panose="020B0604020202020204" pitchFamily="34" charset="0"/>
                      </a:endParaRPr>
                    </a:p>
                  </a:txBody>
                  <a:tcPr marL="7620" marR="7620" marT="7620" marB="0" vert="vert27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TlToBr w="12700" cap="flat" cmpd="sng" algn="ctr">
                      <a:noFill/>
                      <a:prstDash val="solid"/>
                      <a:round/>
                      <a:headEnd type="none" w="med" len="med"/>
                      <a:tailEnd type="none" w="med" len="med"/>
                    </a:lnTlToBr>
                    <a:solidFill>
                      <a:srgbClr val="3E3232"/>
                    </a:solidFill>
                  </a:tcPr>
                </a:tc>
                <a:tc>
                  <a:txBody>
                    <a:bodyPr/>
                    <a:lstStyle/>
                    <a:p>
                      <a:pPr algn="l">
                        <a:lnSpc>
                          <a:spcPct val="107000"/>
                        </a:lnSpc>
                        <a:spcAft>
                          <a:spcPts val="800"/>
                        </a:spcAft>
                      </a:pPr>
                      <a:r>
                        <a:rPr lang="uk-UA" sz="14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Маю дитину/дітей віком до 18 років</a:t>
                      </a:r>
                      <a:endParaRPr lang="uk-UA"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tc>
                  <a:txBody>
                    <a:bodyPr/>
                    <a:lstStyle/>
                    <a:p>
                      <a:pPr algn="ctr">
                        <a:lnSpc>
                          <a:spcPct val="107000"/>
                        </a:lnSpc>
                        <a:spcAft>
                          <a:spcPts val="800"/>
                        </a:spcAft>
                      </a:pPr>
                      <a:r>
                        <a:rPr lang="uk-UA" sz="14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a:t>
                      </a:r>
                      <a:endParaRPr lang="uk-UA"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tc>
                  <a:txBody>
                    <a:bodyPr/>
                    <a:lstStyle/>
                    <a:p>
                      <a:pPr algn="ctr">
                        <a:lnSpc>
                          <a:spcPct val="107000"/>
                        </a:lnSpc>
                        <a:spcAft>
                          <a:spcPts val="800"/>
                        </a:spcAft>
                      </a:pPr>
                      <a:r>
                        <a:rPr lang="uk-UA" sz="14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53</a:t>
                      </a:r>
                      <a:endParaRPr lang="uk-UA"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6C14E"/>
                    </a:solidFill>
                  </a:tcPr>
                </a:tc>
                <a:extLst>
                  <a:ext uri="{0D108BD9-81ED-4DB2-BD59-A6C34878D82A}">
                    <a16:rowId xmlns:a16="http://schemas.microsoft.com/office/drawing/2014/main" val="539145526"/>
                  </a:ext>
                </a:extLst>
              </a:tr>
            </a:tbl>
          </a:graphicData>
        </a:graphic>
      </p:graphicFrame>
      <p:sp>
        <p:nvSpPr>
          <p:cNvPr id="2" name="Прямокутник 1">
            <a:extLst>
              <a:ext uri="{FF2B5EF4-FFF2-40B4-BE49-F238E27FC236}">
                <a16:creationId xmlns:a16="http://schemas.microsoft.com/office/drawing/2014/main" id="{A7153ADE-7D9B-CA09-8F4F-DA58363AF4AC}"/>
              </a:ext>
            </a:extLst>
          </p:cNvPr>
          <p:cNvSpPr/>
          <p:nvPr/>
        </p:nvSpPr>
        <p:spPr>
          <a:xfrm>
            <a:off x="11652512" y="6139017"/>
            <a:ext cx="539488" cy="627543"/>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170318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81818"/>
        </a:soli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FC4CB40-EA1D-4C87-9F22-13A73D54FADD}"/>
              </a:ext>
            </a:extLst>
          </p:cNvPr>
          <p:cNvPicPr>
            <a:picLocks noChangeAspect="1"/>
          </p:cNvPicPr>
          <p:nvPr/>
        </p:nvPicPr>
        <p:blipFill>
          <a:blip r:embed="rId2">
            <a:extLst>
              <a:ext uri="{28A0092B-C50C-407E-A947-70E740481C1C}">
                <a14:useLocalDpi xmlns:a14="http://schemas.microsoft.com/office/drawing/2010/main" val="0"/>
              </a:ext>
            </a:extLst>
          </a:blip>
          <a:srcRect t="7802" b="7802"/>
          <a:stretch/>
        </p:blipFill>
        <p:spPr>
          <a:xfrm>
            <a:off x="-1" y="-1"/>
            <a:ext cx="12192001" cy="6858001"/>
          </a:xfrm>
          <a:prstGeom prst="rect">
            <a:avLst/>
          </a:prstGeom>
        </p:spPr>
      </p:pic>
      <p:sp>
        <p:nvSpPr>
          <p:cNvPr id="26" name="Прямокутник 25">
            <a:extLst>
              <a:ext uri="{FF2B5EF4-FFF2-40B4-BE49-F238E27FC236}">
                <a16:creationId xmlns:a16="http://schemas.microsoft.com/office/drawing/2014/main" id="{ADE65EA1-E3C0-479E-ADF0-76E1EBFB49DC}"/>
              </a:ext>
            </a:extLst>
          </p:cNvPr>
          <p:cNvSpPr/>
          <p:nvPr/>
        </p:nvSpPr>
        <p:spPr>
          <a:xfrm>
            <a:off x="0" y="2002420"/>
            <a:ext cx="2580830" cy="1909823"/>
          </a:xfrm>
          <a:prstGeom prst="rect">
            <a:avLst/>
          </a:prstGeom>
          <a:solidFill>
            <a:srgbClr val="96C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кутник 22">
            <a:extLst>
              <a:ext uri="{FF2B5EF4-FFF2-40B4-BE49-F238E27FC236}">
                <a16:creationId xmlns:a16="http://schemas.microsoft.com/office/drawing/2014/main" id="{55AA7344-AC57-4B2E-A70D-86C17EB2EE6C}"/>
              </a:ext>
            </a:extLst>
          </p:cNvPr>
          <p:cNvSpPr/>
          <p:nvPr/>
        </p:nvSpPr>
        <p:spPr>
          <a:xfrm>
            <a:off x="-1" y="3542678"/>
            <a:ext cx="6879365" cy="3315322"/>
          </a:xfrm>
          <a:prstGeom prst="rect">
            <a:avLst/>
          </a:prstGeom>
          <a:solidFill>
            <a:srgbClr val="D04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23">
            <a:extLst>
              <a:ext uri="{FF2B5EF4-FFF2-40B4-BE49-F238E27FC236}">
                <a16:creationId xmlns:a16="http://schemas.microsoft.com/office/drawing/2014/main" id="{8E818C09-67BA-41EE-8B85-A3BCFD165ED8}"/>
              </a:ext>
            </a:extLst>
          </p:cNvPr>
          <p:cNvGrpSpPr/>
          <p:nvPr/>
        </p:nvGrpSpPr>
        <p:grpSpPr>
          <a:xfrm>
            <a:off x="587375" y="4339984"/>
            <a:ext cx="833407" cy="294518"/>
            <a:chOff x="4095364" y="-1265853"/>
            <a:chExt cx="3326946" cy="1175711"/>
          </a:xfrm>
          <a:solidFill>
            <a:schemeClr val="bg1"/>
          </a:solidFill>
        </p:grpSpPr>
        <p:grpSp>
          <p:nvGrpSpPr>
            <p:cNvPr id="39" name="Группа 5">
              <a:extLst>
                <a:ext uri="{FF2B5EF4-FFF2-40B4-BE49-F238E27FC236}">
                  <a16:creationId xmlns:a16="http://schemas.microsoft.com/office/drawing/2014/main" id="{6F883434-D623-46A1-85C1-FB49BA7C68AB}"/>
                </a:ext>
              </a:extLst>
            </p:cNvPr>
            <p:cNvGrpSpPr/>
            <p:nvPr/>
          </p:nvGrpSpPr>
          <p:grpSpPr>
            <a:xfrm>
              <a:off x="5240359" y="-852236"/>
              <a:ext cx="2181951" cy="496235"/>
              <a:chOff x="2963863" y="-2900121"/>
              <a:chExt cx="6540500" cy="1487488"/>
            </a:xfrm>
            <a:grpFill/>
          </p:grpSpPr>
          <p:sp>
            <p:nvSpPr>
              <p:cNvPr id="45" name="Freeform 5">
                <a:extLst>
                  <a:ext uri="{FF2B5EF4-FFF2-40B4-BE49-F238E27FC236}">
                    <a16:creationId xmlns:a16="http://schemas.microsoft.com/office/drawing/2014/main" id="{C97B7BA0-5108-4B12-ABCE-CEB31173C13B}"/>
                  </a:ext>
                </a:extLst>
              </p:cNvPr>
              <p:cNvSpPr>
                <a:spLocks/>
              </p:cNvSpPr>
              <p:nvPr/>
            </p:nvSpPr>
            <p:spPr bwMode="auto">
              <a:xfrm>
                <a:off x="2963863" y="-2900121"/>
                <a:ext cx="1039813" cy="1427163"/>
              </a:xfrm>
              <a:custGeom>
                <a:avLst/>
                <a:gdLst>
                  <a:gd name="T0" fmla="*/ 175 w 350"/>
                  <a:gd name="T1" fmla="*/ 480 h 480"/>
                  <a:gd name="T2" fmla="*/ 18 w 350"/>
                  <a:gd name="T3" fmla="*/ 401 h 480"/>
                  <a:gd name="T4" fmla="*/ 23 w 350"/>
                  <a:gd name="T5" fmla="*/ 337 h 480"/>
                  <a:gd name="T6" fmla="*/ 81 w 350"/>
                  <a:gd name="T7" fmla="*/ 354 h 480"/>
                  <a:gd name="T8" fmla="*/ 211 w 350"/>
                  <a:gd name="T9" fmla="*/ 393 h 480"/>
                  <a:gd name="T10" fmla="*/ 256 w 350"/>
                  <a:gd name="T11" fmla="*/ 336 h 480"/>
                  <a:gd name="T12" fmla="*/ 209 w 350"/>
                  <a:gd name="T13" fmla="*/ 288 h 480"/>
                  <a:gd name="T14" fmla="*/ 103 w 350"/>
                  <a:gd name="T15" fmla="*/ 257 h 480"/>
                  <a:gd name="T16" fmla="*/ 17 w 350"/>
                  <a:gd name="T17" fmla="*/ 127 h 480"/>
                  <a:gd name="T18" fmla="*/ 139 w 350"/>
                  <a:gd name="T19" fmla="*/ 8 h 480"/>
                  <a:gd name="T20" fmla="*/ 293 w 350"/>
                  <a:gd name="T21" fmla="*/ 50 h 480"/>
                  <a:gd name="T22" fmla="*/ 314 w 350"/>
                  <a:gd name="T23" fmla="*/ 89 h 480"/>
                  <a:gd name="T24" fmla="*/ 294 w 350"/>
                  <a:gd name="T25" fmla="*/ 120 h 480"/>
                  <a:gd name="T26" fmla="*/ 252 w 350"/>
                  <a:gd name="T27" fmla="*/ 111 h 480"/>
                  <a:gd name="T28" fmla="*/ 140 w 350"/>
                  <a:gd name="T29" fmla="*/ 89 h 480"/>
                  <a:gd name="T30" fmla="*/ 97 w 350"/>
                  <a:gd name="T31" fmla="*/ 138 h 480"/>
                  <a:gd name="T32" fmla="*/ 138 w 350"/>
                  <a:gd name="T33" fmla="*/ 187 h 480"/>
                  <a:gd name="T34" fmla="*/ 230 w 350"/>
                  <a:gd name="T35" fmla="*/ 213 h 480"/>
                  <a:gd name="T36" fmla="*/ 331 w 350"/>
                  <a:gd name="T37" fmla="*/ 303 h 480"/>
                  <a:gd name="T38" fmla="*/ 216 w 350"/>
                  <a:gd name="T39" fmla="*/ 474 h 480"/>
                  <a:gd name="T40" fmla="*/ 175 w 350"/>
                  <a:gd name="T41"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0" h="480">
                    <a:moveTo>
                      <a:pt x="175" y="480"/>
                    </a:moveTo>
                    <a:cubicBezTo>
                      <a:pt x="108" y="476"/>
                      <a:pt x="55" y="454"/>
                      <a:pt x="18" y="401"/>
                    </a:cubicBezTo>
                    <a:cubicBezTo>
                      <a:pt x="0" y="374"/>
                      <a:pt x="2" y="351"/>
                      <a:pt x="23" y="337"/>
                    </a:cubicBezTo>
                    <a:cubicBezTo>
                      <a:pt x="43" y="322"/>
                      <a:pt x="58" y="327"/>
                      <a:pt x="81" y="354"/>
                    </a:cubicBezTo>
                    <a:cubicBezTo>
                      <a:pt x="118" y="397"/>
                      <a:pt x="163" y="410"/>
                      <a:pt x="211" y="393"/>
                    </a:cubicBezTo>
                    <a:cubicBezTo>
                      <a:pt x="238" y="383"/>
                      <a:pt x="257" y="367"/>
                      <a:pt x="256" y="336"/>
                    </a:cubicBezTo>
                    <a:cubicBezTo>
                      <a:pt x="255" y="306"/>
                      <a:pt x="233" y="295"/>
                      <a:pt x="209" y="288"/>
                    </a:cubicBezTo>
                    <a:cubicBezTo>
                      <a:pt x="174" y="277"/>
                      <a:pt x="137" y="271"/>
                      <a:pt x="103" y="257"/>
                    </a:cubicBezTo>
                    <a:cubicBezTo>
                      <a:pt x="40" y="231"/>
                      <a:pt x="9" y="182"/>
                      <a:pt x="17" y="127"/>
                    </a:cubicBezTo>
                    <a:cubicBezTo>
                      <a:pt x="26" y="67"/>
                      <a:pt x="76" y="17"/>
                      <a:pt x="139" y="8"/>
                    </a:cubicBezTo>
                    <a:cubicBezTo>
                      <a:pt x="197" y="0"/>
                      <a:pt x="250" y="8"/>
                      <a:pt x="293" y="50"/>
                    </a:cubicBezTo>
                    <a:cubicBezTo>
                      <a:pt x="304" y="60"/>
                      <a:pt x="313" y="76"/>
                      <a:pt x="314" y="89"/>
                    </a:cubicBezTo>
                    <a:cubicBezTo>
                      <a:pt x="315" y="99"/>
                      <a:pt x="303" y="117"/>
                      <a:pt x="294" y="120"/>
                    </a:cubicBezTo>
                    <a:cubicBezTo>
                      <a:pt x="281" y="123"/>
                      <a:pt x="263" y="119"/>
                      <a:pt x="252" y="111"/>
                    </a:cubicBezTo>
                    <a:cubicBezTo>
                      <a:pt x="217" y="86"/>
                      <a:pt x="181" y="76"/>
                      <a:pt x="140" y="89"/>
                    </a:cubicBezTo>
                    <a:cubicBezTo>
                      <a:pt x="117" y="97"/>
                      <a:pt x="99" y="111"/>
                      <a:pt x="97" y="138"/>
                    </a:cubicBezTo>
                    <a:cubicBezTo>
                      <a:pt x="95" y="167"/>
                      <a:pt x="114" y="180"/>
                      <a:pt x="138" y="187"/>
                    </a:cubicBezTo>
                    <a:cubicBezTo>
                      <a:pt x="168" y="197"/>
                      <a:pt x="200" y="202"/>
                      <a:pt x="230" y="213"/>
                    </a:cubicBezTo>
                    <a:cubicBezTo>
                      <a:pt x="276" y="228"/>
                      <a:pt x="318" y="251"/>
                      <a:pt x="331" y="303"/>
                    </a:cubicBezTo>
                    <a:cubicBezTo>
                      <a:pt x="350" y="380"/>
                      <a:pt x="298" y="456"/>
                      <a:pt x="216" y="474"/>
                    </a:cubicBezTo>
                    <a:cubicBezTo>
                      <a:pt x="201" y="477"/>
                      <a:pt x="186" y="478"/>
                      <a:pt x="175" y="4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6" name="Freeform 6">
                <a:extLst>
                  <a:ext uri="{FF2B5EF4-FFF2-40B4-BE49-F238E27FC236}">
                    <a16:creationId xmlns:a16="http://schemas.microsoft.com/office/drawing/2014/main" id="{437A694A-B90B-4E18-BD12-21A6162631B3}"/>
                  </a:ext>
                </a:extLst>
              </p:cNvPr>
              <p:cNvSpPr>
                <a:spLocks noEditPoints="1"/>
              </p:cNvSpPr>
              <p:nvPr/>
            </p:nvSpPr>
            <p:spPr bwMode="auto">
              <a:xfrm>
                <a:off x="4030663" y="-2555633"/>
                <a:ext cx="1073150" cy="1136650"/>
              </a:xfrm>
              <a:custGeom>
                <a:avLst/>
                <a:gdLst>
                  <a:gd name="T0" fmla="*/ 100 w 361"/>
                  <a:gd name="T1" fmla="*/ 224 h 382"/>
                  <a:gd name="T2" fmla="*/ 232 w 361"/>
                  <a:gd name="T3" fmla="*/ 275 h 382"/>
                  <a:gd name="T4" fmla="*/ 289 w 361"/>
                  <a:gd name="T5" fmla="*/ 291 h 382"/>
                  <a:gd name="T6" fmla="*/ 266 w 361"/>
                  <a:gd name="T7" fmla="*/ 346 h 382"/>
                  <a:gd name="T8" fmla="*/ 256 w 361"/>
                  <a:gd name="T9" fmla="*/ 351 h 382"/>
                  <a:gd name="T10" fmla="*/ 38 w 361"/>
                  <a:gd name="T11" fmla="*/ 281 h 382"/>
                  <a:gd name="T12" fmla="*/ 48 w 361"/>
                  <a:gd name="T13" fmla="*/ 82 h 382"/>
                  <a:gd name="T14" fmla="*/ 241 w 361"/>
                  <a:gd name="T15" fmla="*/ 24 h 382"/>
                  <a:gd name="T16" fmla="*/ 361 w 361"/>
                  <a:gd name="T17" fmla="*/ 183 h 382"/>
                  <a:gd name="T18" fmla="*/ 318 w 361"/>
                  <a:gd name="T19" fmla="*/ 224 h 382"/>
                  <a:gd name="T20" fmla="*/ 211 w 361"/>
                  <a:gd name="T21" fmla="*/ 224 h 382"/>
                  <a:gd name="T22" fmla="*/ 100 w 361"/>
                  <a:gd name="T23" fmla="*/ 224 h 382"/>
                  <a:gd name="T24" fmla="*/ 102 w 361"/>
                  <a:gd name="T25" fmla="*/ 157 h 382"/>
                  <a:gd name="T26" fmla="*/ 276 w 361"/>
                  <a:gd name="T27" fmla="*/ 157 h 382"/>
                  <a:gd name="T28" fmla="*/ 182 w 361"/>
                  <a:gd name="T29" fmla="*/ 90 h 382"/>
                  <a:gd name="T30" fmla="*/ 102 w 361"/>
                  <a:gd name="T31" fmla="*/ 15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1" h="382">
                    <a:moveTo>
                      <a:pt x="100" y="224"/>
                    </a:moveTo>
                    <a:cubicBezTo>
                      <a:pt x="127" y="282"/>
                      <a:pt x="175" y="299"/>
                      <a:pt x="232" y="275"/>
                    </a:cubicBezTo>
                    <a:cubicBezTo>
                      <a:pt x="260" y="264"/>
                      <a:pt x="278" y="269"/>
                      <a:pt x="289" y="291"/>
                    </a:cubicBezTo>
                    <a:cubicBezTo>
                      <a:pt x="299" y="312"/>
                      <a:pt x="291" y="332"/>
                      <a:pt x="266" y="346"/>
                    </a:cubicBezTo>
                    <a:cubicBezTo>
                      <a:pt x="263" y="348"/>
                      <a:pt x="259" y="349"/>
                      <a:pt x="256" y="351"/>
                    </a:cubicBezTo>
                    <a:cubicBezTo>
                      <a:pt x="178" y="382"/>
                      <a:pt x="83" y="352"/>
                      <a:pt x="38" y="281"/>
                    </a:cubicBezTo>
                    <a:cubicBezTo>
                      <a:pt x="0" y="221"/>
                      <a:pt x="4" y="138"/>
                      <a:pt x="48" y="82"/>
                    </a:cubicBezTo>
                    <a:cubicBezTo>
                      <a:pt x="94" y="24"/>
                      <a:pt x="172" y="0"/>
                      <a:pt x="241" y="24"/>
                    </a:cubicBezTo>
                    <a:cubicBezTo>
                      <a:pt x="310" y="48"/>
                      <a:pt x="359" y="113"/>
                      <a:pt x="361" y="183"/>
                    </a:cubicBezTo>
                    <a:cubicBezTo>
                      <a:pt x="361" y="208"/>
                      <a:pt x="346" y="224"/>
                      <a:pt x="318" y="224"/>
                    </a:cubicBezTo>
                    <a:cubicBezTo>
                      <a:pt x="283" y="224"/>
                      <a:pt x="247" y="224"/>
                      <a:pt x="211" y="224"/>
                    </a:cubicBezTo>
                    <a:cubicBezTo>
                      <a:pt x="175" y="224"/>
                      <a:pt x="139" y="224"/>
                      <a:pt x="100" y="224"/>
                    </a:cubicBezTo>
                    <a:close/>
                    <a:moveTo>
                      <a:pt x="102" y="157"/>
                    </a:moveTo>
                    <a:cubicBezTo>
                      <a:pt x="160" y="157"/>
                      <a:pt x="218" y="157"/>
                      <a:pt x="276" y="157"/>
                    </a:cubicBezTo>
                    <a:cubicBezTo>
                      <a:pt x="263" y="113"/>
                      <a:pt x="226" y="88"/>
                      <a:pt x="182" y="90"/>
                    </a:cubicBezTo>
                    <a:cubicBezTo>
                      <a:pt x="141" y="93"/>
                      <a:pt x="108" y="120"/>
                      <a:pt x="102"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7" name="Freeform 7">
                <a:extLst>
                  <a:ext uri="{FF2B5EF4-FFF2-40B4-BE49-F238E27FC236}">
                    <a16:creationId xmlns:a16="http://schemas.microsoft.com/office/drawing/2014/main" id="{22A8D77F-7F8B-4C3B-84CA-039C4A11E558}"/>
                  </a:ext>
                </a:extLst>
              </p:cNvPr>
              <p:cNvSpPr>
                <a:spLocks noEditPoints="1"/>
              </p:cNvSpPr>
              <p:nvPr/>
            </p:nvSpPr>
            <p:spPr bwMode="auto">
              <a:xfrm>
                <a:off x="8431213" y="-2552458"/>
                <a:ext cx="1073150" cy="1139825"/>
              </a:xfrm>
              <a:custGeom>
                <a:avLst/>
                <a:gdLst>
                  <a:gd name="T0" fmla="*/ 101 w 361"/>
                  <a:gd name="T1" fmla="*/ 223 h 383"/>
                  <a:gd name="T2" fmla="*/ 226 w 361"/>
                  <a:gd name="T3" fmla="*/ 277 h 383"/>
                  <a:gd name="T4" fmla="*/ 277 w 361"/>
                  <a:gd name="T5" fmla="*/ 277 h 383"/>
                  <a:gd name="T6" fmla="*/ 261 w 361"/>
                  <a:gd name="T7" fmla="*/ 347 h 383"/>
                  <a:gd name="T8" fmla="*/ 38 w 361"/>
                  <a:gd name="T9" fmla="*/ 280 h 383"/>
                  <a:gd name="T10" fmla="*/ 47 w 361"/>
                  <a:gd name="T11" fmla="*/ 81 h 383"/>
                  <a:gd name="T12" fmla="*/ 238 w 361"/>
                  <a:gd name="T13" fmla="*/ 22 h 383"/>
                  <a:gd name="T14" fmla="*/ 360 w 361"/>
                  <a:gd name="T15" fmla="*/ 182 h 383"/>
                  <a:gd name="T16" fmla="*/ 319 w 361"/>
                  <a:gd name="T17" fmla="*/ 223 h 383"/>
                  <a:gd name="T18" fmla="*/ 101 w 361"/>
                  <a:gd name="T19" fmla="*/ 223 h 383"/>
                  <a:gd name="T20" fmla="*/ 101 w 361"/>
                  <a:gd name="T21" fmla="*/ 157 h 383"/>
                  <a:gd name="T22" fmla="*/ 275 w 361"/>
                  <a:gd name="T23" fmla="*/ 157 h 383"/>
                  <a:gd name="T24" fmla="*/ 188 w 361"/>
                  <a:gd name="T25" fmla="*/ 89 h 383"/>
                  <a:gd name="T26" fmla="*/ 101 w 361"/>
                  <a:gd name="T27" fmla="*/ 15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383">
                    <a:moveTo>
                      <a:pt x="101" y="223"/>
                    </a:moveTo>
                    <a:cubicBezTo>
                      <a:pt x="125" y="279"/>
                      <a:pt x="174" y="297"/>
                      <a:pt x="226" y="277"/>
                    </a:cubicBezTo>
                    <a:cubicBezTo>
                      <a:pt x="242" y="272"/>
                      <a:pt x="264" y="270"/>
                      <a:pt x="277" y="277"/>
                    </a:cubicBezTo>
                    <a:cubicBezTo>
                      <a:pt x="305" y="294"/>
                      <a:pt x="296" y="330"/>
                      <a:pt x="261" y="347"/>
                    </a:cubicBezTo>
                    <a:cubicBezTo>
                      <a:pt x="185" y="383"/>
                      <a:pt x="85" y="353"/>
                      <a:pt x="38" y="280"/>
                    </a:cubicBezTo>
                    <a:cubicBezTo>
                      <a:pt x="0" y="220"/>
                      <a:pt x="4" y="137"/>
                      <a:pt x="47" y="81"/>
                    </a:cubicBezTo>
                    <a:cubicBezTo>
                      <a:pt x="92" y="24"/>
                      <a:pt x="169" y="0"/>
                      <a:pt x="238" y="22"/>
                    </a:cubicBezTo>
                    <a:cubicBezTo>
                      <a:pt x="307" y="43"/>
                      <a:pt x="359" y="111"/>
                      <a:pt x="360" y="182"/>
                    </a:cubicBezTo>
                    <a:cubicBezTo>
                      <a:pt x="361" y="207"/>
                      <a:pt x="346" y="223"/>
                      <a:pt x="319" y="223"/>
                    </a:cubicBezTo>
                    <a:cubicBezTo>
                      <a:pt x="247" y="223"/>
                      <a:pt x="175" y="223"/>
                      <a:pt x="101" y="223"/>
                    </a:cubicBezTo>
                    <a:close/>
                    <a:moveTo>
                      <a:pt x="101" y="157"/>
                    </a:moveTo>
                    <a:cubicBezTo>
                      <a:pt x="160" y="157"/>
                      <a:pt x="218" y="157"/>
                      <a:pt x="275" y="157"/>
                    </a:cubicBezTo>
                    <a:cubicBezTo>
                      <a:pt x="266" y="116"/>
                      <a:pt x="231" y="89"/>
                      <a:pt x="188" y="89"/>
                    </a:cubicBezTo>
                    <a:cubicBezTo>
                      <a:pt x="146" y="89"/>
                      <a:pt x="111" y="115"/>
                      <a:pt x="101"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8" name="Freeform 8">
                <a:extLst>
                  <a:ext uri="{FF2B5EF4-FFF2-40B4-BE49-F238E27FC236}">
                    <a16:creationId xmlns:a16="http://schemas.microsoft.com/office/drawing/2014/main" id="{1E7D0B4F-5143-41AA-B245-225A7FF57A46}"/>
                  </a:ext>
                </a:extLst>
              </p:cNvPr>
              <p:cNvSpPr>
                <a:spLocks/>
              </p:cNvSpPr>
              <p:nvPr/>
            </p:nvSpPr>
            <p:spPr bwMode="auto">
              <a:xfrm>
                <a:off x="7426326" y="-2549283"/>
                <a:ext cx="939800" cy="1116013"/>
              </a:xfrm>
              <a:custGeom>
                <a:avLst/>
                <a:gdLst>
                  <a:gd name="T0" fmla="*/ 0 w 316"/>
                  <a:gd name="T1" fmla="*/ 185 h 375"/>
                  <a:gd name="T2" fmla="*/ 98 w 316"/>
                  <a:gd name="T3" fmla="*/ 31 h 375"/>
                  <a:gd name="T4" fmla="*/ 283 w 316"/>
                  <a:gd name="T5" fmla="*/ 50 h 375"/>
                  <a:gd name="T6" fmla="*/ 305 w 316"/>
                  <a:gd name="T7" fmla="*/ 104 h 375"/>
                  <a:gd name="T8" fmla="*/ 240 w 316"/>
                  <a:gd name="T9" fmla="*/ 121 h 375"/>
                  <a:gd name="T10" fmla="*/ 177 w 316"/>
                  <a:gd name="T11" fmla="*/ 95 h 375"/>
                  <a:gd name="T12" fmla="*/ 87 w 316"/>
                  <a:gd name="T13" fmla="*/ 154 h 375"/>
                  <a:gd name="T14" fmla="*/ 115 w 316"/>
                  <a:gd name="T15" fmla="*/ 259 h 375"/>
                  <a:gd name="T16" fmla="*/ 220 w 316"/>
                  <a:gd name="T17" fmla="*/ 267 h 375"/>
                  <a:gd name="T18" fmla="*/ 245 w 316"/>
                  <a:gd name="T19" fmla="*/ 251 h 375"/>
                  <a:gd name="T20" fmla="*/ 299 w 316"/>
                  <a:gd name="T21" fmla="*/ 257 h 375"/>
                  <a:gd name="T22" fmla="*/ 295 w 316"/>
                  <a:gd name="T23" fmla="*/ 312 h 375"/>
                  <a:gd name="T24" fmla="*/ 93 w 316"/>
                  <a:gd name="T25" fmla="*/ 340 h 375"/>
                  <a:gd name="T26" fmla="*/ 0 w 316"/>
                  <a:gd name="T27"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375">
                    <a:moveTo>
                      <a:pt x="0" y="185"/>
                    </a:moveTo>
                    <a:cubicBezTo>
                      <a:pt x="2" y="116"/>
                      <a:pt x="34" y="62"/>
                      <a:pt x="98" y="31"/>
                    </a:cubicBezTo>
                    <a:cubicBezTo>
                      <a:pt x="162" y="0"/>
                      <a:pt x="225" y="6"/>
                      <a:pt x="283" y="50"/>
                    </a:cubicBezTo>
                    <a:cubicBezTo>
                      <a:pt x="301" y="63"/>
                      <a:pt x="315" y="80"/>
                      <a:pt x="305" y="104"/>
                    </a:cubicBezTo>
                    <a:cubicBezTo>
                      <a:pt x="295" y="131"/>
                      <a:pt x="268" y="136"/>
                      <a:pt x="240" y="121"/>
                    </a:cubicBezTo>
                    <a:cubicBezTo>
                      <a:pt x="220" y="110"/>
                      <a:pt x="199" y="97"/>
                      <a:pt x="177" y="95"/>
                    </a:cubicBezTo>
                    <a:cubicBezTo>
                      <a:pt x="136" y="90"/>
                      <a:pt x="103" y="115"/>
                      <a:pt x="87" y="154"/>
                    </a:cubicBezTo>
                    <a:cubicBezTo>
                      <a:pt x="73" y="191"/>
                      <a:pt x="84" y="232"/>
                      <a:pt x="115" y="259"/>
                    </a:cubicBezTo>
                    <a:cubicBezTo>
                      <a:pt x="145" y="284"/>
                      <a:pt x="185" y="287"/>
                      <a:pt x="220" y="267"/>
                    </a:cubicBezTo>
                    <a:cubicBezTo>
                      <a:pt x="229" y="262"/>
                      <a:pt x="236" y="256"/>
                      <a:pt x="245" y="251"/>
                    </a:cubicBezTo>
                    <a:cubicBezTo>
                      <a:pt x="264" y="238"/>
                      <a:pt x="284" y="239"/>
                      <a:pt x="299" y="257"/>
                    </a:cubicBezTo>
                    <a:cubicBezTo>
                      <a:pt x="316" y="276"/>
                      <a:pt x="310" y="295"/>
                      <a:pt x="295" y="312"/>
                    </a:cubicBezTo>
                    <a:cubicBezTo>
                      <a:pt x="251" y="362"/>
                      <a:pt x="160" y="375"/>
                      <a:pt x="93" y="340"/>
                    </a:cubicBezTo>
                    <a:cubicBezTo>
                      <a:pt x="32" y="308"/>
                      <a:pt x="1" y="256"/>
                      <a:pt x="0" y="1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9" name="Freeform 9">
                <a:extLst>
                  <a:ext uri="{FF2B5EF4-FFF2-40B4-BE49-F238E27FC236}">
                    <a16:creationId xmlns:a16="http://schemas.microsoft.com/office/drawing/2014/main" id="{DF22562C-2860-493E-879E-2B0F75CE141C}"/>
                  </a:ext>
                </a:extLst>
              </p:cNvPr>
              <p:cNvSpPr>
                <a:spLocks/>
              </p:cNvSpPr>
              <p:nvPr/>
            </p:nvSpPr>
            <p:spPr bwMode="auto">
              <a:xfrm>
                <a:off x="5953126" y="-2528646"/>
                <a:ext cx="938213" cy="1031875"/>
              </a:xfrm>
              <a:custGeom>
                <a:avLst/>
                <a:gdLst>
                  <a:gd name="T0" fmla="*/ 158 w 316"/>
                  <a:gd name="T1" fmla="*/ 216 h 347"/>
                  <a:gd name="T2" fmla="*/ 234 w 316"/>
                  <a:gd name="T3" fmla="*/ 35 h 347"/>
                  <a:gd name="T4" fmla="*/ 287 w 316"/>
                  <a:gd name="T5" fmla="*/ 10 h 347"/>
                  <a:gd name="T6" fmla="*/ 307 w 316"/>
                  <a:gd name="T7" fmla="*/ 61 h 347"/>
                  <a:gd name="T8" fmla="*/ 195 w 316"/>
                  <a:gd name="T9" fmla="*/ 322 h 347"/>
                  <a:gd name="T10" fmla="*/ 158 w 316"/>
                  <a:gd name="T11" fmla="*/ 347 h 347"/>
                  <a:gd name="T12" fmla="*/ 121 w 316"/>
                  <a:gd name="T13" fmla="*/ 321 h 347"/>
                  <a:gd name="T14" fmla="*/ 11 w 316"/>
                  <a:gd name="T15" fmla="*/ 66 h 347"/>
                  <a:gd name="T16" fmla="*/ 30 w 316"/>
                  <a:gd name="T17" fmla="*/ 10 h 347"/>
                  <a:gd name="T18" fmla="*/ 83 w 316"/>
                  <a:gd name="T19" fmla="*/ 36 h 347"/>
                  <a:gd name="T20" fmla="*/ 158 w 316"/>
                  <a:gd name="T21" fmla="*/ 21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347">
                    <a:moveTo>
                      <a:pt x="158" y="216"/>
                    </a:moveTo>
                    <a:cubicBezTo>
                      <a:pt x="185" y="150"/>
                      <a:pt x="209" y="92"/>
                      <a:pt x="234" y="35"/>
                    </a:cubicBezTo>
                    <a:cubicBezTo>
                      <a:pt x="246" y="8"/>
                      <a:pt x="266" y="0"/>
                      <a:pt x="287" y="10"/>
                    </a:cubicBezTo>
                    <a:cubicBezTo>
                      <a:pt x="308" y="21"/>
                      <a:pt x="316" y="39"/>
                      <a:pt x="307" y="61"/>
                    </a:cubicBezTo>
                    <a:cubicBezTo>
                      <a:pt x="270" y="149"/>
                      <a:pt x="234" y="236"/>
                      <a:pt x="195" y="322"/>
                    </a:cubicBezTo>
                    <a:cubicBezTo>
                      <a:pt x="189" y="334"/>
                      <a:pt x="170" y="347"/>
                      <a:pt x="158" y="347"/>
                    </a:cubicBezTo>
                    <a:cubicBezTo>
                      <a:pt x="145" y="347"/>
                      <a:pt x="126" y="334"/>
                      <a:pt x="121" y="321"/>
                    </a:cubicBezTo>
                    <a:cubicBezTo>
                      <a:pt x="82" y="237"/>
                      <a:pt x="46" y="151"/>
                      <a:pt x="11" y="66"/>
                    </a:cubicBezTo>
                    <a:cubicBezTo>
                      <a:pt x="0" y="40"/>
                      <a:pt x="8" y="19"/>
                      <a:pt x="30" y="10"/>
                    </a:cubicBezTo>
                    <a:cubicBezTo>
                      <a:pt x="51" y="1"/>
                      <a:pt x="72" y="10"/>
                      <a:pt x="83" y="36"/>
                    </a:cubicBezTo>
                    <a:cubicBezTo>
                      <a:pt x="107" y="94"/>
                      <a:pt x="131" y="152"/>
                      <a:pt x="158"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0" name="Freeform 10">
                <a:extLst>
                  <a:ext uri="{FF2B5EF4-FFF2-40B4-BE49-F238E27FC236}">
                    <a16:creationId xmlns:a16="http://schemas.microsoft.com/office/drawing/2014/main" id="{5A5C05C6-4649-4161-BEF7-EC3E746F74C6}"/>
                  </a:ext>
                </a:extLst>
              </p:cNvPr>
              <p:cNvSpPr>
                <a:spLocks/>
              </p:cNvSpPr>
              <p:nvPr/>
            </p:nvSpPr>
            <p:spPr bwMode="auto">
              <a:xfrm>
                <a:off x="5230813" y="-2515946"/>
                <a:ext cx="674688" cy="1025525"/>
              </a:xfrm>
              <a:custGeom>
                <a:avLst/>
                <a:gdLst>
                  <a:gd name="T0" fmla="*/ 0 w 227"/>
                  <a:gd name="T1" fmla="*/ 241 h 345"/>
                  <a:gd name="T2" fmla="*/ 5 w 227"/>
                  <a:gd name="T3" fmla="*/ 160 h 345"/>
                  <a:gd name="T4" fmla="*/ 175 w 227"/>
                  <a:gd name="T5" fmla="*/ 2 h 345"/>
                  <a:gd name="T6" fmla="*/ 226 w 227"/>
                  <a:gd name="T7" fmla="*/ 38 h 345"/>
                  <a:gd name="T8" fmla="*/ 184 w 227"/>
                  <a:gd name="T9" fmla="*/ 81 h 345"/>
                  <a:gd name="T10" fmla="*/ 81 w 227"/>
                  <a:gd name="T11" fmla="*/ 203 h 345"/>
                  <a:gd name="T12" fmla="*/ 81 w 227"/>
                  <a:gd name="T13" fmla="*/ 302 h 345"/>
                  <a:gd name="T14" fmla="*/ 44 w 227"/>
                  <a:gd name="T15" fmla="*/ 345 h 345"/>
                  <a:gd name="T16" fmla="*/ 2 w 227"/>
                  <a:gd name="T17" fmla="*/ 302 h 345"/>
                  <a:gd name="T18" fmla="*/ 2 w 227"/>
                  <a:gd name="T19" fmla="*/ 241 h 345"/>
                  <a:gd name="T20" fmla="*/ 0 w 227"/>
                  <a:gd name="T21" fmla="*/ 24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345">
                    <a:moveTo>
                      <a:pt x="0" y="241"/>
                    </a:moveTo>
                    <a:cubicBezTo>
                      <a:pt x="2" y="214"/>
                      <a:pt x="2" y="187"/>
                      <a:pt x="5" y="160"/>
                    </a:cubicBezTo>
                    <a:cubicBezTo>
                      <a:pt x="15" y="74"/>
                      <a:pt x="89" y="5"/>
                      <a:pt x="175" y="2"/>
                    </a:cubicBezTo>
                    <a:cubicBezTo>
                      <a:pt x="204" y="0"/>
                      <a:pt x="224" y="15"/>
                      <a:pt x="226" y="38"/>
                    </a:cubicBezTo>
                    <a:cubicBezTo>
                      <a:pt x="227" y="60"/>
                      <a:pt x="212" y="76"/>
                      <a:pt x="184" y="81"/>
                    </a:cubicBezTo>
                    <a:cubicBezTo>
                      <a:pt x="110" y="94"/>
                      <a:pt x="81" y="128"/>
                      <a:pt x="81" y="203"/>
                    </a:cubicBezTo>
                    <a:cubicBezTo>
                      <a:pt x="81" y="236"/>
                      <a:pt x="81" y="269"/>
                      <a:pt x="81" y="302"/>
                    </a:cubicBezTo>
                    <a:cubicBezTo>
                      <a:pt x="80" y="327"/>
                      <a:pt x="65" y="345"/>
                      <a:pt x="44" y="345"/>
                    </a:cubicBezTo>
                    <a:cubicBezTo>
                      <a:pt x="20" y="345"/>
                      <a:pt x="3" y="329"/>
                      <a:pt x="2" y="302"/>
                    </a:cubicBezTo>
                    <a:cubicBezTo>
                      <a:pt x="1" y="282"/>
                      <a:pt x="2" y="262"/>
                      <a:pt x="2" y="241"/>
                    </a:cubicBezTo>
                    <a:cubicBezTo>
                      <a:pt x="1" y="241"/>
                      <a:pt x="1" y="241"/>
                      <a:pt x="0" y="2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1" name="Freeform 11">
                <a:extLst>
                  <a:ext uri="{FF2B5EF4-FFF2-40B4-BE49-F238E27FC236}">
                    <a16:creationId xmlns:a16="http://schemas.microsoft.com/office/drawing/2014/main" id="{5F090801-DDA2-4BBC-A9FA-D653731762A6}"/>
                  </a:ext>
                </a:extLst>
              </p:cNvPr>
              <p:cNvSpPr>
                <a:spLocks/>
              </p:cNvSpPr>
              <p:nvPr/>
            </p:nvSpPr>
            <p:spPr bwMode="auto">
              <a:xfrm>
                <a:off x="7031038" y="-2512771"/>
                <a:ext cx="241300" cy="1035050"/>
              </a:xfrm>
              <a:custGeom>
                <a:avLst/>
                <a:gdLst>
                  <a:gd name="T0" fmla="*/ 81 w 81"/>
                  <a:gd name="T1" fmla="*/ 176 h 348"/>
                  <a:gd name="T2" fmla="*/ 81 w 81"/>
                  <a:gd name="T3" fmla="*/ 301 h 348"/>
                  <a:gd name="T4" fmla="*/ 43 w 81"/>
                  <a:gd name="T5" fmla="*/ 347 h 348"/>
                  <a:gd name="T6" fmla="*/ 1 w 81"/>
                  <a:gd name="T7" fmla="*/ 302 h 348"/>
                  <a:gd name="T8" fmla="*/ 1 w 81"/>
                  <a:gd name="T9" fmla="*/ 46 h 348"/>
                  <a:gd name="T10" fmla="*/ 40 w 81"/>
                  <a:gd name="T11" fmla="*/ 1 h 348"/>
                  <a:gd name="T12" fmla="*/ 81 w 81"/>
                  <a:gd name="T13" fmla="*/ 48 h 348"/>
                  <a:gd name="T14" fmla="*/ 81 w 81"/>
                  <a:gd name="T15" fmla="*/ 176 h 3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348">
                    <a:moveTo>
                      <a:pt x="81" y="176"/>
                    </a:moveTo>
                    <a:cubicBezTo>
                      <a:pt x="81" y="217"/>
                      <a:pt x="81" y="259"/>
                      <a:pt x="81" y="301"/>
                    </a:cubicBezTo>
                    <a:cubicBezTo>
                      <a:pt x="81" y="329"/>
                      <a:pt x="66" y="346"/>
                      <a:pt x="43" y="347"/>
                    </a:cubicBezTo>
                    <a:cubicBezTo>
                      <a:pt x="18" y="348"/>
                      <a:pt x="1" y="331"/>
                      <a:pt x="1" y="302"/>
                    </a:cubicBezTo>
                    <a:cubicBezTo>
                      <a:pt x="0" y="217"/>
                      <a:pt x="0" y="131"/>
                      <a:pt x="1" y="46"/>
                    </a:cubicBezTo>
                    <a:cubicBezTo>
                      <a:pt x="1" y="20"/>
                      <a:pt x="18" y="2"/>
                      <a:pt x="40" y="1"/>
                    </a:cubicBezTo>
                    <a:cubicBezTo>
                      <a:pt x="63" y="0"/>
                      <a:pt x="80" y="19"/>
                      <a:pt x="81" y="48"/>
                    </a:cubicBezTo>
                    <a:cubicBezTo>
                      <a:pt x="81" y="90"/>
                      <a:pt x="81" y="133"/>
                      <a:pt x="81"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2" name="Freeform 12">
                <a:extLst>
                  <a:ext uri="{FF2B5EF4-FFF2-40B4-BE49-F238E27FC236}">
                    <a16:creationId xmlns:a16="http://schemas.microsoft.com/office/drawing/2014/main" id="{B0EC2941-5DC6-40DD-A30D-B1B87D102594}"/>
                  </a:ext>
                </a:extLst>
              </p:cNvPr>
              <p:cNvSpPr>
                <a:spLocks/>
              </p:cNvSpPr>
              <p:nvPr/>
            </p:nvSpPr>
            <p:spPr bwMode="auto">
              <a:xfrm>
                <a:off x="7029451" y="-2876308"/>
                <a:ext cx="255588" cy="258763"/>
              </a:xfrm>
              <a:custGeom>
                <a:avLst/>
                <a:gdLst>
                  <a:gd name="T0" fmla="*/ 41 w 86"/>
                  <a:gd name="T1" fmla="*/ 1 h 87"/>
                  <a:gd name="T2" fmla="*/ 85 w 86"/>
                  <a:gd name="T3" fmla="*/ 43 h 87"/>
                  <a:gd name="T4" fmla="*/ 42 w 86"/>
                  <a:gd name="T5" fmla="*/ 87 h 87"/>
                  <a:gd name="T6" fmla="*/ 0 w 86"/>
                  <a:gd name="T7" fmla="*/ 44 h 87"/>
                  <a:gd name="T8" fmla="*/ 41 w 86"/>
                  <a:gd name="T9" fmla="*/ 1 h 87"/>
                </a:gdLst>
                <a:ahLst/>
                <a:cxnLst>
                  <a:cxn ang="0">
                    <a:pos x="T0" y="T1"/>
                  </a:cxn>
                  <a:cxn ang="0">
                    <a:pos x="T2" y="T3"/>
                  </a:cxn>
                  <a:cxn ang="0">
                    <a:pos x="T4" y="T5"/>
                  </a:cxn>
                  <a:cxn ang="0">
                    <a:pos x="T6" y="T7"/>
                  </a:cxn>
                  <a:cxn ang="0">
                    <a:pos x="T8" y="T9"/>
                  </a:cxn>
                </a:cxnLst>
                <a:rect l="0" t="0" r="r" b="b"/>
                <a:pathLst>
                  <a:path w="86" h="87">
                    <a:moveTo>
                      <a:pt x="41" y="1"/>
                    </a:moveTo>
                    <a:cubicBezTo>
                      <a:pt x="63" y="0"/>
                      <a:pt x="85" y="21"/>
                      <a:pt x="85" y="43"/>
                    </a:cubicBezTo>
                    <a:cubicBezTo>
                      <a:pt x="86" y="68"/>
                      <a:pt x="67" y="87"/>
                      <a:pt x="42" y="87"/>
                    </a:cubicBezTo>
                    <a:cubicBezTo>
                      <a:pt x="18" y="87"/>
                      <a:pt x="0" y="68"/>
                      <a:pt x="0" y="44"/>
                    </a:cubicBezTo>
                    <a:cubicBezTo>
                      <a:pt x="0" y="22"/>
                      <a:pt x="19" y="1"/>
                      <a:pt x="4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40" name="Группа 6">
              <a:extLst>
                <a:ext uri="{FF2B5EF4-FFF2-40B4-BE49-F238E27FC236}">
                  <a16:creationId xmlns:a16="http://schemas.microsoft.com/office/drawing/2014/main" id="{21052596-976E-4199-9D15-644469269E02}"/>
                </a:ext>
              </a:extLst>
            </p:cNvPr>
            <p:cNvGrpSpPr/>
            <p:nvPr/>
          </p:nvGrpSpPr>
          <p:grpSpPr>
            <a:xfrm>
              <a:off x="4095364" y="-1265853"/>
              <a:ext cx="1055492" cy="1175711"/>
              <a:chOff x="-468312" y="-4139958"/>
              <a:chExt cx="3163888" cy="3524250"/>
            </a:xfrm>
            <a:grpFill/>
          </p:grpSpPr>
          <p:sp>
            <p:nvSpPr>
              <p:cNvPr id="41" name="Freeform 13">
                <a:extLst>
                  <a:ext uri="{FF2B5EF4-FFF2-40B4-BE49-F238E27FC236}">
                    <a16:creationId xmlns:a16="http://schemas.microsoft.com/office/drawing/2014/main" id="{4497BE67-815F-4975-A87D-BD2994D7C9EF}"/>
                  </a:ext>
                </a:extLst>
              </p:cNvPr>
              <p:cNvSpPr>
                <a:spLocks/>
              </p:cNvSpPr>
              <p:nvPr/>
            </p:nvSpPr>
            <p:spPr bwMode="auto">
              <a:xfrm>
                <a:off x="360363" y="-3387483"/>
                <a:ext cx="684213" cy="1941513"/>
              </a:xfrm>
              <a:custGeom>
                <a:avLst/>
                <a:gdLst>
                  <a:gd name="T0" fmla="*/ 185 w 230"/>
                  <a:gd name="T1" fmla="*/ 653 h 653"/>
                  <a:gd name="T2" fmla="*/ 44 w 230"/>
                  <a:gd name="T3" fmla="*/ 653 h 653"/>
                  <a:gd name="T4" fmla="*/ 0 w 230"/>
                  <a:gd name="T5" fmla="*/ 608 h 653"/>
                  <a:gd name="T6" fmla="*/ 0 w 230"/>
                  <a:gd name="T7" fmla="*/ 45 h 653"/>
                  <a:gd name="T8" fmla="*/ 44 w 230"/>
                  <a:gd name="T9" fmla="*/ 0 h 653"/>
                  <a:gd name="T10" fmla="*/ 185 w 230"/>
                  <a:gd name="T11" fmla="*/ 0 h 653"/>
                  <a:gd name="T12" fmla="*/ 230 w 230"/>
                  <a:gd name="T13" fmla="*/ 45 h 653"/>
                  <a:gd name="T14" fmla="*/ 230 w 230"/>
                  <a:gd name="T15" fmla="*/ 608 h 653"/>
                  <a:gd name="T16" fmla="*/ 185 w 230"/>
                  <a:gd name="T17"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653">
                    <a:moveTo>
                      <a:pt x="185" y="653"/>
                    </a:moveTo>
                    <a:cubicBezTo>
                      <a:pt x="44" y="653"/>
                      <a:pt x="44" y="653"/>
                      <a:pt x="44" y="653"/>
                    </a:cubicBezTo>
                    <a:cubicBezTo>
                      <a:pt x="19" y="653"/>
                      <a:pt x="0" y="633"/>
                      <a:pt x="0" y="608"/>
                    </a:cubicBezTo>
                    <a:cubicBezTo>
                      <a:pt x="0" y="45"/>
                      <a:pt x="0" y="45"/>
                      <a:pt x="0" y="45"/>
                    </a:cubicBezTo>
                    <a:cubicBezTo>
                      <a:pt x="0" y="20"/>
                      <a:pt x="19" y="0"/>
                      <a:pt x="44" y="0"/>
                    </a:cubicBezTo>
                    <a:cubicBezTo>
                      <a:pt x="185" y="0"/>
                      <a:pt x="185" y="0"/>
                      <a:pt x="185" y="0"/>
                    </a:cubicBezTo>
                    <a:cubicBezTo>
                      <a:pt x="210" y="0"/>
                      <a:pt x="230" y="20"/>
                      <a:pt x="230" y="45"/>
                    </a:cubicBezTo>
                    <a:cubicBezTo>
                      <a:pt x="230" y="608"/>
                      <a:pt x="230" y="608"/>
                      <a:pt x="230" y="608"/>
                    </a:cubicBezTo>
                    <a:cubicBezTo>
                      <a:pt x="230" y="633"/>
                      <a:pt x="210" y="653"/>
                      <a:pt x="185" y="6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2" name="Freeform 14">
                <a:extLst>
                  <a:ext uri="{FF2B5EF4-FFF2-40B4-BE49-F238E27FC236}">
                    <a16:creationId xmlns:a16="http://schemas.microsoft.com/office/drawing/2014/main" id="{58EEE2C4-1B55-425E-B13E-271D52E5A1E8}"/>
                  </a:ext>
                </a:extLst>
              </p:cNvPr>
              <p:cNvSpPr>
                <a:spLocks/>
              </p:cNvSpPr>
              <p:nvPr/>
            </p:nvSpPr>
            <p:spPr bwMode="auto">
              <a:xfrm>
                <a:off x="-468312" y="-2528646"/>
                <a:ext cx="685800" cy="1082675"/>
              </a:xfrm>
              <a:custGeom>
                <a:avLst/>
                <a:gdLst>
                  <a:gd name="T0" fmla="*/ 186 w 231"/>
                  <a:gd name="T1" fmla="*/ 364 h 364"/>
                  <a:gd name="T2" fmla="*/ 45 w 231"/>
                  <a:gd name="T3" fmla="*/ 364 h 364"/>
                  <a:gd name="T4" fmla="*/ 0 w 231"/>
                  <a:gd name="T5" fmla="*/ 319 h 364"/>
                  <a:gd name="T6" fmla="*/ 0 w 231"/>
                  <a:gd name="T7" fmla="*/ 44 h 364"/>
                  <a:gd name="T8" fmla="*/ 45 w 231"/>
                  <a:gd name="T9" fmla="*/ 0 h 364"/>
                  <a:gd name="T10" fmla="*/ 186 w 231"/>
                  <a:gd name="T11" fmla="*/ 0 h 364"/>
                  <a:gd name="T12" fmla="*/ 231 w 231"/>
                  <a:gd name="T13" fmla="*/ 44 h 364"/>
                  <a:gd name="T14" fmla="*/ 231 w 231"/>
                  <a:gd name="T15" fmla="*/ 319 h 364"/>
                  <a:gd name="T16" fmla="*/ 186 w 231"/>
                  <a:gd name="T17"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64">
                    <a:moveTo>
                      <a:pt x="186" y="364"/>
                    </a:moveTo>
                    <a:cubicBezTo>
                      <a:pt x="45" y="364"/>
                      <a:pt x="45" y="364"/>
                      <a:pt x="45" y="364"/>
                    </a:cubicBezTo>
                    <a:cubicBezTo>
                      <a:pt x="20" y="364"/>
                      <a:pt x="0" y="344"/>
                      <a:pt x="0" y="319"/>
                    </a:cubicBezTo>
                    <a:cubicBezTo>
                      <a:pt x="0" y="44"/>
                      <a:pt x="0" y="44"/>
                      <a:pt x="0" y="44"/>
                    </a:cubicBezTo>
                    <a:cubicBezTo>
                      <a:pt x="0" y="19"/>
                      <a:pt x="20" y="0"/>
                      <a:pt x="45" y="0"/>
                    </a:cubicBezTo>
                    <a:cubicBezTo>
                      <a:pt x="186" y="0"/>
                      <a:pt x="186" y="0"/>
                      <a:pt x="186" y="0"/>
                    </a:cubicBezTo>
                    <a:cubicBezTo>
                      <a:pt x="211" y="0"/>
                      <a:pt x="231" y="19"/>
                      <a:pt x="231" y="44"/>
                    </a:cubicBezTo>
                    <a:cubicBezTo>
                      <a:pt x="231" y="319"/>
                      <a:pt x="231" y="319"/>
                      <a:pt x="231" y="319"/>
                    </a:cubicBezTo>
                    <a:cubicBezTo>
                      <a:pt x="231" y="344"/>
                      <a:pt x="211" y="364"/>
                      <a:pt x="186" y="3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3" name="Freeform 15">
                <a:extLst>
                  <a:ext uri="{FF2B5EF4-FFF2-40B4-BE49-F238E27FC236}">
                    <a16:creationId xmlns:a16="http://schemas.microsoft.com/office/drawing/2014/main" id="{94333530-DFAF-43BD-9C39-93F81A2A9A04}"/>
                  </a:ext>
                </a:extLst>
              </p:cNvPr>
              <p:cNvSpPr>
                <a:spLocks/>
              </p:cNvSpPr>
              <p:nvPr/>
            </p:nvSpPr>
            <p:spPr bwMode="auto">
              <a:xfrm>
                <a:off x="1187450" y="-4139958"/>
                <a:ext cx="682626" cy="3524250"/>
              </a:xfrm>
              <a:custGeom>
                <a:avLst/>
                <a:gdLst>
                  <a:gd name="T0" fmla="*/ 186 w 230"/>
                  <a:gd name="T1" fmla="*/ 1185 h 1185"/>
                  <a:gd name="T2" fmla="*/ 44 w 230"/>
                  <a:gd name="T3" fmla="*/ 1185 h 1185"/>
                  <a:gd name="T4" fmla="*/ 0 w 230"/>
                  <a:gd name="T5" fmla="*/ 1141 h 1185"/>
                  <a:gd name="T6" fmla="*/ 0 w 230"/>
                  <a:gd name="T7" fmla="*/ 47 h 1185"/>
                  <a:gd name="T8" fmla="*/ 47 w 230"/>
                  <a:gd name="T9" fmla="*/ 0 h 1185"/>
                  <a:gd name="T10" fmla="*/ 183 w 230"/>
                  <a:gd name="T11" fmla="*/ 0 h 1185"/>
                  <a:gd name="T12" fmla="*/ 230 w 230"/>
                  <a:gd name="T13" fmla="*/ 47 h 1185"/>
                  <a:gd name="T14" fmla="*/ 230 w 230"/>
                  <a:gd name="T15" fmla="*/ 1141 h 1185"/>
                  <a:gd name="T16" fmla="*/ 186 w 230"/>
                  <a:gd name="T17" fmla="*/ 1185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1185">
                    <a:moveTo>
                      <a:pt x="186" y="1185"/>
                    </a:moveTo>
                    <a:cubicBezTo>
                      <a:pt x="44" y="1185"/>
                      <a:pt x="44" y="1185"/>
                      <a:pt x="44" y="1185"/>
                    </a:cubicBezTo>
                    <a:cubicBezTo>
                      <a:pt x="20" y="1185"/>
                      <a:pt x="0" y="1166"/>
                      <a:pt x="0" y="1141"/>
                    </a:cubicBezTo>
                    <a:cubicBezTo>
                      <a:pt x="0" y="47"/>
                      <a:pt x="0" y="47"/>
                      <a:pt x="0" y="47"/>
                    </a:cubicBezTo>
                    <a:cubicBezTo>
                      <a:pt x="0" y="21"/>
                      <a:pt x="21" y="0"/>
                      <a:pt x="47" y="0"/>
                    </a:cubicBezTo>
                    <a:cubicBezTo>
                      <a:pt x="183" y="0"/>
                      <a:pt x="183" y="0"/>
                      <a:pt x="183" y="0"/>
                    </a:cubicBezTo>
                    <a:cubicBezTo>
                      <a:pt x="209" y="0"/>
                      <a:pt x="230" y="21"/>
                      <a:pt x="230" y="47"/>
                    </a:cubicBezTo>
                    <a:cubicBezTo>
                      <a:pt x="230" y="1141"/>
                      <a:pt x="230" y="1141"/>
                      <a:pt x="230" y="1141"/>
                    </a:cubicBezTo>
                    <a:cubicBezTo>
                      <a:pt x="230" y="1166"/>
                      <a:pt x="210" y="1185"/>
                      <a:pt x="186" y="11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4" name="Freeform 16">
                <a:extLst>
                  <a:ext uri="{FF2B5EF4-FFF2-40B4-BE49-F238E27FC236}">
                    <a16:creationId xmlns:a16="http://schemas.microsoft.com/office/drawing/2014/main" id="{042482FC-379A-4FB4-B8C3-63F29A8C4F48}"/>
                  </a:ext>
                </a:extLst>
              </p:cNvPr>
              <p:cNvSpPr>
                <a:spLocks/>
              </p:cNvSpPr>
              <p:nvPr/>
            </p:nvSpPr>
            <p:spPr bwMode="auto">
              <a:xfrm>
                <a:off x="2012951" y="-2133358"/>
                <a:ext cx="682625" cy="687388"/>
              </a:xfrm>
              <a:custGeom>
                <a:avLst/>
                <a:gdLst>
                  <a:gd name="T0" fmla="*/ 186 w 230"/>
                  <a:gd name="T1" fmla="*/ 231 h 231"/>
                  <a:gd name="T2" fmla="*/ 45 w 230"/>
                  <a:gd name="T3" fmla="*/ 231 h 231"/>
                  <a:gd name="T4" fmla="*/ 0 w 230"/>
                  <a:gd name="T5" fmla="*/ 186 h 231"/>
                  <a:gd name="T6" fmla="*/ 0 w 230"/>
                  <a:gd name="T7" fmla="*/ 45 h 231"/>
                  <a:gd name="T8" fmla="*/ 45 w 230"/>
                  <a:gd name="T9" fmla="*/ 0 h 231"/>
                  <a:gd name="T10" fmla="*/ 186 w 230"/>
                  <a:gd name="T11" fmla="*/ 0 h 231"/>
                  <a:gd name="T12" fmla="*/ 230 w 230"/>
                  <a:gd name="T13" fmla="*/ 45 h 231"/>
                  <a:gd name="T14" fmla="*/ 230 w 230"/>
                  <a:gd name="T15" fmla="*/ 186 h 231"/>
                  <a:gd name="T16" fmla="*/ 186 w 230"/>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86" y="231"/>
                    </a:moveTo>
                    <a:cubicBezTo>
                      <a:pt x="45" y="231"/>
                      <a:pt x="45" y="231"/>
                      <a:pt x="45" y="231"/>
                    </a:cubicBezTo>
                    <a:cubicBezTo>
                      <a:pt x="20" y="231"/>
                      <a:pt x="0" y="211"/>
                      <a:pt x="0" y="186"/>
                    </a:cubicBezTo>
                    <a:cubicBezTo>
                      <a:pt x="0" y="45"/>
                      <a:pt x="0" y="45"/>
                      <a:pt x="0" y="45"/>
                    </a:cubicBezTo>
                    <a:cubicBezTo>
                      <a:pt x="0" y="20"/>
                      <a:pt x="20" y="0"/>
                      <a:pt x="45" y="0"/>
                    </a:cubicBezTo>
                    <a:cubicBezTo>
                      <a:pt x="186" y="0"/>
                      <a:pt x="186" y="0"/>
                      <a:pt x="186" y="0"/>
                    </a:cubicBezTo>
                    <a:cubicBezTo>
                      <a:pt x="211" y="0"/>
                      <a:pt x="230" y="20"/>
                      <a:pt x="230" y="45"/>
                    </a:cubicBezTo>
                    <a:cubicBezTo>
                      <a:pt x="230" y="186"/>
                      <a:pt x="230" y="186"/>
                      <a:pt x="230" y="186"/>
                    </a:cubicBezTo>
                    <a:cubicBezTo>
                      <a:pt x="230" y="211"/>
                      <a:pt x="211" y="231"/>
                      <a:pt x="186" y="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sp>
        <p:nvSpPr>
          <p:cNvPr id="24" name="TextBox 23">
            <a:extLst>
              <a:ext uri="{FF2B5EF4-FFF2-40B4-BE49-F238E27FC236}">
                <a16:creationId xmlns:a16="http://schemas.microsoft.com/office/drawing/2014/main" id="{F56040E0-7336-4810-AF18-50452F8BC95A}"/>
              </a:ext>
            </a:extLst>
          </p:cNvPr>
          <p:cNvSpPr txBox="1"/>
          <p:nvPr/>
        </p:nvSpPr>
        <p:spPr>
          <a:xfrm>
            <a:off x="587375" y="4954719"/>
            <a:ext cx="5998621" cy="1323439"/>
          </a:xfrm>
          <a:prstGeom prst="rect">
            <a:avLst/>
          </a:prstGeom>
          <a:noFill/>
        </p:spPr>
        <p:txBody>
          <a:bodyPr wrap="square">
            <a:spAutoFit/>
          </a:bodyPr>
          <a:lstStyle/>
          <a:p>
            <a:pPr algn="l" fontAlgn="base"/>
            <a:r>
              <a:rPr lang="uk-UA" sz="4000" b="0" i="0" dirty="0">
                <a:solidFill>
                  <a:schemeClr val="bg1"/>
                </a:solidFill>
                <a:effectLst/>
                <a:latin typeface="Arial Black" panose="020B0A04020102020204" pitchFamily="34" charset="0"/>
              </a:rPr>
              <a:t>Основні </a:t>
            </a:r>
          </a:p>
          <a:p>
            <a:pPr algn="l" fontAlgn="base"/>
            <a:r>
              <a:rPr lang="uk-UA" sz="4000" b="0" i="0" dirty="0">
                <a:solidFill>
                  <a:schemeClr val="bg1"/>
                </a:solidFill>
                <a:effectLst/>
                <a:latin typeface="Arial Black" panose="020B0A04020102020204" pitchFamily="34" charset="0"/>
              </a:rPr>
              <a:t>результати</a:t>
            </a:r>
          </a:p>
        </p:txBody>
      </p:sp>
      <p:pic>
        <p:nvPicPr>
          <p:cNvPr id="25" name="Рисунок 24">
            <a:extLst>
              <a:ext uri="{FF2B5EF4-FFF2-40B4-BE49-F238E27FC236}">
                <a16:creationId xmlns:a16="http://schemas.microsoft.com/office/drawing/2014/main" id="{F37F0139-D62F-4A62-B9D8-F494BD4313B6}"/>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513465" y="4297148"/>
            <a:ext cx="1258141" cy="365125"/>
          </a:xfrm>
          <a:prstGeom prst="rect">
            <a:avLst/>
          </a:prstGeom>
        </p:spPr>
      </p:pic>
    </p:spTree>
    <p:extLst>
      <p:ext uri="{BB962C8B-B14F-4D97-AF65-F5344CB8AC3E}">
        <p14:creationId xmlns:p14="http://schemas.microsoft.com/office/powerpoint/2010/main" val="1336411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D6948-8A0B-08F9-C1BD-1CA5A209A680}"/>
            </a:ext>
          </a:extLst>
        </p:cNvPr>
        <p:cNvGrpSpPr/>
        <p:nvPr/>
      </p:nvGrpSpPr>
      <p:grpSpPr>
        <a:xfrm>
          <a:off x="0" y="0"/>
          <a:ext cx="0" cy="0"/>
          <a:chOff x="0" y="0"/>
          <a:chExt cx="0" cy="0"/>
        </a:xfrm>
      </p:grpSpPr>
      <p:sp>
        <p:nvSpPr>
          <p:cNvPr id="6" name="Прямокутник 5">
            <a:extLst>
              <a:ext uri="{FF2B5EF4-FFF2-40B4-BE49-F238E27FC236}">
                <a16:creationId xmlns:a16="http://schemas.microsoft.com/office/drawing/2014/main" id="{F7B771A2-0AED-8813-27E0-43B6C7906431}"/>
              </a:ext>
            </a:extLst>
          </p:cNvPr>
          <p:cNvSpPr/>
          <p:nvPr/>
        </p:nvSpPr>
        <p:spPr>
          <a:xfrm>
            <a:off x="391697" y="1537844"/>
            <a:ext cx="11421406" cy="4385190"/>
          </a:xfrm>
          <a:prstGeom prst="rect">
            <a:avLst/>
          </a:prstGeom>
          <a:solidFill>
            <a:srgbClr val="F6F6F6"/>
          </a:solidFill>
          <a:ln>
            <a:noFill/>
          </a:ln>
          <a:effectLst>
            <a:outerShdw blurRad="254000" dist="50800" dir="5400000" sx="90000" sy="9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кутник 4">
            <a:extLst>
              <a:ext uri="{FF2B5EF4-FFF2-40B4-BE49-F238E27FC236}">
                <a16:creationId xmlns:a16="http://schemas.microsoft.com/office/drawing/2014/main" id="{A69A1B8F-3D27-8D42-8688-9256442406DB}"/>
              </a:ext>
            </a:extLst>
          </p:cNvPr>
          <p:cNvSpPr/>
          <p:nvPr/>
        </p:nvSpPr>
        <p:spPr>
          <a:xfrm>
            <a:off x="405114" y="1539086"/>
            <a:ext cx="11259235" cy="1441482"/>
          </a:xfrm>
          <a:prstGeom prst="rect">
            <a:avLst/>
          </a:prstGeom>
          <a:solidFill>
            <a:srgbClr val="F6F6F6"/>
          </a:solidFill>
          <a:ln>
            <a:noFill/>
          </a:ln>
          <a:effectLst>
            <a:outerShdw blurRad="254000" dist="50800" dir="5400000" sx="90000" sy="9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extLst>
              <a:ext uri="{FF2B5EF4-FFF2-40B4-BE49-F238E27FC236}">
                <a16:creationId xmlns:a16="http://schemas.microsoft.com/office/drawing/2014/main" id="{89A71772-E556-7AD8-666D-3057D71EC2AA}"/>
              </a:ext>
            </a:extLst>
          </p:cNvPr>
          <p:cNvSpPr txBox="1"/>
          <p:nvPr/>
        </p:nvSpPr>
        <p:spPr>
          <a:xfrm>
            <a:off x="1689743" y="1555985"/>
            <a:ext cx="9988023" cy="1384995"/>
          </a:xfrm>
          <a:prstGeom prst="rect">
            <a:avLst/>
          </a:prstGeom>
          <a:solidFill>
            <a:srgbClr val="F6F6F6"/>
          </a:solidFill>
        </p:spPr>
        <p:txBody>
          <a:bodyPr wrap="square">
            <a:spAutoFit/>
          </a:bodyPr>
          <a:lstStyle/>
          <a:p>
            <a:pPr algn="l" fontAlgn="base"/>
            <a:r>
              <a:rPr lang="uk-UA" sz="1600" dirty="0" err="1">
                <a:latin typeface="Arial "/>
              </a:rPr>
              <a:t>Проєкти</a:t>
            </a:r>
            <a:r>
              <a:rPr lang="uk-UA" sz="1600" dirty="0">
                <a:latin typeface="Arial "/>
              </a:rPr>
              <a:t> міні-грантів були успішними завдяки високому рівню автономії ініціативних груп, які мали можливість самостійно приймати рішення щодо реалізації своїх міні-</a:t>
            </a:r>
            <a:r>
              <a:rPr lang="uk-UA" sz="1600" dirty="0" err="1">
                <a:latin typeface="Arial "/>
              </a:rPr>
              <a:t>проєктів</a:t>
            </a:r>
            <a:r>
              <a:rPr lang="uk-UA" sz="1600" dirty="0">
                <a:latin typeface="Arial "/>
              </a:rPr>
              <a:t>. </a:t>
            </a:r>
            <a:r>
              <a:rPr lang="uk-UA" dirty="0">
                <a:solidFill>
                  <a:srgbClr val="FF0000"/>
                </a:solidFill>
              </a:rPr>
              <a:t>Важливим фактором успіху було залучення досвідчених учасників</a:t>
            </a:r>
            <a:r>
              <a:rPr lang="uk-UA" sz="1600" dirty="0">
                <a:latin typeface="Arial "/>
              </a:rPr>
              <a:t>. Водночас, під час виконання </a:t>
            </a:r>
            <a:r>
              <a:rPr lang="uk-UA" sz="1600" dirty="0" err="1">
                <a:latin typeface="Arial "/>
              </a:rPr>
              <a:t>проєктів</a:t>
            </a:r>
            <a:r>
              <a:rPr lang="uk-UA" sz="1600" dirty="0">
                <a:latin typeface="Arial "/>
              </a:rPr>
              <a:t> виникали ситуації перевантаження, оскільки не завжди вдалося уникнути дублювання обов’язків. Попри це, представники ГО та ініціативних груп дуже позитивно оцінювали підтримку з боку донорів.</a:t>
            </a:r>
            <a:endParaRPr lang="en-US" sz="1600" b="1" i="0" dirty="0">
              <a:solidFill>
                <a:srgbClr val="181818"/>
              </a:solidFill>
              <a:effectLst/>
              <a:latin typeface="Arial "/>
              <a:cs typeface="Arial" panose="020B0604020202020204" pitchFamily="34" charset="0"/>
            </a:endParaRPr>
          </a:p>
        </p:txBody>
      </p:sp>
      <p:sp>
        <p:nvSpPr>
          <p:cNvPr id="15" name="Прямокутник 14">
            <a:extLst>
              <a:ext uri="{FF2B5EF4-FFF2-40B4-BE49-F238E27FC236}">
                <a16:creationId xmlns:a16="http://schemas.microsoft.com/office/drawing/2014/main" id="{3F369CAA-44F0-5948-6BAE-941252289AB1}"/>
              </a:ext>
            </a:extLst>
          </p:cNvPr>
          <p:cNvSpPr/>
          <p:nvPr/>
        </p:nvSpPr>
        <p:spPr>
          <a:xfrm>
            <a:off x="602856" y="1555985"/>
            <a:ext cx="911299" cy="1443445"/>
          </a:xfrm>
          <a:prstGeom prst="rect">
            <a:avLst/>
          </a:prstGeom>
          <a:solidFill>
            <a:srgbClr val="3E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a:extLst>
              <a:ext uri="{FF2B5EF4-FFF2-40B4-BE49-F238E27FC236}">
                <a16:creationId xmlns:a16="http://schemas.microsoft.com/office/drawing/2014/main" id="{064A02B3-641E-F7A6-BF55-FF5A69A787B7}"/>
              </a:ext>
            </a:extLst>
          </p:cNvPr>
          <p:cNvSpPr txBox="1"/>
          <p:nvPr/>
        </p:nvSpPr>
        <p:spPr>
          <a:xfrm>
            <a:off x="2031642" y="3045668"/>
            <a:ext cx="9200296" cy="2867067"/>
          </a:xfrm>
          <a:prstGeom prst="rect">
            <a:avLst/>
          </a:prstGeom>
          <a:noFill/>
        </p:spPr>
        <p:txBody>
          <a:bodyPr wrap="square">
            <a:spAutoFit/>
          </a:bodyPr>
          <a:lstStyle/>
          <a:p>
            <a:pPr indent="534988">
              <a:lnSpc>
                <a:spcPct val="107000"/>
              </a:lnSpc>
              <a:spcAft>
                <a:spcPts val="800"/>
              </a:spcAft>
            </a:pPr>
            <a:r>
              <a:rPr lang="uk-UA" sz="1400" dirty="0">
                <a:latin typeface="Arial "/>
              </a:rPr>
              <a:t/>
            </a:r>
            <a:br>
              <a:rPr lang="uk-UA" sz="1400" dirty="0">
                <a:latin typeface="Arial "/>
              </a:rPr>
            </a:br>
            <a:r>
              <a:rPr lang="uk-UA" sz="1400" dirty="0">
                <a:latin typeface="Arial "/>
              </a:rPr>
              <a:t>            </a:t>
            </a:r>
            <a:r>
              <a:rPr lang="uk-UA" sz="1200" i="1" kern="0" dirty="0">
                <a:effectLst/>
                <a:latin typeface="Arial" panose="020B0604020202020204" pitchFamily="34" charset="0"/>
                <a:ea typeface="Times New Roman" panose="02020603050405020304" pitchFamily="18" charset="0"/>
                <a:cs typeface="Times New Roman" panose="02020603050405020304" pitchFamily="18" charset="0"/>
              </a:rPr>
              <a:t>«Це був майже початок війни. Ми розуміли, що люди потребують допомоги, в Полтаві була велика кількість ВПО, і до того, як заснувати офіційну організацію, наша команда, вже так можу говорити, що команда, ми </a:t>
            </a:r>
            <a:r>
              <a:rPr lang="uk-UA" sz="1200" i="1" kern="0" dirty="0" err="1">
                <a:effectLst/>
                <a:latin typeface="Arial" panose="020B0604020202020204" pitchFamily="34" charset="0"/>
                <a:ea typeface="Times New Roman" panose="02020603050405020304" pitchFamily="18" charset="0"/>
                <a:cs typeface="Times New Roman" panose="02020603050405020304" pitchFamily="18" charset="0"/>
              </a:rPr>
              <a:t>волонтерили</a:t>
            </a:r>
            <a:r>
              <a:rPr lang="uk-UA" sz="1200" i="1" kern="0" dirty="0">
                <a:effectLst/>
                <a:latin typeface="Arial" panose="020B0604020202020204" pitchFamily="34" charset="0"/>
                <a:ea typeface="Times New Roman" panose="02020603050405020304" pitchFamily="18" charset="0"/>
                <a:cs typeface="Times New Roman" panose="02020603050405020304" pitchFamily="18" charset="0"/>
              </a:rPr>
              <a:t> і багато </a:t>
            </a:r>
            <a:r>
              <a:rPr lang="uk-UA" sz="1200" i="1" kern="0" dirty="0" err="1">
                <a:effectLst/>
                <a:latin typeface="Arial" panose="020B0604020202020204" pitchFamily="34" charset="0"/>
                <a:ea typeface="Times New Roman" panose="02020603050405020304" pitchFamily="18" charset="0"/>
                <a:cs typeface="Times New Roman" panose="02020603050405020304" pitchFamily="18" charset="0"/>
              </a:rPr>
              <a:t>волонтерили</a:t>
            </a:r>
            <a:r>
              <a:rPr lang="uk-UA" sz="1200" i="1" kern="0" dirty="0">
                <a:effectLst/>
                <a:latin typeface="Arial" panose="020B0604020202020204" pitchFamily="34" charset="0"/>
                <a:ea typeface="Times New Roman" panose="02020603050405020304" pitchFamily="18" charset="0"/>
                <a:cs typeface="Times New Roman" panose="02020603050405020304" pitchFamily="18" charset="0"/>
              </a:rPr>
              <a:t>, і мали досвід попередньої співпраці в інших неурядових організаціях» </a:t>
            </a:r>
            <a:r>
              <a:rPr lang="uk-UA" sz="1200" kern="0" dirty="0">
                <a:effectLst/>
                <a:latin typeface="Arial "/>
                <a:ea typeface="Times New Roman" panose="02020603050405020304" pitchFamily="18" charset="0"/>
                <a:cs typeface="Times New Roman" panose="02020603050405020304" pitchFamily="18" charset="0"/>
              </a:rPr>
              <a:t>(Ж., Полтава)</a:t>
            </a:r>
            <a:endParaRPr lang="uk-UA" sz="1200" kern="100" dirty="0">
              <a:effectLst/>
              <a:latin typeface="Arial "/>
              <a:ea typeface="Calibri" panose="020F0502020204030204" pitchFamily="34" charset="0"/>
              <a:cs typeface="Times New Roman" panose="02020603050405020304" pitchFamily="18" charset="0"/>
            </a:endParaRPr>
          </a:p>
          <a:p>
            <a:pPr indent="534988"/>
            <a:endParaRPr lang="uk-UA" sz="1400" dirty="0">
              <a:latin typeface="Arial "/>
            </a:endParaRPr>
          </a:p>
          <a:p>
            <a:pPr indent="534988"/>
            <a:r>
              <a:rPr lang="uk-UA" sz="1200" i="1" dirty="0">
                <a:latin typeface="Arial "/>
              </a:rPr>
              <a:t>«</a:t>
            </a:r>
            <a:r>
              <a:rPr lang="uk-UA" sz="1200" i="1" kern="0" dirty="0">
                <a:effectLst/>
                <a:latin typeface="Arial "/>
                <a:ea typeface="Times New Roman" panose="02020603050405020304" pitchFamily="18" charset="0"/>
              </a:rPr>
              <a:t>Я, координатор і соціальний працівник в одному обличчі, бо бюджет настільки був малий, що не знали, як його розподілити»</a:t>
            </a:r>
            <a:r>
              <a:rPr lang="uk-UA" sz="1200" kern="0" dirty="0">
                <a:effectLst/>
                <a:latin typeface="Arial "/>
                <a:ea typeface="Times New Roman" panose="02020603050405020304" pitchFamily="18" charset="0"/>
              </a:rPr>
              <a:t> (Ж., Львів)</a:t>
            </a:r>
            <a:r>
              <a:rPr lang="uk-UA" sz="1200" dirty="0">
                <a:latin typeface="Arial "/>
              </a:rPr>
              <a:t>.</a:t>
            </a:r>
          </a:p>
          <a:p>
            <a:pPr indent="534988"/>
            <a:endParaRPr lang="uk-UA" sz="1400" dirty="0">
              <a:latin typeface="Arial "/>
            </a:endParaRPr>
          </a:p>
          <a:p>
            <a:pPr indent="534988"/>
            <a:r>
              <a:rPr lang="uk-UA" sz="1400" dirty="0">
                <a:latin typeface="Arial "/>
              </a:rPr>
              <a:t/>
            </a:r>
            <a:br>
              <a:rPr lang="uk-UA" sz="1400" dirty="0">
                <a:latin typeface="Arial "/>
              </a:rPr>
            </a:br>
            <a:r>
              <a:rPr lang="uk-UA" sz="1400" dirty="0">
                <a:latin typeface="Arial "/>
              </a:rPr>
              <a:t>          </a:t>
            </a:r>
            <a:r>
              <a:rPr lang="uk-UA" sz="1200" i="1" kern="0" dirty="0">
                <a:effectLst/>
                <a:latin typeface="Arial "/>
                <a:ea typeface="Times New Roman" panose="02020603050405020304" pitchFamily="18" charset="0"/>
                <a:cs typeface="Times New Roman" panose="02020603050405020304" pitchFamily="18" charset="0"/>
              </a:rPr>
              <a:t>«Центр психічного здоров'я і боротьби з наркозалежними зазнав порушення від ракетних обстрілів. Сама лікарня зробила закінчила капітальний ремонт самого центру, а ми завдяки Міжнародному фонду «Альянс» туди завезли меблі і повністю забезпечені» </a:t>
            </a:r>
            <a:r>
              <a:rPr lang="uk-UA" sz="1200" kern="0" dirty="0">
                <a:effectLst/>
                <a:latin typeface="Arial "/>
                <a:ea typeface="Times New Roman" panose="02020603050405020304" pitchFamily="18" charset="0"/>
                <a:cs typeface="Times New Roman" panose="02020603050405020304" pitchFamily="18" charset="0"/>
              </a:rPr>
              <a:t>(Ж., Харків).</a:t>
            </a:r>
            <a:endParaRPr lang="uk-UA" sz="1200" kern="100" dirty="0">
              <a:effectLst/>
              <a:latin typeface="Arial "/>
              <a:ea typeface="Calibri" panose="020F0502020204030204" pitchFamily="34" charset="0"/>
              <a:cs typeface="Times New Roman" panose="02020603050405020304" pitchFamily="18" charset="0"/>
            </a:endParaRPr>
          </a:p>
          <a:p>
            <a:endParaRPr lang="uk-UA" sz="1400" dirty="0">
              <a:latin typeface="Arial "/>
            </a:endParaRPr>
          </a:p>
        </p:txBody>
      </p:sp>
      <p:sp>
        <p:nvSpPr>
          <p:cNvPr id="12" name="Прямокутник 11">
            <a:extLst>
              <a:ext uri="{FF2B5EF4-FFF2-40B4-BE49-F238E27FC236}">
                <a16:creationId xmlns:a16="http://schemas.microsoft.com/office/drawing/2014/main" id="{7BD89D6E-1F4F-C5AF-08B0-D9A973003103}"/>
              </a:ext>
            </a:extLst>
          </p:cNvPr>
          <p:cNvSpPr/>
          <p:nvPr/>
        </p:nvSpPr>
        <p:spPr>
          <a:xfrm>
            <a:off x="405115" y="325819"/>
            <a:ext cx="5690886" cy="1045781"/>
          </a:xfrm>
          <a:prstGeom prst="rect">
            <a:avLst/>
          </a:prstGeom>
          <a:solidFill>
            <a:srgbClr val="F6F6F6"/>
          </a:solidFill>
          <a:ln>
            <a:noFill/>
          </a:ln>
          <a:effectLst>
            <a:outerShdw blurRad="254000" dist="50800" dir="5400000" sx="73000" sy="73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a:extLst>
              <a:ext uri="{FF2B5EF4-FFF2-40B4-BE49-F238E27FC236}">
                <a16:creationId xmlns:a16="http://schemas.microsoft.com/office/drawing/2014/main" id="{24432D8A-DAA9-1682-F150-F7477B120D60}"/>
              </a:ext>
            </a:extLst>
          </p:cNvPr>
          <p:cNvSpPr txBox="1"/>
          <p:nvPr/>
        </p:nvSpPr>
        <p:spPr>
          <a:xfrm>
            <a:off x="574683" y="376161"/>
            <a:ext cx="5351750" cy="1077218"/>
          </a:xfrm>
          <a:prstGeom prst="rect">
            <a:avLst/>
          </a:prstGeom>
          <a:noFill/>
        </p:spPr>
        <p:txBody>
          <a:bodyPr wrap="square">
            <a:spAutoFit/>
          </a:bodyPr>
          <a:lstStyle/>
          <a:p>
            <a:pPr algn="l" fontAlgn="base"/>
            <a:r>
              <a:rPr lang="uk-UA" sz="3200" dirty="0">
                <a:latin typeface="Arial Black" panose="020B0A04020102020204" pitchFamily="34" charset="0"/>
              </a:rPr>
              <a:t>Уповноваження та автономія</a:t>
            </a:r>
            <a:endParaRPr lang="ru-RU" sz="3200" b="0" i="0" dirty="0">
              <a:solidFill>
                <a:srgbClr val="3E3232"/>
              </a:solidFill>
              <a:effectLst/>
              <a:latin typeface="Arial Black" panose="020B0A04020102020204" pitchFamily="34" charset="0"/>
            </a:endParaRPr>
          </a:p>
        </p:txBody>
      </p:sp>
      <p:sp>
        <p:nvSpPr>
          <p:cNvPr id="2" name="Бульбашка прямої мови: прямокутна з округленими кутами 1">
            <a:extLst>
              <a:ext uri="{FF2B5EF4-FFF2-40B4-BE49-F238E27FC236}">
                <a16:creationId xmlns:a16="http://schemas.microsoft.com/office/drawing/2014/main" id="{5D8C2E73-6C86-6F7B-46F4-EA3A1EDCE414}"/>
              </a:ext>
            </a:extLst>
          </p:cNvPr>
          <p:cNvSpPr/>
          <p:nvPr/>
        </p:nvSpPr>
        <p:spPr>
          <a:xfrm flipH="1">
            <a:off x="1609518" y="3429000"/>
            <a:ext cx="305915" cy="243661"/>
          </a:xfrm>
          <a:prstGeom prst="wedgeRoundRectCallout">
            <a:avLst/>
          </a:prstGeom>
          <a:solidFill>
            <a:srgbClr val="A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Бульбашка прямої мови: прямокутна з округленими кутами 2">
            <a:extLst>
              <a:ext uri="{FF2B5EF4-FFF2-40B4-BE49-F238E27FC236}">
                <a16:creationId xmlns:a16="http://schemas.microsoft.com/office/drawing/2014/main" id="{D97E1A00-CACC-F3C9-CEEE-F717F7DFFD7A}"/>
              </a:ext>
            </a:extLst>
          </p:cNvPr>
          <p:cNvSpPr/>
          <p:nvPr/>
        </p:nvSpPr>
        <p:spPr>
          <a:xfrm flipH="1">
            <a:off x="1609518" y="5076834"/>
            <a:ext cx="305915" cy="243661"/>
          </a:xfrm>
          <a:prstGeom prst="wedgeRoundRectCallout">
            <a:avLst/>
          </a:prstGeom>
          <a:solidFill>
            <a:srgbClr val="A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Бульбашка прямої мови: прямокутна з округленими кутами 3">
            <a:extLst>
              <a:ext uri="{FF2B5EF4-FFF2-40B4-BE49-F238E27FC236}">
                <a16:creationId xmlns:a16="http://schemas.microsoft.com/office/drawing/2014/main" id="{8FE877AC-BE91-9415-F0D0-8A55D66AFC63}"/>
              </a:ext>
            </a:extLst>
          </p:cNvPr>
          <p:cNvSpPr/>
          <p:nvPr/>
        </p:nvSpPr>
        <p:spPr>
          <a:xfrm flipH="1">
            <a:off x="1609518" y="4208139"/>
            <a:ext cx="305915" cy="243661"/>
          </a:xfrm>
          <a:prstGeom prst="wedgeRoundRectCallout">
            <a:avLst/>
          </a:prstGeom>
          <a:solidFill>
            <a:srgbClr val="A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700182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B4D03-BDFF-368A-4EB3-82F6BAF4968E}"/>
            </a:ext>
          </a:extLst>
        </p:cNvPr>
        <p:cNvGrpSpPr/>
        <p:nvPr/>
      </p:nvGrpSpPr>
      <p:grpSpPr>
        <a:xfrm>
          <a:off x="0" y="0"/>
          <a:ext cx="0" cy="0"/>
          <a:chOff x="0" y="0"/>
          <a:chExt cx="0" cy="0"/>
        </a:xfrm>
      </p:grpSpPr>
      <p:sp>
        <p:nvSpPr>
          <p:cNvPr id="6" name="Прямокутник 5">
            <a:extLst>
              <a:ext uri="{FF2B5EF4-FFF2-40B4-BE49-F238E27FC236}">
                <a16:creationId xmlns:a16="http://schemas.microsoft.com/office/drawing/2014/main" id="{2C0D291B-8594-106A-796A-13226A017AB6}"/>
              </a:ext>
            </a:extLst>
          </p:cNvPr>
          <p:cNvSpPr/>
          <p:nvPr/>
        </p:nvSpPr>
        <p:spPr>
          <a:xfrm>
            <a:off x="418529" y="1511251"/>
            <a:ext cx="11421406" cy="4385190"/>
          </a:xfrm>
          <a:prstGeom prst="rect">
            <a:avLst/>
          </a:prstGeom>
          <a:solidFill>
            <a:srgbClr val="F6F6F6"/>
          </a:solidFill>
          <a:ln>
            <a:noFill/>
          </a:ln>
          <a:effectLst>
            <a:outerShdw blurRad="254000" dist="50800" dir="5400000" sx="90000" sy="9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кутник 4">
            <a:extLst>
              <a:ext uri="{FF2B5EF4-FFF2-40B4-BE49-F238E27FC236}">
                <a16:creationId xmlns:a16="http://schemas.microsoft.com/office/drawing/2014/main" id="{3BD49D62-19CA-8AF9-7305-7A0716DB5C34}"/>
              </a:ext>
            </a:extLst>
          </p:cNvPr>
          <p:cNvSpPr/>
          <p:nvPr/>
        </p:nvSpPr>
        <p:spPr>
          <a:xfrm>
            <a:off x="418528" y="1597200"/>
            <a:ext cx="11441985" cy="3011636"/>
          </a:xfrm>
          <a:prstGeom prst="rect">
            <a:avLst/>
          </a:prstGeom>
          <a:solidFill>
            <a:srgbClr val="F6F6F6"/>
          </a:solidFill>
          <a:ln>
            <a:noFill/>
          </a:ln>
          <a:effectLst>
            <a:outerShdw blurRad="254000" dist="50800" dir="5400000" sx="90000" sy="9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Прямоугольник: скругленные углы 3">
            <a:extLst>
              <a:ext uri="{FF2B5EF4-FFF2-40B4-BE49-F238E27FC236}">
                <a16:creationId xmlns:a16="http://schemas.microsoft.com/office/drawing/2014/main" id="{1D4D875E-AB05-23FD-30B9-CEDC6E1401FA}"/>
              </a:ext>
            </a:extLst>
          </p:cNvPr>
          <p:cNvSpPr/>
          <p:nvPr/>
        </p:nvSpPr>
        <p:spPr>
          <a:xfrm>
            <a:off x="7710676" y="1434785"/>
            <a:ext cx="3256159" cy="3138592"/>
          </a:xfrm>
          <a:prstGeom prst="roundRect">
            <a:avLst>
              <a:gd name="adj" fmla="val 5534"/>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34" name="Прямоугольник: скругленные углы 3">
            <a:extLst>
              <a:ext uri="{FF2B5EF4-FFF2-40B4-BE49-F238E27FC236}">
                <a16:creationId xmlns:a16="http://schemas.microsoft.com/office/drawing/2014/main" id="{59C07003-52BD-F247-BA8F-578AD62563B3}"/>
              </a:ext>
            </a:extLst>
          </p:cNvPr>
          <p:cNvSpPr/>
          <p:nvPr/>
        </p:nvSpPr>
        <p:spPr>
          <a:xfrm>
            <a:off x="1201471" y="1408099"/>
            <a:ext cx="3256159" cy="3138592"/>
          </a:xfrm>
          <a:prstGeom prst="roundRect">
            <a:avLst>
              <a:gd name="adj" fmla="val 5534"/>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8" name="TextBox 17">
            <a:extLst>
              <a:ext uri="{FF2B5EF4-FFF2-40B4-BE49-F238E27FC236}">
                <a16:creationId xmlns:a16="http://schemas.microsoft.com/office/drawing/2014/main" id="{6C45CD6F-456F-A4AB-7696-8026DC3A5E50}"/>
              </a:ext>
            </a:extLst>
          </p:cNvPr>
          <p:cNvSpPr txBox="1"/>
          <p:nvPr/>
        </p:nvSpPr>
        <p:spPr>
          <a:xfrm>
            <a:off x="1856702" y="3161696"/>
            <a:ext cx="1852751" cy="116955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kumimoji="0" lang="uk-UA" altLang="uk-UA" sz="1400" b="0" i="0" u="none" strike="noStrike" cap="none" normalizeH="0" baseline="0" dirty="0">
                <a:ln>
                  <a:noFill/>
                </a:ln>
                <a:solidFill>
                  <a:schemeClr val="tx1"/>
                </a:solidFill>
                <a:effectLst/>
                <a:latin typeface="Arial" panose="020B0604020202020204" pitchFamily="34" charset="0"/>
              </a:rPr>
              <a:t>відзначили, що їхня ініціативна група діяла </a:t>
            </a:r>
            <a:r>
              <a:rPr kumimoji="0" lang="uk-UA" altLang="uk-UA" sz="1400" b="0" i="0" u="none" strike="noStrike" cap="none" normalizeH="0" baseline="0" dirty="0" err="1">
                <a:ln>
                  <a:noFill/>
                </a:ln>
                <a:solidFill>
                  <a:schemeClr val="tx1"/>
                </a:solidFill>
                <a:effectLst/>
                <a:latin typeface="Arial" panose="020B0604020202020204" pitchFamily="34" charset="0"/>
              </a:rPr>
              <a:t>автономно</a:t>
            </a:r>
            <a:r>
              <a:rPr kumimoji="0" lang="uk-UA" altLang="uk-UA" sz="1400" b="0" i="0" u="none" strike="noStrike" cap="none" normalizeH="0" baseline="0" dirty="0">
                <a:ln>
                  <a:noFill/>
                </a:ln>
                <a:solidFill>
                  <a:schemeClr val="tx1"/>
                </a:solidFill>
                <a:effectLst/>
                <a:latin typeface="Arial" panose="020B0604020202020204" pitchFamily="34" charset="0"/>
              </a:rPr>
              <a:t> та мала свободу прийняття рішень.</a:t>
            </a:r>
          </a:p>
        </p:txBody>
      </p:sp>
      <p:sp>
        <p:nvSpPr>
          <p:cNvPr id="12" name="Прямокутник 11">
            <a:extLst>
              <a:ext uri="{FF2B5EF4-FFF2-40B4-BE49-F238E27FC236}">
                <a16:creationId xmlns:a16="http://schemas.microsoft.com/office/drawing/2014/main" id="{DF1C2273-F7DD-86EB-2815-8E04B08F3201}"/>
              </a:ext>
            </a:extLst>
          </p:cNvPr>
          <p:cNvSpPr/>
          <p:nvPr/>
        </p:nvSpPr>
        <p:spPr>
          <a:xfrm>
            <a:off x="405115" y="325819"/>
            <a:ext cx="5690886" cy="1045781"/>
          </a:xfrm>
          <a:prstGeom prst="rect">
            <a:avLst/>
          </a:prstGeom>
          <a:solidFill>
            <a:srgbClr val="F6F6F6"/>
          </a:solidFill>
          <a:ln>
            <a:noFill/>
          </a:ln>
          <a:effectLst>
            <a:outerShdw blurRad="254000" dist="50800" dir="5400000" sx="73000" sy="73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a:extLst>
              <a:ext uri="{FF2B5EF4-FFF2-40B4-BE49-F238E27FC236}">
                <a16:creationId xmlns:a16="http://schemas.microsoft.com/office/drawing/2014/main" id="{26C0B951-9A42-0243-CD4E-42FCCD41BAC6}"/>
              </a:ext>
            </a:extLst>
          </p:cNvPr>
          <p:cNvSpPr txBox="1"/>
          <p:nvPr/>
        </p:nvSpPr>
        <p:spPr>
          <a:xfrm>
            <a:off x="574683" y="376161"/>
            <a:ext cx="6352590" cy="1077218"/>
          </a:xfrm>
          <a:prstGeom prst="rect">
            <a:avLst/>
          </a:prstGeom>
          <a:noFill/>
        </p:spPr>
        <p:txBody>
          <a:bodyPr wrap="square">
            <a:spAutoFit/>
          </a:bodyPr>
          <a:lstStyle/>
          <a:p>
            <a:pPr algn="l" fontAlgn="base"/>
            <a:r>
              <a:rPr lang="uk-UA" sz="3200" dirty="0">
                <a:latin typeface="Arial Black" panose="020B0A04020102020204" pitchFamily="34" charset="0"/>
              </a:rPr>
              <a:t>Уповноваження та автономія</a:t>
            </a:r>
            <a:endParaRPr lang="ru-RU" sz="3200" b="0" i="0" dirty="0">
              <a:solidFill>
                <a:srgbClr val="3E3232"/>
              </a:solidFill>
              <a:effectLst/>
              <a:latin typeface="Arial Black" panose="020B0A04020102020204" pitchFamily="34" charset="0"/>
            </a:endParaRPr>
          </a:p>
        </p:txBody>
      </p:sp>
      <p:sp>
        <p:nvSpPr>
          <p:cNvPr id="21" name="Rectangle 10">
            <a:extLst>
              <a:ext uri="{FF2B5EF4-FFF2-40B4-BE49-F238E27FC236}">
                <a16:creationId xmlns:a16="http://schemas.microsoft.com/office/drawing/2014/main" id="{4B5527EE-10B9-824A-22E3-D99565B988DC}"/>
              </a:ext>
            </a:extLst>
          </p:cNvPr>
          <p:cNvSpPr>
            <a:spLocks noChangeArrowheads="1"/>
          </p:cNvSpPr>
          <p:nvPr/>
        </p:nvSpPr>
        <p:spPr bwMode="auto">
          <a:xfrm>
            <a:off x="1352851" y="2786057"/>
            <a:ext cx="106281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uk-UA" altLang="uk-UA" sz="1400" b="1" i="0" u="none" strike="noStrike" cap="none" normalizeH="0" baseline="0" dirty="0">
                <a:ln>
                  <a:noFill/>
                </a:ln>
                <a:solidFill>
                  <a:schemeClr val="tx1"/>
                </a:solidFill>
                <a:effectLst/>
                <a:latin typeface="Arial" panose="020B0604020202020204" pitchFamily="34" charset="0"/>
              </a:rPr>
              <a:t>              </a:t>
            </a:r>
            <a:r>
              <a:rPr lang="uk-UA" altLang="uk-UA" sz="1400" b="1" dirty="0">
                <a:latin typeface="Arial" panose="020B0604020202020204" pitchFamily="34" charset="0"/>
              </a:rPr>
              <a:t>Р</a:t>
            </a:r>
            <a:r>
              <a:rPr kumimoji="0" lang="uk-UA" altLang="uk-UA" sz="1400" b="1" i="0" u="none" strike="noStrike" cap="none" normalizeH="0" baseline="0" dirty="0">
                <a:ln>
                  <a:noFill/>
                </a:ln>
                <a:solidFill>
                  <a:schemeClr val="tx1"/>
                </a:solidFill>
                <a:effectLst/>
                <a:latin typeface="Arial" panose="020B0604020202020204" pitchFamily="34" charset="0"/>
              </a:rPr>
              <a:t>еспондентів</a:t>
            </a:r>
            <a:r>
              <a:rPr lang="uk-UA" altLang="uk-UA" sz="1400" dirty="0">
                <a:latin typeface="Arial" panose="020B0604020202020204" pitchFamily="34" charset="0"/>
              </a:rPr>
              <a:t>                                                                                                               </a:t>
            </a:r>
            <a:r>
              <a:rPr kumimoji="0" lang="uk-UA" altLang="uk-UA" sz="1400" b="1" i="0" u="none" strike="noStrike" cap="none" normalizeH="0" baseline="0" dirty="0">
                <a:ln>
                  <a:noFill/>
                </a:ln>
                <a:solidFill>
                  <a:schemeClr val="tx1"/>
                </a:solidFill>
                <a:effectLst/>
                <a:latin typeface="Arial" panose="020B0604020202020204" pitchFamily="34" charset="0"/>
              </a:rPr>
              <a:t> </a:t>
            </a:r>
            <a:r>
              <a:rPr lang="uk-UA" altLang="uk-UA" sz="1400" b="1" dirty="0" err="1">
                <a:latin typeface="Arial" panose="020B0604020202020204" pitchFamily="34" charset="0"/>
              </a:rPr>
              <a:t>Б</a:t>
            </a:r>
            <a:r>
              <a:rPr kumimoji="0" lang="uk-UA" altLang="uk-UA" sz="1400" b="1" i="0" u="none" strike="noStrike" cap="none" normalizeH="0" baseline="0" dirty="0" err="1">
                <a:ln>
                  <a:noFill/>
                </a:ln>
                <a:solidFill>
                  <a:schemeClr val="tx1"/>
                </a:solidFill>
                <a:effectLst/>
                <a:latin typeface="Arial" panose="020B0604020202020204" pitchFamily="34" charset="0"/>
              </a:rPr>
              <a:t>енефіціарів</a:t>
            </a:r>
            <a:endParaRPr kumimoji="0" lang="uk-UA" altLang="uk-UA" sz="1400" b="0" i="0" u="none" strike="noStrike" cap="none" normalizeH="0" baseline="0" dirty="0">
              <a:ln>
                <a:noFill/>
              </a:ln>
              <a:solidFill>
                <a:schemeClr val="tx1"/>
              </a:solidFill>
              <a:effectLst/>
              <a:latin typeface="Arial" panose="020B0604020202020204" pitchFamily="34" charset="0"/>
            </a:endParaRPr>
          </a:p>
        </p:txBody>
      </p:sp>
      <p:sp>
        <p:nvSpPr>
          <p:cNvPr id="23" name="TextBox 22">
            <a:extLst>
              <a:ext uri="{FF2B5EF4-FFF2-40B4-BE49-F238E27FC236}">
                <a16:creationId xmlns:a16="http://schemas.microsoft.com/office/drawing/2014/main" id="{7E9406E9-782C-D122-E270-A7DE5CD25E5E}"/>
              </a:ext>
            </a:extLst>
          </p:cNvPr>
          <p:cNvSpPr txBox="1"/>
          <p:nvPr/>
        </p:nvSpPr>
        <p:spPr>
          <a:xfrm>
            <a:off x="8375900" y="3161696"/>
            <a:ext cx="1993306" cy="1384995"/>
          </a:xfrm>
          <a:prstGeom prst="rect">
            <a:avLst/>
          </a:prstGeom>
          <a:noFill/>
        </p:spPr>
        <p:txBody>
          <a:bodyPr wrap="square">
            <a:spAutoFit/>
          </a:bodyPr>
          <a:lstStyle/>
          <a:p>
            <a:r>
              <a:rPr kumimoji="0" lang="uk-UA" altLang="uk-UA" sz="1400" b="0" i="0" u="none" strike="noStrike" cap="none" normalizeH="0" baseline="0" dirty="0">
                <a:ln>
                  <a:noFill/>
                </a:ln>
                <a:solidFill>
                  <a:schemeClr val="tx1"/>
                </a:solidFill>
                <a:effectLst/>
                <a:latin typeface="Arial" panose="020B0604020202020204" pitchFamily="34" charset="0"/>
              </a:rPr>
              <a:t>підтвердили, що їхні потреби були враховані в </a:t>
            </a:r>
            <a:r>
              <a:rPr kumimoji="0" lang="uk-UA" altLang="uk-UA" sz="1400" b="0" i="0" u="none" strike="noStrike" cap="none" normalizeH="0" baseline="0" dirty="0" err="1">
                <a:ln>
                  <a:noFill/>
                </a:ln>
                <a:solidFill>
                  <a:schemeClr val="tx1"/>
                </a:solidFill>
                <a:effectLst/>
                <a:latin typeface="Arial" panose="020B0604020202020204" pitchFamily="34" charset="0"/>
              </a:rPr>
              <a:t>проєктах</a:t>
            </a:r>
            <a:r>
              <a:rPr kumimoji="0" lang="uk-UA" altLang="uk-UA" sz="1400" b="0" i="0" u="none" strike="noStrike" cap="none" normalizeH="0" baseline="0" dirty="0">
                <a:ln>
                  <a:noFill/>
                </a:ln>
                <a:solidFill>
                  <a:schemeClr val="tx1"/>
                </a:solidFill>
                <a:effectLst/>
                <a:latin typeface="Arial" panose="020B0604020202020204" pitchFamily="34" charset="0"/>
              </a:rPr>
              <a:t> завдяки ефективній організації роботи груп. </a:t>
            </a:r>
            <a:endParaRPr lang="uk-UA" sz="1400" dirty="0"/>
          </a:p>
        </p:txBody>
      </p:sp>
      <p:graphicFrame>
        <p:nvGraphicFramePr>
          <p:cNvPr id="24" name="Object 5">
            <a:extLst>
              <a:ext uri="{FF2B5EF4-FFF2-40B4-BE49-F238E27FC236}">
                <a16:creationId xmlns:a16="http://schemas.microsoft.com/office/drawing/2014/main" id="{98FA4927-3921-FE76-FBA7-8706976DAE9B}"/>
              </a:ext>
            </a:extLst>
          </p:cNvPr>
          <p:cNvGraphicFramePr>
            <a:graphicFrameLocks noChangeAspect="1"/>
          </p:cNvGraphicFramePr>
          <p:nvPr>
            <p:extLst>
              <p:ext uri="{D42A27DB-BD31-4B8C-83A1-F6EECF244321}">
                <p14:modId xmlns:p14="http://schemas.microsoft.com/office/powerpoint/2010/main" val="984860680"/>
              </p:ext>
            </p:extLst>
          </p:nvPr>
        </p:nvGraphicFramePr>
        <p:xfrm>
          <a:off x="644267" y="1506230"/>
          <a:ext cx="4277619" cy="25976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Object 5">
            <a:extLst>
              <a:ext uri="{FF2B5EF4-FFF2-40B4-BE49-F238E27FC236}">
                <a16:creationId xmlns:a16="http://schemas.microsoft.com/office/drawing/2014/main" id="{9FBA71AC-B875-E22E-AEBD-B07C41B92E26}"/>
              </a:ext>
            </a:extLst>
          </p:cNvPr>
          <p:cNvGraphicFramePr>
            <a:graphicFrameLocks noChangeAspect="1"/>
          </p:cNvGraphicFramePr>
          <p:nvPr>
            <p:extLst>
              <p:ext uri="{D42A27DB-BD31-4B8C-83A1-F6EECF244321}">
                <p14:modId xmlns:p14="http://schemas.microsoft.com/office/powerpoint/2010/main" val="3789995660"/>
              </p:ext>
            </p:extLst>
          </p:nvPr>
        </p:nvGraphicFramePr>
        <p:xfrm>
          <a:off x="7117322" y="1562834"/>
          <a:ext cx="4277619" cy="2597656"/>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CF0384D2-D8A7-A83A-C3CC-3E04365B46CD}"/>
              </a:ext>
            </a:extLst>
          </p:cNvPr>
          <p:cNvSpPr txBox="1"/>
          <p:nvPr/>
        </p:nvSpPr>
        <p:spPr>
          <a:xfrm>
            <a:off x="643675" y="4748487"/>
            <a:ext cx="10904649" cy="830997"/>
          </a:xfrm>
          <a:prstGeom prst="rect">
            <a:avLst/>
          </a:prstGeom>
          <a:noFill/>
        </p:spPr>
        <p:txBody>
          <a:bodyPr wrap="square">
            <a:spAutoFit/>
          </a:bodyPr>
          <a:lstStyle/>
          <a:p>
            <a:r>
              <a:rPr lang="uk-UA" sz="1600" dirty="0">
                <a:latin typeface="Arial "/>
              </a:rPr>
              <a:t>ГО/Ініціативні групи мали значну автономію в плануванні та реалізації проєктів, що сприяло досягненню цілей. Однак досвід підкреслив важливість чіткого розподілу ролей і кращої координації для уникнення перевантаження.</a:t>
            </a:r>
          </a:p>
        </p:txBody>
      </p:sp>
    </p:spTree>
    <p:extLst>
      <p:ext uri="{BB962C8B-B14F-4D97-AF65-F5344CB8AC3E}">
        <p14:creationId xmlns:p14="http://schemas.microsoft.com/office/powerpoint/2010/main" val="148832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2A9A4-9CA8-BBF9-E9F1-0A7F16596F85}"/>
            </a:ext>
          </a:extLst>
        </p:cNvPr>
        <p:cNvGrpSpPr/>
        <p:nvPr/>
      </p:nvGrpSpPr>
      <p:grpSpPr>
        <a:xfrm>
          <a:off x="0" y="0"/>
          <a:ext cx="0" cy="0"/>
          <a:chOff x="0" y="0"/>
          <a:chExt cx="0" cy="0"/>
        </a:xfrm>
      </p:grpSpPr>
      <p:sp>
        <p:nvSpPr>
          <p:cNvPr id="6" name="Прямокутник 5">
            <a:extLst>
              <a:ext uri="{FF2B5EF4-FFF2-40B4-BE49-F238E27FC236}">
                <a16:creationId xmlns:a16="http://schemas.microsoft.com/office/drawing/2014/main" id="{BD06FCCB-3052-FAC7-3384-E6093F3FEEF7}"/>
              </a:ext>
            </a:extLst>
          </p:cNvPr>
          <p:cNvSpPr/>
          <p:nvPr/>
        </p:nvSpPr>
        <p:spPr>
          <a:xfrm>
            <a:off x="385296" y="1505538"/>
            <a:ext cx="11421406" cy="4385190"/>
          </a:xfrm>
          <a:prstGeom prst="rect">
            <a:avLst/>
          </a:prstGeom>
          <a:solidFill>
            <a:srgbClr val="F6F6F6"/>
          </a:solidFill>
          <a:ln>
            <a:noFill/>
          </a:ln>
          <a:effectLst>
            <a:outerShdw blurRad="254000" dist="50800" dir="5400000" sx="90000" sy="9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кутник 4">
            <a:extLst>
              <a:ext uri="{FF2B5EF4-FFF2-40B4-BE49-F238E27FC236}">
                <a16:creationId xmlns:a16="http://schemas.microsoft.com/office/drawing/2014/main" id="{3C7FE9F8-0327-7CE5-16EB-F11D161138C2}"/>
              </a:ext>
            </a:extLst>
          </p:cNvPr>
          <p:cNvSpPr/>
          <p:nvPr/>
        </p:nvSpPr>
        <p:spPr>
          <a:xfrm>
            <a:off x="405115" y="1539086"/>
            <a:ext cx="11434820" cy="909335"/>
          </a:xfrm>
          <a:prstGeom prst="rect">
            <a:avLst/>
          </a:prstGeom>
          <a:solidFill>
            <a:srgbClr val="F6F6F6"/>
          </a:solidFill>
          <a:ln>
            <a:noFill/>
          </a:ln>
          <a:effectLst>
            <a:outerShdw blurRad="254000" dist="50800" dir="5400000" sx="90000" sy="9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extLst>
              <a:ext uri="{FF2B5EF4-FFF2-40B4-BE49-F238E27FC236}">
                <a16:creationId xmlns:a16="http://schemas.microsoft.com/office/drawing/2014/main" id="{0381B03B-5432-5DD7-3B40-CE8F2D4F3568}"/>
              </a:ext>
            </a:extLst>
          </p:cNvPr>
          <p:cNvSpPr txBox="1"/>
          <p:nvPr/>
        </p:nvSpPr>
        <p:spPr>
          <a:xfrm>
            <a:off x="1513048" y="1440886"/>
            <a:ext cx="9836304" cy="815351"/>
          </a:xfrm>
          <a:prstGeom prst="rect">
            <a:avLst/>
          </a:prstGeom>
          <a:solidFill>
            <a:srgbClr val="F6F6F6"/>
          </a:solidFill>
        </p:spPr>
        <p:txBody>
          <a:bodyPr wrap="square">
            <a:spAutoFit/>
          </a:bodyPr>
          <a:lstStyle/>
          <a:p>
            <a:pPr algn="just">
              <a:lnSpc>
                <a:spcPct val="107000"/>
              </a:lnSpc>
              <a:spcAft>
                <a:spcPts val="800"/>
              </a:spcAft>
            </a:pPr>
            <a:r>
              <a:rPr lang="uk-UA" sz="1500" dirty="0">
                <a:latin typeface="Arial "/>
              </a:rPr>
              <a:t>Механізм міні-грантів продемонстрував значну ефективність. 100% опитаних </a:t>
            </a:r>
            <a:r>
              <a:rPr lang="uk-UA" sz="1500" dirty="0" err="1">
                <a:latin typeface="Arial "/>
              </a:rPr>
              <a:t>бенефіціарів</a:t>
            </a:r>
            <a:r>
              <a:rPr lang="uk-UA" sz="1500" dirty="0">
                <a:latin typeface="Arial "/>
              </a:rPr>
              <a:t> підтвердили, що отримана допомога позитивно вплинула на їхнє життя. Основні покращення: збільшення соціальної підтримки (68%), покращення якості життя (36%), фінансове поліпшення (34%).​</a:t>
            </a:r>
            <a:endParaRPr lang="uk-UA" sz="1500" kern="0" dirty="0">
              <a:effectLst/>
              <a:latin typeface="Arial "/>
              <a:ea typeface="Trebuchet MS" panose="020B0603020202020204" pitchFamily="34" charset="0"/>
              <a:cs typeface="Times New Roman" panose="02020603050405020304" pitchFamily="18" charset="0"/>
            </a:endParaRPr>
          </a:p>
        </p:txBody>
      </p:sp>
      <p:sp>
        <p:nvSpPr>
          <p:cNvPr id="15" name="Прямокутник 14">
            <a:extLst>
              <a:ext uri="{FF2B5EF4-FFF2-40B4-BE49-F238E27FC236}">
                <a16:creationId xmlns:a16="http://schemas.microsoft.com/office/drawing/2014/main" id="{D8464DFB-8EF9-38A8-50E9-65CD73F9637E}"/>
              </a:ext>
            </a:extLst>
          </p:cNvPr>
          <p:cNvSpPr/>
          <p:nvPr/>
        </p:nvSpPr>
        <p:spPr>
          <a:xfrm>
            <a:off x="576000" y="1392077"/>
            <a:ext cx="917229" cy="1074801"/>
          </a:xfrm>
          <a:prstGeom prst="rect">
            <a:avLst/>
          </a:prstGeom>
          <a:solidFill>
            <a:srgbClr val="3E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Прямокутник 11">
            <a:extLst>
              <a:ext uri="{FF2B5EF4-FFF2-40B4-BE49-F238E27FC236}">
                <a16:creationId xmlns:a16="http://schemas.microsoft.com/office/drawing/2014/main" id="{5BCBD5A3-8F4B-172F-A58D-5DDE3395D42C}"/>
              </a:ext>
            </a:extLst>
          </p:cNvPr>
          <p:cNvSpPr/>
          <p:nvPr/>
        </p:nvSpPr>
        <p:spPr>
          <a:xfrm>
            <a:off x="385296" y="327839"/>
            <a:ext cx="5690886" cy="1045781"/>
          </a:xfrm>
          <a:prstGeom prst="rect">
            <a:avLst/>
          </a:prstGeom>
          <a:solidFill>
            <a:srgbClr val="F6F6F6"/>
          </a:solidFill>
          <a:ln>
            <a:noFill/>
          </a:ln>
          <a:effectLst>
            <a:outerShdw blurRad="254000" dist="50800" dir="5400000" sx="73000" sy="73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a:extLst>
              <a:ext uri="{FF2B5EF4-FFF2-40B4-BE49-F238E27FC236}">
                <a16:creationId xmlns:a16="http://schemas.microsoft.com/office/drawing/2014/main" id="{A85AE851-D5E1-6DF9-3A9F-3C42464B90C7}"/>
              </a:ext>
            </a:extLst>
          </p:cNvPr>
          <p:cNvSpPr txBox="1"/>
          <p:nvPr/>
        </p:nvSpPr>
        <p:spPr>
          <a:xfrm>
            <a:off x="576000" y="360000"/>
            <a:ext cx="11251364" cy="595676"/>
          </a:xfrm>
          <a:prstGeom prst="rect">
            <a:avLst/>
          </a:prstGeom>
          <a:noFill/>
        </p:spPr>
        <p:txBody>
          <a:bodyPr wrap="square">
            <a:spAutoFit/>
          </a:bodyPr>
          <a:lstStyle/>
          <a:p>
            <a:pPr algn="just">
              <a:lnSpc>
                <a:spcPct val="107000"/>
              </a:lnSpc>
              <a:spcAft>
                <a:spcPts val="800"/>
              </a:spcAft>
            </a:pPr>
            <a:r>
              <a:rPr lang="uk-UA" sz="3200" b="1" dirty="0">
                <a:effectLst/>
                <a:latin typeface="Arial Black" panose="020B0A04020102020204" pitchFamily="34" charset="0"/>
                <a:ea typeface="Calibri" panose="020F0502020204030204" pitchFamily="34" charset="0"/>
              </a:rPr>
              <a:t>Вплив на життя бенефіціарів</a:t>
            </a:r>
            <a:endParaRPr lang="uk-UA" sz="3200" dirty="0">
              <a:latin typeface="Arial Black" panose="020B0A04020102020204" pitchFamily="34" charset="0"/>
            </a:endParaRPr>
          </a:p>
        </p:txBody>
      </p:sp>
      <p:sp>
        <p:nvSpPr>
          <p:cNvPr id="19" name="TextBox 18">
            <a:extLst>
              <a:ext uri="{FF2B5EF4-FFF2-40B4-BE49-F238E27FC236}">
                <a16:creationId xmlns:a16="http://schemas.microsoft.com/office/drawing/2014/main" id="{8FA6041F-E019-BAEC-6C78-566FB773F1B3}"/>
              </a:ext>
            </a:extLst>
          </p:cNvPr>
          <p:cNvSpPr txBox="1"/>
          <p:nvPr/>
        </p:nvSpPr>
        <p:spPr>
          <a:xfrm>
            <a:off x="471023" y="2539389"/>
            <a:ext cx="4359267" cy="4155368"/>
          </a:xfrm>
          <a:prstGeom prst="rect">
            <a:avLst/>
          </a:prstGeom>
          <a:noFill/>
        </p:spPr>
        <p:txBody>
          <a:bodyPr wrap="square">
            <a:spAutoFit/>
          </a:bodyPr>
          <a:lstStyle/>
          <a:p>
            <a:pPr lvl="0" algn="just">
              <a:lnSpc>
                <a:spcPct val="107000"/>
              </a:lnSpc>
            </a:pPr>
            <a:r>
              <a:rPr lang="uk-UA" sz="1400" b="1" kern="0" dirty="0">
                <a:solidFill>
                  <a:srgbClr val="D0433A"/>
                </a:solidFill>
                <a:effectLst/>
                <a:latin typeface="Arial" panose="020B0604020202020204" pitchFamily="34" charset="0"/>
                <a:ea typeface="Calibri" panose="020F0502020204030204" pitchFamily="34" charset="0"/>
              </a:rPr>
              <a:t> Основні покращення, які відчули </a:t>
            </a:r>
            <a:r>
              <a:rPr lang="uk-UA" sz="1400" b="1" kern="0" dirty="0" err="1">
                <a:solidFill>
                  <a:srgbClr val="D0433A"/>
                </a:solidFill>
                <a:effectLst/>
                <a:latin typeface="Arial" panose="020B0604020202020204" pitchFamily="34" charset="0"/>
                <a:ea typeface="Calibri" panose="020F0502020204030204" pitchFamily="34" charset="0"/>
              </a:rPr>
              <a:t>бенефіціари</a:t>
            </a:r>
            <a:r>
              <a:rPr lang="uk-UA" sz="1400" b="1" kern="0" dirty="0">
                <a:solidFill>
                  <a:srgbClr val="D0433A"/>
                </a:solidFill>
                <a:effectLst/>
                <a:latin typeface="Arial" panose="020B0604020202020204" pitchFamily="34" charset="0"/>
                <a:ea typeface="Trebuchet MS" panose="020B0603020202020204" pitchFamily="34" charset="0"/>
                <a:cs typeface="Times New Roman" panose="02020603050405020304" pitchFamily="18" charset="0"/>
              </a:rPr>
              <a:t>:</a:t>
            </a:r>
          </a:p>
          <a:p>
            <a:pPr lvl="0" algn="just">
              <a:lnSpc>
                <a:spcPct val="107000"/>
              </a:lnSpc>
            </a:pPr>
            <a:endParaRPr lang="uk-UA" sz="1400" b="1" kern="0" dirty="0">
              <a:solidFill>
                <a:srgbClr val="D0433A"/>
              </a:solidFill>
              <a:effectLst/>
              <a:latin typeface="Arial" panose="020B0604020202020204" pitchFamily="34" charset="0"/>
              <a:ea typeface="Trebuchet MS" panose="020B0603020202020204" pitchFamily="34" charset="0"/>
              <a:cs typeface="Times New Roman" panose="02020603050405020304" pitchFamily="18" charset="0"/>
            </a:endParaRPr>
          </a:p>
          <a:p>
            <a:pPr marL="285750" lvl="0" indent="-285750" algn="just">
              <a:lnSpc>
                <a:spcPct val="107000"/>
              </a:lnSpc>
              <a:buFont typeface="Arial" panose="020B0604020202020204" pitchFamily="34" charset="0"/>
              <a:buChar char="•"/>
            </a:pPr>
            <a:r>
              <a:rPr lang="uk-UA" sz="1400" b="1" kern="0" dirty="0">
                <a:effectLst/>
                <a:latin typeface="Arial "/>
                <a:ea typeface="Trebuchet MS" panose="020B0603020202020204" pitchFamily="34" charset="0"/>
                <a:cs typeface="Times New Roman" panose="02020603050405020304" pitchFamily="18" charset="0"/>
              </a:rPr>
              <a:t>68%</a:t>
            </a:r>
            <a:r>
              <a:rPr lang="uk-UA" sz="1400" kern="0" dirty="0">
                <a:effectLst/>
                <a:latin typeface="Arial "/>
                <a:ea typeface="Trebuchet MS" panose="020B0603020202020204" pitchFamily="34" charset="0"/>
                <a:cs typeface="Times New Roman" panose="02020603050405020304" pitchFamily="18" charset="0"/>
              </a:rPr>
              <a:t> зазначили, що відчули збільшення соціальної підтримки</a:t>
            </a:r>
            <a:r>
              <a:rPr lang="uk-UA" sz="1400" kern="0" dirty="0">
                <a:latin typeface="Arial "/>
                <a:ea typeface="Trebuchet MS" panose="020B0603020202020204" pitchFamily="34" charset="0"/>
                <a:cs typeface="Times New Roman" panose="02020603050405020304" pitchFamily="18" charset="0"/>
              </a:rPr>
              <a:t>:</a:t>
            </a:r>
            <a:endParaRPr lang="uk-UA" sz="1400" kern="100" dirty="0">
              <a:effectLst/>
              <a:latin typeface="Arial "/>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pPr>
            <a:r>
              <a:rPr lang="uk-UA" sz="1400" b="1" kern="0" dirty="0">
                <a:effectLst/>
                <a:latin typeface="Arial "/>
                <a:ea typeface="Trebuchet MS" panose="020B0603020202020204" pitchFamily="34" charset="0"/>
                <a:cs typeface="Times New Roman" panose="02020603050405020304" pitchFamily="18" charset="0"/>
              </a:rPr>
              <a:t>36%</a:t>
            </a:r>
            <a:r>
              <a:rPr lang="uk-UA" sz="1400" kern="0" dirty="0">
                <a:effectLst/>
                <a:latin typeface="Arial "/>
                <a:ea typeface="Trebuchet MS" panose="020B0603020202020204" pitchFamily="34" charset="0"/>
                <a:cs typeface="Times New Roman" panose="02020603050405020304" pitchFamily="18" charset="0"/>
              </a:rPr>
              <a:t> покращили якість життя</a:t>
            </a:r>
            <a:r>
              <a:rPr lang="uk-UA" sz="1400" kern="0" dirty="0">
                <a:latin typeface="Arial "/>
                <a:ea typeface="Trebuchet MS" panose="020B0603020202020204" pitchFamily="34" charset="0"/>
                <a:cs typeface="Times New Roman" panose="02020603050405020304" pitchFamily="18" charset="0"/>
              </a:rPr>
              <a:t>;</a:t>
            </a:r>
            <a:endParaRPr lang="uk-UA" sz="1400" kern="0" dirty="0">
              <a:effectLst/>
              <a:latin typeface="Arial "/>
              <a:ea typeface="Trebuchet MS" panose="020B060302020202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pPr>
            <a:r>
              <a:rPr lang="uk-UA" sz="1400" b="1" kern="0" dirty="0">
                <a:effectLst/>
                <a:latin typeface="Arial "/>
                <a:ea typeface="Trebuchet MS" panose="020B0603020202020204" pitchFamily="34" charset="0"/>
                <a:cs typeface="Times New Roman" panose="02020603050405020304" pitchFamily="18" charset="0"/>
              </a:rPr>
              <a:t>34%</a:t>
            </a:r>
            <a:r>
              <a:rPr lang="uk-UA" sz="1400" kern="0" dirty="0">
                <a:effectLst/>
                <a:latin typeface="Arial "/>
                <a:ea typeface="Trebuchet MS" panose="020B0603020202020204" pitchFamily="34" charset="0"/>
                <a:cs typeface="Times New Roman" panose="02020603050405020304" pitchFamily="18" charset="0"/>
              </a:rPr>
              <a:t> покращили власне фінансове становище;</a:t>
            </a:r>
            <a:endParaRPr lang="uk-UA" sz="1400" kern="100" dirty="0">
              <a:latin typeface="Arial "/>
              <a:ea typeface="Trebuchet MS" panose="020B060302020202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pPr>
            <a:r>
              <a:rPr lang="uk-UA" sz="1400" b="1" kern="0" dirty="0">
                <a:effectLst/>
                <a:latin typeface="Arial "/>
                <a:ea typeface="Trebuchet MS" panose="020B0603020202020204" pitchFamily="34" charset="0"/>
                <a:cs typeface="Times New Roman" panose="02020603050405020304" pitchFamily="18" charset="0"/>
              </a:rPr>
              <a:t>32%</a:t>
            </a:r>
            <a:r>
              <a:rPr lang="uk-UA" sz="1400" kern="0" dirty="0">
                <a:effectLst/>
                <a:latin typeface="Arial "/>
                <a:ea typeface="Trebuchet MS" panose="020B0603020202020204" pitchFamily="34" charset="0"/>
                <a:cs typeface="Times New Roman" panose="02020603050405020304" pitchFamily="18" charset="0"/>
              </a:rPr>
              <a:t> відмітили покращення доступу до ресурсів та послуг;</a:t>
            </a:r>
            <a:endParaRPr lang="uk-UA" sz="1400" kern="100" dirty="0">
              <a:latin typeface="Arial "/>
              <a:ea typeface="Trebuchet MS" panose="020B060302020202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pPr>
            <a:r>
              <a:rPr lang="uk-UA" sz="1400" b="1" kern="0" dirty="0">
                <a:effectLst/>
                <a:latin typeface="Arial "/>
                <a:ea typeface="Trebuchet MS" panose="020B0603020202020204" pitchFamily="34" charset="0"/>
                <a:cs typeface="Times New Roman" panose="02020603050405020304" pitchFamily="18" charset="0"/>
              </a:rPr>
              <a:t>24%</a:t>
            </a:r>
            <a:r>
              <a:rPr lang="uk-UA" sz="1400" kern="0" dirty="0">
                <a:effectLst/>
                <a:latin typeface="Arial "/>
                <a:ea typeface="Trebuchet MS" panose="020B0603020202020204" pitchFamily="34" charset="0"/>
                <a:cs typeface="Times New Roman" panose="02020603050405020304" pitchFamily="18" charset="0"/>
              </a:rPr>
              <a:t> покращили стосунки з оточенням;</a:t>
            </a:r>
            <a:endParaRPr lang="uk-UA" sz="1400" kern="100" dirty="0">
              <a:latin typeface="Arial "/>
              <a:ea typeface="Trebuchet MS" panose="020B060302020202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pPr>
            <a:r>
              <a:rPr lang="uk-UA" sz="1400" b="1" kern="0" dirty="0">
                <a:effectLst/>
                <a:latin typeface="Arial "/>
                <a:ea typeface="Trebuchet MS" panose="020B0603020202020204" pitchFamily="34" charset="0"/>
                <a:cs typeface="Times New Roman" panose="02020603050405020304" pitchFamily="18" charset="0"/>
              </a:rPr>
              <a:t>22%</a:t>
            </a:r>
            <a:r>
              <a:rPr lang="uk-UA" sz="1400" kern="0" dirty="0">
                <a:effectLst/>
                <a:latin typeface="Arial "/>
                <a:ea typeface="Trebuchet MS" panose="020B0603020202020204" pitchFamily="34" charset="0"/>
                <a:cs typeface="Times New Roman" panose="02020603050405020304" pitchFamily="18" charset="0"/>
              </a:rPr>
              <a:t> зазначили, що у них з’явилися нові можливості для розвитку;</a:t>
            </a:r>
            <a:endParaRPr lang="uk-UA" sz="1400" kern="100" dirty="0">
              <a:latin typeface="Arial "/>
              <a:ea typeface="Trebuchet MS" panose="020B060302020202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pPr>
            <a:r>
              <a:rPr lang="uk-UA" sz="1400" b="1" kern="0" dirty="0">
                <a:effectLst/>
                <a:latin typeface="Arial "/>
                <a:ea typeface="Trebuchet MS" panose="020B0603020202020204" pitchFamily="34" charset="0"/>
                <a:cs typeface="Times New Roman" panose="02020603050405020304" pitchFamily="18" charset="0"/>
              </a:rPr>
              <a:t>22%</a:t>
            </a:r>
            <a:r>
              <a:rPr lang="uk-UA" sz="1400" kern="0" dirty="0">
                <a:effectLst/>
                <a:latin typeface="Arial "/>
                <a:ea typeface="Trebuchet MS" panose="020B0603020202020204" pitchFamily="34" charset="0"/>
                <a:cs typeface="Times New Roman" panose="02020603050405020304" pitchFamily="18" charset="0"/>
              </a:rPr>
              <a:t> почали брати участь у громадських заходах</a:t>
            </a:r>
            <a:r>
              <a:rPr lang="uk-UA" sz="1200" kern="0" dirty="0">
                <a:effectLst/>
                <a:latin typeface="Arial "/>
                <a:ea typeface="Trebuchet MS" panose="020B0603020202020204" pitchFamily="34" charset="0"/>
                <a:cs typeface="Times New Roman" panose="02020603050405020304" pitchFamily="18" charset="0"/>
              </a:rPr>
              <a:t>.</a:t>
            </a:r>
            <a:endParaRPr lang="uk-UA" sz="1200" kern="100" dirty="0">
              <a:effectLst/>
              <a:latin typeface="Arial "/>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pP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1442C293-BFDC-172B-0670-231E1D38B329}"/>
              </a:ext>
            </a:extLst>
          </p:cNvPr>
          <p:cNvSpPr txBox="1"/>
          <p:nvPr/>
        </p:nvSpPr>
        <p:spPr>
          <a:xfrm>
            <a:off x="5248275" y="3024898"/>
            <a:ext cx="6472702" cy="2930482"/>
          </a:xfrm>
          <a:prstGeom prst="rect">
            <a:avLst/>
          </a:prstGeom>
          <a:noFill/>
        </p:spPr>
        <p:txBody>
          <a:bodyPr wrap="square">
            <a:spAutoFit/>
          </a:bodyPr>
          <a:lstStyle/>
          <a:p>
            <a:pPr marL="457200">
              <a:lnSpc>
                <a:spcPct val="115000"/>
              </a:lnSpc>
              <a:spcAft>
                <a:spcPts val="800"/>
              </a:spcAft>
            </a:pPr>
            <a:r>
              <a:rPr lang="uk-UA" sz="1200" i="1" kern="100" dirty="0">
                <a:effectLst/>
                <a:latin typeface="Arial "/>
                <a:ea typeface="Aptos" panose="020B0004020202020204" pitchFamily="34" charset="0"/>
                <a:cs typeface="Times New Roman" panose="02020603050405020304" pitchFamily="18" charset="0"/>
              </a:rPr>
              <a:t>«Ми точно змінюємо ставлення до того, що вони не покинуті, вони не одні, особливо люди з ключових груп. Наскільки вони дякують за те, що ми є, за те, що ми не маємо до них відкоригованого якогось ставлення, за те, що ми їх не оцінюємо, за те, що ми відкриті до них» (Ж., Полтава)</a:t>
            </a:r>
          </a:p>
          <a:p>
            <a:pPr marL="457200">
              <a:lnSpc>
                <a:spcPct val="115000"/>
              </a:lnSpc>
              <a:spcAft>
                <a:spcPts val="800"/>
              </a:spcAft>
            </a:pPr>
            <a:endParaRPr lang="uk-UA" sz="1200" i="1" kern="100" dirty="0">
              <a:effectLst/>
              <a:latin typeface="Arial "/>
              <a:ea typeface="Aptos" panose="020B0004020202020204" pitchFamily="34" charset="0"/>
              <a:cs typeface="Times New Roman" panose="02020603050405020304" pitchFamily="18" charset="0"/>
            </a:endParaRPr>
          </a:p>
          <a:p>
            <a:pPr marL="457200">
              <a:lnSpc>
                <a:spcPct val="115000"/>
              </a:lnSpc>
            </a:pPr>
            <a:r>
              <a:rPr lang="uk-UA" sz="1200" kern="100" dirty="0">
                <a:effectLst/>
                <a:latin typeface="Arial "/>
                <a:ea typeface="Aptos" panose="020B0004020202020204" pitchFamily="34" charset="0"/>
                <a:cs typeface="Times New Roman" panose="02020603050405020304" pitchFamily="18" charset="0"/>
              </a:rPr>
              <a:t>«</a:t>
            </a:r>
            <a:r>
              <a:rPr lang="uk-UA" sz="1200" i="1" kern="100" dirty="0">
                <a:effectLst/>
                <a:latin typeface="Arial "/>
                <a:ea typeface="Aptos" panose="020B0004020202020204" pitchFamily="34" charset="0"/>
                <a:cs typeface="Times New Roman" panose="02020603050405020304" pitchFamily="18" charset="0"/>
              </a:rPr>
              <a:t>Звичайно, змінює життя, тому що людина, яка отримала допомогу, вона може потім кошти, що в неї є зекономити та витратити на щось інше» (Ж., Полтава)</a:t>
            </a:r>
          </a:p>
          <a:p>
            <a:pPr marL="457200">
              <a:lnSpc>
                <a:spcPct val="115000"/>
              </a:lnSpc>
            </a:pPr>
            <a:endParaRPr lang="uk-UA" sz="1200" i="1" kern="100" dirty="0">
              <a:effectLst/>
              <a:latin typeface="Arial "/>
              <a:ea typeface="Aptos" panose="020B0004020202020204" pitchFamily="34" charset="0"/>
              <a:cs typeface="Times New Roman" panose="02020603050405020304" pitchFamily="18" charset="0"/>
            </a:endParaRPr>
          </a:p>
          <a:p>
            <a:pPr marL="457200">
              <a:lnSpc>
                <a:spcPct val="115000"/>
              </a:lnSpc>
              <a:spcAft>
                <a:spcPts val="800"/>
              </a:spcAft>
            </a:pPr>
            <a:r>
              <a:rPr lang="uk-UA" sz="1200" i="1" kern="100" dirty="0">
                <a:effectLst/>
                <a:latin typeface="Arial "/>
                <a:ea typeface="Aptos" panose="020B0004020202020204" pitchFamily="34" charset="0"/>
                <a:cs typeface="Times New Roman" panose="02020603050405020304" pitchFamily="18" charset="0"/>
              </a:rPr>
              <a:t>«Багато людей, багато хто через нас поїхав за кордон, багато хто влаштував своє життя, багато хто одружився, багато хто в системі працює» (Ч., Львів)</a:t>
            </a:r>
          </a:p>
          <a:p>
            <a:pPr marL="457200">
              <a:lnSpc>
                <a:spcPct val="115000"/>
              </a:lnSpc>
              <a:spcAft>
                <a:spcPts val="800"/>
              </a:spcAft>
            </a:pPr>
            <a:endParaRPr lang="uk-UA" sz="1200" kern="100" dirty="0">
              <a:effectLst/>
              <a:latin typeface="Arial "/>
              <a:ea typeface="Aptos" panose="020B0004020202020204" pitchFamily="34" charset="0"/>
              <a:cs typeface="Times New Roman" panose="02020603050405020304" pitchFamily="18" charset="0"/>
            </a:endParaRPr>
          </a:p>
        </p:txBody>
      </p:sp>
      <p:sp>
        <p:nvSpPr>
          <p:cNvPr id="38" name="Бульбашка прямої мови: прямокутна з округленими кутами 37">
            <a:extLst>
              <a:ext uri="{FF2B5EF4-FFF2-40B4-BE49-F238E27FC236}">
                <a16:creationId xmlns:a16="http://schemas.microsoft.com/office/drawing/2014/main" id="{5AA4FF2E-F82B-975A-80AB-E6083A27C03F}"/>
              </a:ext>
            </a:extLst>
          </p:cNvPr>
          <p:cNvSpPr/>
          <p:nvPr/>
        </p:nvSpPr>
        <p:spPr>
          <a:xfrm flipH="1">
            <a:off x="5341850" y="3130436"/>
            <a:ext cx="305915" cy="243661"/>
          </a:xfrm>
          <a:prstGeom prst="wedgeRoundRectCallout">
            <a:avLst/>
          </a:prstGeom>
          <a:solidFill>
            <a:srgbClr val="A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1" name="Бульбашка прямої мови: прямокутна з округленими кутами 40">
            <a:extLst>
              <a:ext uri="{FF2B5EF4-FFF2-40B4-BE49-F238E27FC236}">
                <a16:creationId xmlns:a16="http://schemas.microsoft.com/office/drawing/2014/main" id="{D11234A8-CD37-4E4A-A9E3-939F990747A8}"/>
              </a:ext>
            </a:extLst>
          </p:cNvPr>
          <p:cNvSpPr/>
          <p:nvPr/>
        </p:nvSpPr>
        <p:spPr>
          <a:xfrm flipH="1">
            <a:off x="5341850" y="4334414"/>
            <a:ext cx="305915" cy="243661"/>
          </a:xfrm>
          <a:prstGeom prst="wedgeRoundRectCallout">
            <a:avLst/>
          </a:prstGeom>
          <a:solidFill>
            <a:srgbClr val="A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Бульбашка прямої мови: прямокутна з округленими кутами 2">
            <a:extLst>
              <a:ext uri="{FF2B5EF4-FFF2-40B4-BE49-F238E27FC236}">
                <a16:creationId xmlns:a16="http://schemas.microsoft.com/office/drawing/2014/main" id="{7D77F4B4-1507-4CE6-DE32-39F76E32C645}"/>
              </a:ext>
            </a:extLst>
          </p:cNvPr>
          <p:cNvSpPr/>
          <p:nvPr/>
        </p:nvSpPr>
        <p:spPr>
          <a:xfrm flipH="1">
            <a:off x="5341850" y="5197083"/>
            <a:ext cx="305915" cy="243661"/>
          </a:xfrm>
          <a:prstGeom prst="wedgeRoundRectCallout">
            <a:avLst/>
          </a:prstGeom>
          <a:solidFill>
            <a:srgbClr val="A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extBox 1">
            <a:extLst>
              <a:ext uri="{FF2B5EF4-FFF2-40B4-BE49-F238E27FC236}">
                <a16:creationId xmlns:a16="http://schemas.microsoft.com/office/drawing/2014/main" id="{32E24BB7-04F0-D392-358E-51B792F69361}"/>
              </a:ext>
            </a:extLst>
          </p:cNvPr>
          <p:cNvSpPr txBox="1"/>
          <p:nvPr/>
        </p:nvSpPr>
        <p:spPr>
          <a:xfrm>
            <a:off x="5845272" y="2580339"/>
            <a:ext cx="3649709" cy="306109"/>
          </a:xfrm>
          <a:prstGeom prst="rect">
            <a:avLst/>
          </a:prstGeom>
          <a:noFill/>
        </p:spPr>
        <p:txBody>
          <a:bodyPr wrap="square" rtlCol="0">
            <a:spAutoFit/>
          </a:bodyPr>
          <a:lstStyle/>
          <a:p>
            <a:pPr algn="just">
              <a:lnSpc>
                <a:spcPct val="107000"/>
              </a:lnSpc>
            </a:pPr>
            <a:r>
              <a:rPr lang="uk-UA" sz="1400" b="1" kern="0" dirty="0">
                <a:solidFill>
                  <a:srgbClr val="D0433A"/>
                </a:solidFill>
                <a:latin typeface="Arial" panose="020B0604020202020204" pitchFamily="34" charset="0"/>
              </a:rPr>
              <a:t>Цитати ГО/ініціативних груп:</a:t>
            </a:r>
          </a:p>
        </p:txBody>
      </p:sp>
    </p:spTree>
    <p:extLst>
      <p:ext uri="{BB962C8B-B14F-4D97-AF65-F5344CB8AC3E}">
        <p14:creationId xmlns:p14="http://schemas.microsoft.com/office/powerpoint/2010/main" val="3825642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0338F-DA13-5FC0-BBB3-FC450BF9C412}"/>
            </a:ext>
          </a:extLst>
        </p:cNvPr>
        <p:cNvGrpSpPr/>
        <p:nvPr/>
      </p:nvGrpSpPr>
      <p:grpSpPr>
        <a:xfrm>
          <a:off x="0" y="0"/>
          <a:ext cx="0" cy="0"/>
          <a:chOff x="0" y="0"/>
          <a:chExt cx="0" cy="0"/>
        </a:xfrm>
      </p:grpSpPr>
      <p:sp>
        <p:nvSpPr>
          <p:cNvPr id="6" name="Прямокутник 5">
            <a:extLst>
              <a:ext uri="{FF2B5EF4-FFF2-40B4-BE49-F238E27FC236}">
                <a16:creationId xmlns:a16="http://schemas.microsoft.com/office/drawing/2014/main" id="{234EF5E6-BF90-AA92-E848-72420A085D77}"/>
              </a:ext>
            </a:extLst>
          </p:cNvPr>
          <p:cNvSpPr/>
          <p:nvPr/>
        </p:nvSpPr>
        <p:spPr>
          <a:xfrm>
            <a:off x="385296" y="1537122"/>
            <a:ext cx="11421406" cy="4385190"/>
          </a:xfrm>
          <a:prstGeom prst="rect">
            <a:avLst/>
          </a:prstGeom>
          <a:solidFill>
            <a:srgbClr val="F6F6F6"/>
          </a:solidFill>
          <a:ln>
            <a:noFill/>
          </a:ln>
          <a:effectLst>
            <a:outerShdw blurRad="254000" dist="50800" dir="5400000" sx="90000" sy="9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кутник 4">
            <a:extLst>
              <a:ext uri="{FF2B5EF4-FFF2-40B4-BE49-F238E27FC236}">
                <a16:creationId xmlns:a16="http://schemas.microsoft.com/office/drawing/2014/main" id="{8D5CB0E5-5967-2A22-FA20-08A7D1EA0B68}"/>
              </a:ext>
            </a:extLst>
          </p:cNvPr>
          <p:cNvSpPr/>
          <p:nvPr/>
        </p:nvSpPr>
        <p:spPr>
          <a:xfrm>
            <a:off x="405115" y="1539087"/>
            <a:ext cx="11158812" cy="909334"/>
          </a:xfrm>
          <a:prstGeom prst="rect">
            <a:avLst/>
          </a:prstGeom>
          <a:solidFill>
            <a:srgbClr val="F6F6F6"/>
          </a:solidFill>
          <a:ln>
            <a:noFill/>
          </a:ln>
          <a:effectLst>
            <a:outerShdw blurRad="254000" dist="50800" dir="5400000" sx="90000" sy="9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extLst>
              <a:ext uri="{FF2B5EF4-FFF2-40B4-BE49-F238E27FC236}">
                <a16:creationId xmlns:a16="http://schemas.microsoft.com/office/drawing/2014/main" id="{329DB9CA-EB5A-5585-8855-22350A4D83B4}"/>
              </a:ext>
            </a:extLst>
          </p:cNvPr>
          <p:cNvSpPr txBox="1"/>
          <p:nvPr/>
        </p:nvSpPr>
        <p:spPr>
          <a:xfrm>
            <a:off x="1496291" y="1537122"/>
            <a:ext cx="10067636" cy="767133"/>
          </a:xfrm>
          <a:prstGeom prst="rect">
            <a:avLst/>
          </a:prstGeom>
          <a:solidFill>
            <a:srgbClr val="F6F6F6"/>
          </a:solidFill>
        </p:spPr>
        <p:txBody>
          <a:bodyPr wrap="square">
            <a:spAutoFit/>
          </a:bodyPr>
          <a:lstStyle/>
          <a:p>
            <a:pPr algn="just">
              <a:lnSpc>
                <a:spcPct val="107000"/>
              </a:lnSpc>
              <a:spcAft>
                <a:spcPts val="800"/>
              </a:spcAft>
            </a:pPr>
            <a:r>
              <a:rPr lang="uk-UA" sz="1400" dirty="0">
                <a:effectLst/>
                <a:latin typeface="Arial" panose="020B0604020202020204" pitchFamily="34" charset="0"/>
                <a:ea typeface="Calibri" panose="020F0502020204030204" pitchFamily="34" charset="0"/>
              </a:rPr>
              <a:t>Щодо покращення власної діяльності під час реалізації міні-</a:t>
            </a:r>
            <a:r>
              <a:rPr lang="uk-UA" sz="1400" dirty="0" err="1">
                <a:effectLst/>
                <a:latin typeface="Arial" panose="020B0604020202020204" pitchFamily="34" charset="0"/>
                <a:ea typeface="Calibri" panose="020F0502020204030204" pitchFamily="34" charset="0"/>
              </a:rPr>
              <a:t>проєктів</a:t>
            </a:r>
            <a:r>
              <a:rPr lang="uk-UA" sz="1400" dirty="0">
                <a:effectLst/>
                <a:latin typeface="Arial" panose="020B0604020202020204" pitchFamily="34" charset="0"/>
                <a:ea typeface="Calibri" panose="020F0502020204030204" pitchFamily="34" charset="0"/>
              </a:rPr>
              <a:t>, то представники ініціативних груп, в цілому, зазначили, що їх діяльність була ефективною і такою, що не потребує кардинальних змін. Проте, є потреба підтримати тих людей, які працюють з </a:t>
            </a:r>
            <a:r>
              <a:rPr lang="uk-UA" sz="1400" dirty="0" err="1">
                <a:effectLst/>
                <a:latin typeface="Arial" panose="020B0604020202020204" pitchFamily="34" charset="0"/>
                <a:ea typeface="Calibri" panose="020F0502020204030204" pitchFamily="34" charset="0"/>
              </a:rPr>
              <a:t>бенефіціарами</a:t>
            </a:r>
            <a:r>
              <a:rPr lang="uk-UA" sz="1400" dirty="0">
                <a:effectLst/>
                <a:latin typeface="Arial" panose="020B0604020202020204" pitchFamily="34" charset="0"/>
                <a:ea typeface="Calibri" panose="020F0502020204030204" pitchFamily="34" charset="0"/>
              </a:rPr>
              <a:t>. </a:t>
            </a:r>
            <a:endParaRPr lang="uk-UA" sz="1200" kern="100" dirty="0">
              <a:effectLst/>
              <a:latin typeface="Arial "/>
              <a:ea typeface="Calibri" panose="020F0502020204030204" pitchFamily="34" charset="0"/>
              <a:cs typeface="Times New Roman" panose="02020603050405020304" pitchFamily="18" charset="0"/>
            </a:endParaRPr>
          </a:p>
        </p:txBody>
      </p:sp>
      <p:sp>
        <p:nvSpPr>
          <p:cNvPr id="15" name="Прямокутник 14">
            <a:extLst>
              <a:ext uri="{FF2B5EF4-FFF2-40B4-BE49-F238E27FC236}">
                <a16:creationId xmlns:a16="http://schemas.microsoft.com/office/drawing/2014/main" id="{965ADA99-D6E0-FD1A-D919-573805AB01D8}"/>
              </a:ext>
            </a:extLst>
          </p:cNvPr>
          <p:cNvSpPr/>
          <p:nvPr/>
        </p:nvSpPr>
        <p:spPr>
          <a:xfrm>
            <a:off x="584992" y="1537122"/>
            <a:ext cx="911299" cy="911299"/>
          </a:xfrm>
          <a:prstGeom prst="rect">
            <a:avLst/>
          </a:prstGeom>
          <a:solidFill>
            <a:srgbClr val="3E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Прямокутник 11">
            <a:extLst>
              <a:ext uri="{FF2B5EF4-FFF2-40B4-BE49-F238E27FC236}">
                <a16:creationId xmlns:a16="http://schemas.microsoft.com/office/drawing/2014/main" id="{70B489D3-58BB-A7E9-90F2-E4305EDCF128}"/>
              </a:ext>
            </a:extLst>
          </p:cNvPr>
          <p:cNvSpPr/>
          <p:nvPr/>
        </p:nvSpPr>
        <p:spPr>
          <a:xfrm>
            <a:off x="0" y="72542"/>
            <a:ext cx="11454165" cy="1045781"/>
          </a:xfrm>
          <a:prstGeom prst="rect">
            <a:avLst/>
          </a:prstGeom>
          <a:solidFill>
            <a:srgbClr val="F6F6F6"/>
          </a:solidFill>
          <a:ln>
            <a:noFill/>
          </a:ln>
          <a:effectLst>
            <a:outerShdw blurRad="254000" dist="50800" dir="5400000" sx="73000" sy="73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a:extLst>
              <a:ext uri="{FF2B5EF4-FFF2-40B4-BE49-F238E27FC236}">
                <a16:creationId xmlns:a16="http://schemas.microsoft.com/office/drawing/2014/main" id="{72F049BD-93C7-1D79-4361-6FA32F5073F2}"/>
              </a:ext>
            </a:extLst>
          </p:cNvPr>
          <p:cNvSpPr txBox="1"/>
          <p:nvPr/>
        </p:nvSpPr>
        <p:spPr>
          <a:xfrm>
            <a:off x="576000" y="360000"/>
            <a:ext cx="11265252" cy="1752146"/>
          </a:xfrm>
          <a:prstGeom prst="rect">
            <a:avLst/>
          </a:prstGeom>
          <a:noFill/>
        </p:spPr>
        <p:txBody>
          <a:bodyPr wrap="square">
            <a:spAutoFit/>
          </a:bodyPr>
          <a:lstStyle/>
          <a:p>
            <a:pPr>
              <a:lnSpc>
                <a:spcPct val="107000"/>
              </a:lnSpc>
              <a:spcAft>
                <a:spcPts val="800"/>
              </a:spcAft>
            </a:pPr>
            <a:r>
              <a:rPr lang="uk-UA" sz="3200" b="1" dirty="0">
                <a:latin typeface="Arial Black" panose="020B0A04020102020204" pitchFamily="34" charset="0"/>
                <a:ea typeface="Calibri" panose="020F0502020204030204" pitchFamily="34" charset="0"/>
              </a:rPr>
              <a:t>Оцінка е</a:t>
            </a:r>
            <a:r>
              <a:rPr lang="uk-UA" sz="3200" b="1" dirty="0">
                <a:effectLst/>
                <a:latin typeface="Arial Black" panose="020B0A04020102020204" pitchFamily="34" charset="0"/>
                <a:ea typeface="Calibri" panose="020F0502020204030204" pitchFamily="34" charset="0"/>
              </a:rPr>
              <a:t>фективності діяльності ГО/ініціативних груп</a:t>
            </a:r>
          </a:p>
          <a:p>
            <a:pPr algn="just">
              <a:lnSpc>
                <a:spcPct val="107000"/>
              </a:lnSpc>
              <a:spcAft>
                <a:spcPts val="800"/>
              </a:spcAft>
            </a:pPr>
            <a:endParaRPr lang="uk-UA" sz="3200" dirty="0">
              <a:latin typeface="Arial Black" panose="020B0A04020102020204" pitchFamily="34" charset="0"/>
            </a:endParaRPr>
          </a:p>
        </p:txBody>
      </p:sp>
      <p:sp>
        <p:nvSpPr>
          <p:cNvPr id="19" name="TextBox 18">
            <a:extLst>
              <a:ext uri="{FF2B5EF4-FFF2-40B4-BE49-F238E27FC236}">
                <a16:creationId xmlns:a16="http://schemas.microsoft.com/office/drawing/2014/main" id="{A846ED09-AEE9-ED00-EF13-A5BDA4DA47E9}"/>
              </a:ext>
            </a:extLst>
          </p:cNvPr>
          <p:cNvSpPr txBox="1"/>
          <p:nvPr/>
        </p:nvSpPr>
        <p:spPr>
          <a:xfrm>
            <a:off x="649869" y="2448421"/>
            <a:ext cx="4440662" cy="3670492"/>
          </a:xfrm>
          <a:prstGeom prst="rect">
            <a:avLst/>
          </a:prstGeom>
          <a:noFill/>
        </p:spPr>
        <p:txBody>
          <a:bodyPr wrap="square">
            <a:spAutoFit/>
          </a:bodyPr>
          <a:lstStyle/>
          <a:p>
            <a:pPr lvl="0" algn="just">
              <a:lnSpc>
                <a:spcPct val="107000"/>
              </a:lnSpc>
              <a:spcAft>
                <a:spcPts val="800"/>
              </a:spcAft>
            </a:pPr>
            <a:r>
              <a:rPr lang="uk-UA" sz="11500" b="1" kern="100" dirty="0">
                <a:solidFill>
                  <a:srgbClr val="60A500"/>
                </a:solidFill>
                <a:effectLst/>
                <a:latin typeface="Arial Black" panose="020B0A04020102020204" pitchFamily="34" charset="0"/>
                <a:ea typeface="Calibri" panose="020F0502020204030204" pitchFamily="34" charset="0"/>
                <a:cs typeface="Times New Roman" panose="02020603050405020304" pitchFamily="18" charset="0"/>
              </a:rPr>
              <a:t>80%</a:t>
            </a:r>
            <a:endParaRPr lang="uk-UA" sz="11500" b="1" kern="100" dirty="0">
              <a:solidFill>
                <a:srgbClr val="60A500"/>
              </a:solidFill>
              <a:latin typeface="Arial Black" panose="020B0A0402010202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uk-UA" sz="1600" kern="100" dirty="0">
                <a:effectLst/>
                <a:latin typeface="Arial "/>
                <a:ea typeface="Calibri" panose="020F0502020204030204" pitchFamily="34" charset="0"/>
                <a:cs typeface="Times New Roman" panose="02020603050405020304" pitchFamily="18" charset="0"/>
              </a:rPr>
              <a:t>бенефіціарів зазначили, що </a:t>
            </a:r>
            <a:r>
              <a:rPr lang="uk-UA" sz="1600" kern="100" dirty="0" err="1">
                <a:effectLst/>
                <a:latin typeface="Arial "/>
                <a:ea typeface="Calibri" panose="020F0502020204030204" pitchFamily="34" charset="0"/>
                <a:cs typeface="Times New Roman" panose="02020603050405020304" pitchFamily="18" charset="0"/>
              </a:rPr>
              <a:t>проєкт</a:t>
            </a:r>
            <a:r>
              <a:rPr lang="uk-UA" sz="1600" kern="100" dirty="0">
                <a:effectLst/>
                <a:latin typeface="Arial "/>
                <a:ea typeface="Calibri" panose="020F0502020204030204" pitchFamily="34" charset="0"/>
                <a:cs typeface="Times New Roman" panose="02020603050405020304" pitchFamily="18" charset="0"/>
              </a:rPr>
              <a:t> дав їм можливість отримати необхідну допомогу</a:t>
            </a:r>
          </a:p>
          <a:p>
            <a:pPr lvl="0" algn="just">
              <a:lnSpc>
                <a:spcPct val="107000"/>
              </a:lnSpc>
              <a:spcAft>
                <a:spcPts val="800"/>
              </a:spcAft>
            </a:pPr>
            <a:endParaRPr lang="uk-UA" sz="1600" kern="100" dirty="0">
              <a:latin typeface="Arial "/>
              <a:ea typeface="Calibri" panose="020F0502020204030204" pitchFamily="34" charset="0"/>
              <a:cs typeface="Times New Roman" panose="02020603050405020304" pitchFamily="18" charset="0"/>
            </a:endParaRPr>
          </a:p>
          <a:p>
            <a:pPr lvl="0" algn="just">
              <a:lnSpc>
                <a:spcPct val="107000"/>
              </a:lnSpc>
              <a:spcAft>
                <a:spcPts val="800"/>
              </a:spcAft>
            </a:pPr>
            <a:endParaRPr lang="uk-UA" sz="1600" kern="100" dirty="0">
              <a:effectLst/>
              <a:latin typeface="Arial "/>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pP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178DCC1F-113E-2B8D-33CE-66EA6EA16562}"/>
              </a:ext>
            </a:extLst>
          </p:cNvPr>
          <p:cNvSpPr txBox="1"/>
          <p:nvPr/>
        </p:nvSpPr>
        <p:spPr>
          <a:xfrm>
            <a:off x="5333306" y="3000486"/>
            <a:ext cx="6472702" cy="2410340"/>
          </a:xfrm>
          <a:prstGeom prst="rect">
            <a:avLst/>
          </a:prstGeom>
          <a:noFill/>
        </p:spPr>
        <p:txBody>
          <a:bodyPr wrap="square">
            <a:spAutoFit/>
          </a:bodyPr>
          <a:lstStyle/>
          <a:p>
            <a:pPr marL="457200" indent="438150">
              <a:lnSpc>
                <a:spcPct val="115000"/>
              </a:lnSpc>
            </a:pPr>
            <a:r>
              <a:rPr lang="uk-UA" sz="1200" i="1" kern="100" dirty="0">
                <a:effectLst/>
                <a:latin typeface="Arial "/>
                <a:ea typeface="Aptos" panose="020B0004020202020204" pitchFamily="34" charset="0"/>
                <a:cs typeface="Times New Roman" panose="02020603050405020304" pitchFamily="18" charset="0"/>
              </a:rPr>
              <a:t>«Це працює. Це працює абсолютно. І нас ще був один </a:t>
            </a:r>
            <a:r>
              <a:rPr lang="uk-UA" sz="1200" i="1" kern="100" dirty="0" err="1">
                <a:effectLst/>
                <a:latin typeface="Arial "/>
                <a:ea typeface="Aptos" panose="020B0004020202020204" pitchFamily="34" charset="0"/>
                <a:cs typeface="Times New Roman" panose="02020603050405020304" pitchFamily="18" charset="0"/>
              </a:rPr>
              <a:t>проєкт</a:t>
            </a:r>
            <a:r>
              <a:rPr lang="uk-UA" sz="1200" i="1" kern="100" dirty="0">
                <a:effectLst/>
                <a:latin typeface="Arial "/>
                <a:ea typeface="Aptos" panose="020B0004020202020204" pitchFamily="34" charset="0"/>
                <a:cs typeface="Times New Roman" panose="02020603050405020304" pitchFamily="18" charset="0"/>
              </a:rPr>
              <a:t>, ми там теж в іншому місці компактного проживання теж там роздавали. То це абсолютно робоча історія…» (Ж., Полтава)</a:t>
            </a:r>
          </a:p>
          <a:p>
            <a:pPr marL="457200" indent="438150">
              <a:lnSpc>
                <a:spcPct val="115000"/>
              </a:lnSpc>
            </a:pPr>
            <a:endParaRPr lang="uk-UA" sz="1200" i="1" kern="100" dirty="0">
              <a:effectLst/>
              <a:latin typeface="Arial "/>
              <a:ea typeface="Aptos" panose="020B0004020202020204" pitchFamily="34" charset="0"/>
              <a:cs typeface="Times New Roman" panose="02020603050405020304" pitchFamily="18" charset="0"/>
            </a:endParaRPr>
          </a:p>
          <a:p>
            <a:pPr marL="457200" indent="438150">
              <a:lnSpc>
                <a:spcPct val="115000"/>
              </a:lnSpc>
            </a:pPr>
            <a:r>
              <a:rPr lang="uk-UA" sz="1200" i="1" kern="100" dirty="0">
                <a:effectLst/>
                <a:latin typeface="Arial "/>
                <a:ea typeface="Aptos" panose="020B0004020202020204" pitchFamily="34" charset="0"/>
                <a:cs typeface="Times New Roman" panose="02020603050405020304" pitchFamily="18" charset="0"/>
              </a:rPr>
              <a:t>«Я просто звалилася з ніг. Тому я хотіла, щоб </a:t>
            </a:r>
            <a:r>
              <a:rPr lang="uk-UA" sz="1200" i="1" kern="100" dirty="0" err="1">
                <a:effectLst/>
                <a:latin typeface="Arial "/>
                <a:ea typeface="Aptos" panose="020B0004020202020204" pitchFamily="34" charset="0"/>
                <a:cs typeface="Times New Roman" panose="02020603050405020304" pitchFamily="18" charset="0"/>
              </a:rPr>
              <a:t>проєкти</a:t>
            </a:r>
            <a:r>
              <a:rPr lang="uk-UA" sz="1200" i="1" kern="100" dirty="0">
                <a:effectLst/>
                <a:latin typeface="Arial "/>
                <a:ea typeface="Aptos" panose="020B0004020202020204" pitchFamily="34" charset="0"/>
                <a:cs typeface="Times New Roman" panose="02020603050405020304" pitchFamily="18" charset="0"/>
              </a:rPr>
              <a:t> були більш довшими і фінансування трошки було. Щоб люди отримували гідну заробітну плату за свою діяльність» (Ж., Одеса)</a:t>
            </a:r>
          </a:p>
          <a:p>
            <a:pPr marL="457200" indent="438150">
              <a:lnSpc>
                <a:spcPct val="115000"/>
              </a:lnSpc>
            </a:pPr>
            <a:endParaRPr lang="uk-UA" sz="1200" i="1" kern="100" dirty="0">
              <a:effectLst/>
              <a:latin typeface="Arial "/>
              <a:ea typeface="Aptos" panose="020B0004020202020204" pitchFamily="34" charset="0"/>
              <a:cs typeface="Times New Roman" panose="02020603050405020304" pitchFamily="18" charset="0"/>
            </a:endParaRPr>
          </a:p>
          <a:p>
            <a:pPr marL="457200" indent="438150">
              <a:lnSpc>
                <a:spcPct val="115000"/>
              </a:lnSpc>
              <a:spcAft>
                <a:spcPts val="800"/>
              </a:spcAft>
            </a:pPr>
            <a:r>
              <a:rPr lang="uk-UA" sz="1200" i="1" kern="100" dirty="0">
                <a:effectLst/>
                <a:latin typeface="Arial "/>
                <a:ea typeface="Aptos" panose="020B0004020202020204" pitchFamily="34" charset="0"/>
                <a:cs typeface="Times New Roman" panose="02020603050405020304" pitchFamily="18" charset="0"/>
              </a:rPr>
              <a:t>«І от для мене було би добре, щоб, можливо, навіть міні-грант або ще щось було направлено не тільки на підтримку </a:t>
            </a:r>
            <a:r>
              <a:rPr lang="uk-UA" sz="1200" i="1" kern="100" dirty="0" err="1">
                <a:effectLst/>
                <a:latin typeface="Arial "/>
                <a:ea typeface="Aptos" panose="020B0004020202020204" pitchFamily="34" charset="0"/>
                <a:cs typeface="Times New Roman" panose="02020603050405020304" pitchFamily="18" charset="0"/>
              </a:rPr>
              <a:t>бенефіціарів</a:t>
            </a:r>
            <a:r>
              <a:rPr lang="uk-UA" sz="1200" i="1" kern="100" dirty="0">
                <a:effectLst/>
                <a:latin typeface="Arial "/>
                <a:ea typeface="Aptos" panose="020B0004020202020204" pitchFamily="34" charset="0"/>
                <a:cs typeface="Times New Roman" panose="02020603050405020304" pitchFamily="18" charset="0"/>
              </a:rPr>
              <a:t>, а, можливо, і трошки підтримку тих людей, які працюють з цими </a:t>
            </a:r>
            <a:r>
              <a:rPr lang="uk-UA" sz="1200" i="1" kern="100" dirty="0" err="1">
                <a:effectLst/>
                <a:latin typeface="Arial "/>
                <a:ea typeface="Aptos" panose="020B0004020202020204" pitchFamily="34" charset="0"/>
                <a:cs typeface="Times New Roman" panose="02020603050405020304" pitchFamily="18" charset="0"/>
              </a:rPr>
              <a:t>бенефіціарами</a:t>
            </a:r>
            <a:r>
              <a:rPr lang="uk-UA" sz="1200" i="1" kern="100" dirty="0">
                <a:effectLst/>
                <a:latin typeface="Arial "/>
                <a:ea typeface="Aptos" panose="020B0004020202020204" pitchFamily="34" charset="0"/>
                <a:cs typeface="Times New Roman" panose="02020603050405020304" pitchFamily="18" charset="0"/>
              </a:rPr>
              <a:t>» (Ч., Одеса)</a:t>
            </a:r>
          </a:p>
        </p:txBody>
      </p:sp>
      <p:sp>
        <p:nvSpPr>
          <p:cNvPr id="38" name="Бульбашка прямої мови: прямокутна з округленими кутами 37">
            <a:extLst>
              <a:ext uri="{FF2B5EF4-FFF2-40B4-BE49-F238E27FC236}">
                <a16:creationId xmlns:a16="http://schemas.microsoft.com/office/drawing/2014/main" id="{3E381DA2-19A9-9C61-7314-C839CF9EE2D8}"/>
              </a:ext>
            </a:extLst>
          </p:cNvPr>
          <p:cNvSpPr/>
          <p:nvPr/>
        </p:nvSpPr>
        <p:spPr>
          <a:xfrm flipH="1">
            <a:off x="5333306" y="3013681"/>
            <a:ext cx="305915" cy="243661"/>
          </a:xfrm>
          <a:prstGeom prst="wedgeRoundRectCallout">
            <a:avLst/>
          </a:prstGeom>
          <a:solidFill>
            <a:srgbClr val="A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Бульбашка прямої мови: прямокутна з округленими кутами 1">
            <a:extLst>
              <a:ext uri="{FF2B5EF4-FFF2-40B4-BE49-F238E27FC236}">
                <a16:creationId xmlns:a16="http://schemas.microsoft.com/office/drawing/2014/main" id="{996219F8-ABCF-B9D8-5BBD-7CB3655CA327}"/>
              </a:ext>
            </a:extLst>
          </p:cNvPr>
          <p:cNvSpPr/>
          <p:nvPr/>
        </p:nvSpPr>
        <p:spPr>
          <a:xfrm flipH="1">
            <a:off x="5333306" y="3983225"/>
            <a:ext cx="305915" cy="243661"/>
          </a:xfrm>
          <a:prstGeom prst="wedgeRoundRectCallout">
            <a:avLst/>
          </a:prstGeom>
          <a:solidFill>
            <a:srgbClr val="A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Бульбашка прямої мови: прямокутна з округленими кутами 2">
            <a:extLst>
              <a:ext uri="{FF2B5EF4-FFF2-40B4-BE49-F238E27FC236}">
                <a16:creationId xmlns:a16="http://schemas.microsoft.com/office/drawing/2014/main" id="{9BC8B01E-0606-2885-19E8-E509F5932B27}"/>
              </a:ext>
            </a:extLst>
          </p:cNvPr>
          <p:cNvSpPr/>
          <p:nvPr/>
        </p:nvSpPr>
        <p:spPr>
          <a:xfrm flipH="1">
            <a:off x="5333306" y="4952768"/>
            <a:ext cx="305915" cy="243661"/>
          </a:xfrm>
          <a:prstGeom prst="wedgeRoundRectCallout">
            <a:avLst/>
          </a:prstGeom>
          <a:solidFill>
            <a:srgbClr val="A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TextBox 3">
            <a:extLst>
              <a:ext uri="{FF2B5EF4-FFF2-40B4-BE49-F238E27FC236}">
                <a16:creationId xmlns:a16="http://schemas.microsoft.com/office/drawing/2014/main" id="{0E39ED51-3C04-1B71-272D-8624337B6DBE}"/>
              </a:ext>
            </a:extLst>
          </p:cNvPr>
          <p:cNvSpPr txBox="1"/>
          <p:nvPr/>
        </p:nvSpPr>
        <p:spPr>
          <a:xfrm>
            <a:off x="5845272" y="2580339"/>
            <a:ext cx="3649709" cy="306109"/>
          </a:xfrm>
          <a:prstGeom prst="rect">
            <a:avLst/>
          </a:prstGeom>
          <a:noFill/>
        </p:spPr>
        <p:txBody>
          <a:bodyPr wrap="square" rtlCol="0">
            <a:spAutoFit/>
          </a:bodyPr>
          <a:lstStyle/>
          <a:p>
            <a:pPr algn="just">
              <a:lnSpc>
                <a:spcPct val="107000"/>
              </a:lnSpc>
            </a:pPr>
            <a:r>
              <a:rPr lang="uk-UA" sz="1400" b="1" kern="0" dirty="0">
                <a:solidFill>
                  <a:srgbClr val="D0433A"/>
                </a:solidFill>
                <a:latin typeface="Arial" panose="020B0604020202020204" pitchFamily="34" charset="0"/>
              </a:rPr>
              <a:t>Цитати ГО/ініціативних груп:</a:t>
            </a:r>
          </a:p>
        </p:txBody>
      </p:sp>
    </p:spTree>
    <p:extLst>
      <p:ext uri="{BB962C8B-B14F-4D97-AF65-F5344CB8AC3E}">
        <p14:creationId xmlns:p14="http://schemas.microsoft.com/office/powerpoint/2010/main" val="1889421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18412-A0C9-D292-0B3A-14FCD56A50A0}"/>
            </a:ext>
          </a:extLst>
        </p:cNvPr>
        <p:cNvGrpSpPr/>
        <p:nvPr/>
      </p:nvGrpSpPr>
      <p:grpSpPr>
        <a:xfrm>
          <a:off x="0" y="0"/>
          <a:ext cx="0" cy="0"/>
          <a:chOff x="0" y="0"/>
          <a:chExt cx="0" cy="0"/>
        </a:xfrm>
      </p:grpSpPr>
      <p:sp>
        <p:nvSpPr>
          <p:cNvPr id="6" name="Прямокутник 5">
            <a:extLst>
              <a:ext uri="{FF2B5EF4-FFF2-40B4-BE49-F238E27FC236}">
                <a16:creationId xmlns:a16="http://schemas.microsoft.com/office/drawing/2014/main" id="{9DE8E7F5-000C-9E4F-CE7D-B742D131000E}"/>
              </a:ext>
            </a:extLst>
          </p:cNvPr>
          <p:cNvSpPr/>
          <p:nvPr/>
        </p:nvSpPr>
        <p:spPr>
          <a:xfrm>
            <a:off x="385296" y="1537122"/>
            <a:ext cx="11421406" cy="4385190"/>
          </a:xfrm>
          <a:prstGeom prst="rect">
            <a:avLst/>
          </a:prstGeom>
          <a:solidFill>
            <a:srgbClr val="F6F6F6"/>
          </a:solidFill>
          <a:ln>
            <a:noFill/>
          </a:ln>
          <a:effectLst>
            <a:outerShdw blurRad="254000" dist="50800" dir="5400000" sx="90000" sy="9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кутник 4">
            <a:extLst>
              <a:ext uri="{FF2B5EF4-FFF2-40B4-BE49-F238E27FC236}">
                <a16:creationId xmlns:a16="http://schemas.microsoft.com/office/drawing/2014/main" id="{B1BD8485-43CD-78C7-7DC3-3C3D525EFDB9}"/>
              </a:ext>
            </a:extLst>
          </p:cNvPr>
          <p:cNvSpPr/>
          <p:nvPr/>
        </p:nvSpPr>
        <p:spPr>
          <a:xfrm>
            <a:off x="405115" y="1539087"/>
            <a:ext cx="11401115" cy="995901"/>
          </a:xfrm>
          <a:prstGeom prst="rect">
            <a:avLst/>
          </a:prstGeom>
          <a:solidFill>
            <a:srgbClr val="F6F6F6"/>
          </a:solidFill>
          <a:ln>
            <a:noFill/>
          </a:ln>
          <a:effectLst>
            <a:outerShdw blurRad="254000" dist="50800" dir="5400000" sx="90000" sy="9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extLst>
              <a:ext uri="{FF2B5EF4-FFF2-40B4-BE49-F238E27FC236}">
                <a16:creationId xmlns:a16="http://schemas.microsoft.com/office/drawing/2014/main" id="{A5D630B1-D3E3-5494-5D59-94C9D5FC888D}"/>
              </a:ext>
            </a:extLst>
          </p:cNvPr>
          <p:cNvSpPr txBox="1"/>
          <p:nvPr/>
        </p:nvSpPr>
        <p:spPr>
          <a:xfrm>
            <a:off x="1498674" y="1534726"/>
            <a:ext cx="10105951" cy="917687"/>
          </a:xfrm>
          <a:prstGeom prst="rect">
            <a:avLst/>
          </a:prstGeom>
          <a:solidFill>
            <a:srgbClr val="F6F6F6"/>
          </a:solidFill>
        </p:spPr>
        <p:txBody>
          <a:bodyPr wrap="square">
            <a:spAutoFit/>
          </a:bodyPr>
          <a:lstStyle/>
          <a:p>
            <a:pPr>
              <a:lnSpc>
                <a:spcPct val="115000"/>
              </a:lnSpc>
              <a:spcAft>
                <a:spcPts val="800"/>
              </a:spcAft>
            </a:pPr>
            <a:r>
              <a:rPr lang="uk-UA" sz="1600" kern="100" dirty="0">
                <a:effectLst/>
                <a:latin typeface="Arial "/>
                <a:ea typeface="Aptos" panose="020B0004020202020204" pitchFamily="34" charset="0"/>
                <a:cs typeface="Times New Roman" panose="02020603050405020304" pitchFamily="18" charset="0"/>
              </a:rPr>
              <a:t>У більшості випадків ініціативні спільноти активно отримували зворотній зв’язок від бенефіціарів і реагували на нього. Формати комунікації, такі як особисті звернення та участь в опитуваннях, сприяли ефективному взаєморозумінню між ініціативними групами та бенефіціарами.</a:t>
            </a:r>
          </a:p>
        </p:txBody>
      </p:sp>
      <p:sp>
        <p:nvSpPr>
          <p:cNvPr id="15" name="Прямокутник 14">
            <a:extLst>
              <a:ext uri="{FF2B5EF4-FFF2-40B4-BE49-F238E27FC236}">
                <a16:creationId xmlns:a16="http://schemas.microsoft.com/office/drawing/2014/main" id="{0ED7FFF1-71B1-5837-FD67-7EFFC8AF553B}"/>
              </a:ext>
            </a:extLst>
          </p:cNvPr>
          <p:cNvSpPr/>
          <p:nvPr/>
        </p:nvSpPr>
        <p:spPr>
          <a:xfrm>
            <a:off x="587375" y="1567726"/>
            <a:ext cx="911299" cy="995901"/>
          </a:xfrm>
          <a:prstGeom prst="rect">
            <a:avLst/>
          </a:prstGeom>
          <a:solidFill>
            <a:srgbClr val="3E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Прямокутник 11">
            <a:extLst>
              <a:ext uri="{FF2B5EF4-FFF2-40B4-BE49-F238E27FC236}">
                <a16:creationId xmlns:a16="http://schemas.microsoft.com/office/drawing/2014/main" id="{63E5BFA3-3FBE-1811-1EE6-B71495D79992}"/>
              </a:ext>
            </a:extLst>
          </p:cNvPr>
          <p:cNvSpPr/>
          <p:nvPr/>
        </p:nvSpPr>
        <p:spPr>
          <a:xfrm>
            <a:off x="352065" y="218602"/>
            <a:ext cx="11454165" cy="1045781"/>
          </a:xfrm>
          <a:prstGeom prst="rect">
            <a:avLst/>
          </a:prstGeom>
          <a:solidFill>
            <a:srgbClr val="F6F6F6"/>
          </a:solidFill>
          <a:ln>
            <a:noFill/>
          </a:ln>
          <a:effectLst>
            <a:outerShdw blurRad="254000" dist="50800" dir="5400000" sx="73000" sy="73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a:extLst>
              <a:ext uri="{FF2B5EF4-FFF2-40B4-BE49-F238E27FC236}">
                <a16:creationId xmlns:a16="http://schemas.microsoft.com/office/drawing/2014/main" id="{418A66D9-0760-A806-DB3F-EBB21FD704C3}"/>
              </a:ext>
            </a:extLst>
          </p:cNvPr>
          <p:cNvSpPr txBox="1"/>
          <p:nvPr/>
        </p:nvSpPr>
        <p:spPr>
          <a:xfrm>
            <a:off x="574683" y="376161"/>
            <a:ext cx="11265252" cy="595676"/>
          </a:xfrm>
          <a:prstGeom prst="rect">
            <a:avLst/>
          </a:prstGeom>
          <a:noFill/>
        </p:spPr>
        <p:txBody>
          <a:bodyPr wrap="square">
            <a:spAutoFit/>
          </a:bodyPr>
          <a:lstStyle/>
          <a:p>
            <a:pPr algn="just">
              <a:lnSpc>
                <a:spcPct val="107000"/>
              </a:lnSpc>
              <a:spcAft>
                <a:spcPts val="800"/>
              </a:spcAft>
            </a:pPr>
            <a:r>
              <a:rPr lang="uk-UA" sz="3200" dirty="0">
                <a:latin typeface="Arial Black" panose="020B0A04020102020204" pitchFamily="34" charset="0"/>
              </a:rPr>
              <a:t>Оцінка результатів міні-проєктів </a:t>
            </a:r>
          </a:p>
        </p:txBody>
      </p:sp>
      <p:sp>
        <p:nvSpPr>
          <p:cNvPr id="19" name="TextBox 18">
            <a:extLst>
              <a:ext uri="{FF2B5EF4-FFF2-40B4-BE49-F238E27FC236}">
                <a16:creationId xmlns:a16="http://schemas.microsoft.com/office/drawing/2014/main" id="{1F2E1D98-6A04-142A-F093-9DEAA0D793F6}"/>
              </a:ext>
            </a:extLst>
          </p:cNvPr>
          <p:cNvSpPr txBox="1"/>
          <p:nvPr/>
        </p:nvSpPr>
        <p:spPr>
          <a:xfrm>
            <a:off x="461209" y="2601112"/>
            <a:ext cx="4501053" cy="3061287"/>
          </a:xfrm>
          <a:prstGeom prst="rect">
            <a:avLst/>
          </a:prstGeom>
          <a:noFill/>
        </p:spPr>
        <p:txBody>
          <a:bodyPr wrap="square">
            <a:spAutoFit/>
          </a:bodyPr>
          <a:lstStyle/>
          <a:p>
            <a:pPr marL="457200">
              <a:lnSpc>
                <a:spcPct val="115000"/>
              </a:lnSpc>
              <a:spcAft>
                <a:spcPts val="800"/>
              </a:spcAft>
            </a:pPr>
            <a:r>
              <a:rPr lang="uk-UA" sz="11500" b="1" kern="100" dirty="0">
                <a:solidFill>
                  <a:srgbClr val="60A500"/>
                </a:solidFill>
                <a:latin typeface="Arial Black" panose="020B0A04020102020204" pitchFamily="34" charset="0"/>
                <a:ea typeface="Calibri" panose="020F0502020204030204" pitchFamily="34" charset="0"/>
                <a:cs typeface="Times New Roman" panose="02020603050405020304" pitchFamily="18" charset="0"/>
              </a:rPr>
              <a:t>9</a:t>
            </a:r>
            <a:r>
              <a:rPr lang="uk-UA" sz="11500" b="1" kern="100" dirty="0">
                <a:solidFill>
                  <a:srgbClr val="60A500"/>
                </a:solidFill>
                <a:effectLst/>
                <a:latin typeface="Arial Black" panose="020B0A04020102020204" pitchFamily="34" charset="0"/>
                <a:ea typeface="Calibri" panose="020F0502020204030204" pitchFamily="34" charset="0"/>
                <a:cs typeface="Times New Roman" panose="02020603050405020304" pitchFamily="18" charset="0"/>
              </a:rPr>
              <a:t>0%</a:t>
            </a:r>
          </a:p>
          <a:p>
            <a:pPr marL="457200">
              <a:lnSpc>
                <a:spcPct val="115000"/>
              </a:lnSpc>
              <a:spcAft>
                <a:spcPts val="800"/>
              </a:spcAft>
            </a:pPr>
            <a:r>
              <a:rPr lang="uk-UA" sz="1600" kern="100" dirty="0">
                <a:effectLst/>
                <a:latin typeface="Arial "/>
                <a:ea typeface="Aptos" panose="020B0004020202020204" pitchFamily="34" charset="0"/>
                <a:cs typeface="Times New Roman" panose="02020603050405020304" pitchFamily="18" charset="0"/>
              </a:rPr>
              <a:t>бенефіціарів відчували, що їх думка і потреби враховуються при надані послуг/допомогу</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FD2B5FC6-C1E0-626E-76B6-11961F91C018}"/>
              </a:ext>
            </a:extLst>
          </p:cNvPr>
          <p:cNvSpPr txBox="1"/>
          <p:nvPr/>
        </p:nvSpPr>
        <p:spPr>
          <a:xfrm>
            <a:off x="5208604" y="3105395"/>
            <a:ext cx="6522187" cy="3574761"/>
          </a:xfrm>
          <a:prstGeom prst="rect">
            <a:avLst/>
          </a:prstGeom>
          <a:noFill/>
        </p:spPr>
        <p:txBody>
          <a:bodyPr wrap="square">
            <a:spAutoFit/>
          </a:bodyPr>
          <a:lstStyle/>
          <a:p>
            <a:pPr marL="457200" indent="438150">
              <a:lnSpc>
                <a:spcPct val="115000"/>
              </a:lnSpc>
            </a:pPr>
            <a:r>
              <a:rPr lang="uk-UA" sz="1200" i="1" kern="100" dirty="0">
                <a:effectLst/>
                <a:latin typeface="Arial "/>
                <a:ea typeface="Aptos" panose="020B0004020202020204" pitchFamily="34" charset="0"/>
                <a:cs typeface="Times New Roman" panose="02020603050405020304" pitchFamily="18" charset="0"/>
              </a:rPr>
              <a:t>         «Ми завжди питали, яку допомогу ви потребуєте і, звісно, розуміли, яку допомогу вже надають інші організації. Ми завжди питали, яку допомогу ви потребуєте і, звісно, розуміли, яку допомогу вже надають інші організації. Саме тому тут ми трошечки, ну навіть не трошечки, ми змогли зробити не дублювання допомоги» (Ж., Полтава).</a:t>
            </a:r>
            <a:endParaRPr lang="uk-UA" sz="1200" kern="100" dirty="0">
              <a:effectLst/>
              <a:latin typeface="Arial "/>
              <a:ea typeface="Aptos" panose="020B0004020202020204" pitchFamily="34" charset="0"/>
              <a:cs typeface="Times New Roman" panose="02020603050405020304" pitchFamily="18" charset="0"/>
            </a:endParaRPr>
          </a:p>
          <a:p>
            <a:pPr marL="457200" indent="438150">
              <a:lnSpc>
                <a:spcPct val="115000"/>
              </a:lnSpc>
            </a:pPr>
            <a:r>
              <a:rPr lang="uk-UA" sz="1200" kern="100" dirty="0">
                <a:effectLst/>
                <a:latin typeface="Arial "/>
                <a:ea typeface="Aptos" panose="020B0004020202020204" pitchFamily="34" charset="0"/>
                <a:cs typeface="Times New Roman" panose="02020603050405020304" pitchFamily="18" charset="0"/>
              </a:rPr>
              <a:t>«</a:t>
            </a:r>
            <a:r>
              <a:rPr lang="uk-UA" sz="1200" i="1" kern="100" dirty="0">
                <a:effectLst/>
                <a:latin typeface="Arial "/>
                <a:ea typeface="Aptos" panose="020B0004020202020204" pitchFamily="34" charset="0"/>
                <a:cs typeface="Times New Roman" panose="02020603050405020304" pitchFamily="18" charset="0"/>
              </a:rPr>
              <a:t>Нас є закриті телеграм-канали, які створені в межах одного з міні-</a:t>
            </a:r>
            <a:r>
              <a:rPr lang="uk-UA" sz="1200" i="1" kern="100" dirty="0" err="1">
                <a:effectLst/>
                <a:latin typeface="Arial "/>
                <a:ea typeface="Aptos" panose="020B0004020202020204" pitchFamily="34" charset="0"/>
                <a:cs typeface="Times New Roman" panose="02020603050405020304" pitchFamily="18" charset="0"/>
              </a:rPr>
              <a:t>проєктів</a:t>
            </a:r>
            <a:r>
              <a:rPr lang="uk-UA" sz="1200" i="1" kern="100" dirty="0">
                <a:effectLst/>
                <a:latin typeface="Arial "/>
                <a:ea typeface="Aptos" panose="020B0004020202020204" pitchFamily="34" charset="0"/>
                <a:cs typeface="Times New Roman" panose="02020603050405020304" pitchFamily="18" charset="0"/>
              </a:rPr>
              <a:t>. Закриті телеграм-канали, там де ми завжди робимо гугл-анкетування, що хочете, чого бачили…</a:t>
            </a:r>
            <a:r>
              <a:rPr lang="uk-UA" sz="1200" kern="100" dirty="0">
                <a:effectLst/>
                <a:latin typeface="Arial "/>
                <a:ea typeface="Aptos" panose="020B0004020202020204" pitchFamily="34" charset="0"/>
                <a:cs typeface="Times New Roman" panose="02020603050405020304" pitchFamily="18" charset="0"/>
              </a:rPr>
              <a:t>» (Ж., Харків).</a:t>
            </a:r>
          </a:p>
          <a:p>
            <a:pPr marL="457200" indent="438150">
              <a:lnSpc>
                <a:spcPct val="115000"/>
              </a:lnSpc>
            </a:pPr>
            <a:r>
              <a:rPr lang="uk-UA" sz="1200" i="1" kern="100" dirty="0">
                <a:effectLst/>
                <a:latin typeface="Arial "/>
                <a:ea typeface="Aptos" panose="020B0004020202020204" pitchFamily="34" charset="0"/>
                <a:cs typeface="Times New Roman" panose="02020603050405020304" pitchFamily="18" charset="0"/>
              </a:rPr>
              <a:t>          «Ми проводили спочатку фокус-групу, тому що ми не розуміли, що конкретно жінкам більше чого надають…. Ми зібрали жінок і виявили найбільші потреби. А потреби стосувалися того, що це вже був другий рік війни. І скринінг на депресію на той момент взагалі ніхто не проводив» (Ж., Одеса).</a:t>
            </a:r>
            <a:endParaRPr lang="uk-UA" sz="1200" kern="100" dirty="0">
              <a:effectLst/>
              <a:latin typeface="Arial "/>
              <a:ea typeface="Aptos" panose="020B0004020202020204" pitchFamily="34" charset="0"/>
              <a:cs typeface="Times New Roman" panose="02020603050405020304" pitchFamily="18" charset="0"/>
            </a:endParaRPr>
          </a:p>
          <a:p>
            <a:pPr marL="457200" indent="438150">
              <a:lnSpc>
                <a:spcPct val="115000"/>
              </a:lnSpc>
              <a:spcAft>
                <a:spcPts val="800"/>
              </a:spcAft>
            </a:pPr>
            <a:r>
              <a:rPr lang="uk-UA" sz="1200" i="1" kern="100" dirty="0">
                <a:effectLst/>
                <a:latin typeface="Arial "/>
                <a:ea typeface="Aptos" panose="020B0004020202020204" pitchFamily="34" charset="0"/>
                <a:cs typeface="Times New Roman" panose="02020603050405020304" pitchFamily="18" charset="0"/>
              </a:rPr>
              <a:t>          «Ми приходили, спілкувалися, я збирав наших </a:t>
            </a:r>
            <a:r>
              <a:rPr lang="uk-UA" sz="1200" i="1" kern="100" dirty="0" err="1">
                <a:effectLst/>
                <a:latin typeface="Arial "/>
                <a:ea typeface="Aptos" panose="020B0004020202020204" pitchFamily="34" charset="0"/>
                <a:cs typeface="Times New Roman" panose="02020603050405020304" pitchFamily="18" charset="0"/>
              </a:rPr>
              <a:t>бенефіціарів</a:t>
            </a:r>
            <a:r>
              <a:rPr lang="uk-UA" sz="1200" i="1" kern="100" dirty="0">
                <a:effectLst/>
                <a:latin typeface="Arial "/>
                <a:ea typeface="Aptos" panose="020B0004020202020204" pitchFamily="34" charset="0"/>
                <a:cs typeface="Times New Roman" panose="02020603050405020304" pitchFamily="18" charset="0"/>
              </a:rPr>
              <a:t>, жінок, і казали, що коли вони вже проживали, спитали, яка перша потреба, що їм необхідно, чого не вистачає» (Ч., Дніпро).</a:t>
            </a:r>
            <a:endParaRPr lang="uk-UA" sz="1200" kern="100" dirty="0">
              <a:effectLst/>
              <a:latin typeface="Arial "/>
              <a:ea typeface="Aptos" panose="020B0004020202020204" pitchFamily="34" charset="0"/>
              <a:cs typeface="Times New Roman" panose="02020603050405020304" pitchFamily="18" charset="0"/>
            </a:endParaRPr>
          </a:p>
          <a:p>
            <a:pPr marL="457200">
              <a:lnSpc>
                <a:spcPct val="115000"/>
              </a:lnSpc>
              <a:spcAft>
                <a:spcPts val="800"/>
              </a:spcAft>
            </a:pPr>
            <a:endParaRPr lang="uk-UA" sz="1200" kern="100" dirty="0">
              <a:effectLst/>
              <a:latin typeface="Arial "/>
              <a:ea typeface="Aptos" panose="020B0004020202020204" pitchFamily="34" charset="0"/>
              <a:cs typeface="Times New Roman" panose="02020603050405020304" pitchFamily="18" charset="0"/>
            </a:endParaRPr>
          </a:p>
        </p:txBody>
      </p:sp>
      <p:sp>
        <p:nvSpPr>
          <p:cNvPr id="38" name="Бульбашка прямої мови: прямокутна з округленими кутами 37">
            <a:extLst>
              <a:ext uri="{FF2B5EF4-FFF2-40B4-BE49-F238E27FC236}">
                <a16:creationId xmlns:a16="http://schemas.microsoft.com/office/drawing/2014/main" id="{CA218B8F-4162-7018-891E-573112BDA6EC}"/>
              </a:ext>
            </a:extLst>
          </p:cNvPr>
          <p:cNvSpPr/>
          <p:nvPr/>
        </p:nvSpPr>
        <p:spPr>
          <a:xfrm flipH="1">
            <a:off x="5208604" y="3198309"/>
            <a:ext cx="305915" cy="243661"/>
          </a:xfrm>
          <a:prstGeom prst="wedgeRoundRectCallout">
            <a:avLst/>
          </a:prstGeom>
          <a:solidFill>
            <a:srgbClr val="A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Бульбашка прямої мови: прямокутна з округленими кутами 2">
            <a:extLst>
              <a:ext uri="{FF2B5EF4-FFF2-40B4-BE49-F238E27FC236}">
                <a16:creationId xmlns:a16="http://schemas.microsoft.com/office/drawing/2014/main" id="{A76FB638-1AB4-F0EA-E1BE-CD41E62A3983}"/>
              </a:ext>
            </a:extLst>
          </p:cNvPr>
          <p:cNvSpPr/>
          <p:nvPr/>
        </p:nvSpPr>
        <p:spPr>
          <a:xfrm flipH="1">
            <a:off x="5236626" y="4837270"/>
            <a:ext cx="305915" cy="243661"/>
          </a:xfrm>
          <a:prstGeom prst="wedgeRoundRectCallout">
            <a:avLst/>
          </a:prstGeom>
          <a:solidFill>
            <a:srgbClr val="A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Бульбашка прямої мови: прямокутна з округленими кутами 3">
            <a:extLst>
              <a:ext uri="{FF2B5EF4-FFF2-40B4-BE49-F238E27FC236}">
                <a16:creationId xmlns:a16="http://schemas.microsoft.com/office/drawing/2014/main" id="{A600F56F-5917-2434-C6A4-7DA0EE234386}"/>
              </a:ext>
            </a:extLst>
          </p:cNvPr>
          <p:cNvSpPr/>
          <p:nvPr/>
        </p:nvSpPr>
        <p:spPr>
          <a:xfrm flipH="1">
            <a:off x="5236626" y="5710042"/>
            <a:ext cx="305915" cy="243661"/>
          </a:xfrm>
          <a:prstGeom prst="wedgeRoundRectCallout">
            <a:avLst/>
          </a:prstGeom>
          <a:solidFill>
            <a:srgbClr val="A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TextBox 8">
            <a:extLst>
              <a:ext uri="{FF2B5EF4-FFF2-40B4-BE49-F238E27FC236}">
                <a16:creationId xmlns:a16="http://schemas.microsoft.com/office/drawing/2014/main" id="{EDB1AA75-38ED-EE22-EE85-8FECA37D95FC}"/>
              </a:ext>
            </a:extLst>
          </p:cNvPr>
          <p:cNvSpPr txBox="1"/>
          <p:nvPr/>
        </p:nvSpPr>
        <p:spPr>
          <a:xfrm>
            <a:off x="5845272" y="2580339"/>
            <a:ext cx="3649709" cy="306109"/>
          </a:xfrm>
          <a:prstGeom prst="rect">
            <a:avLst/>
          </a:prstGeom>
          <a:noFill/>
        </p:spPr>
        <p:txBody>
          <a:bodyPr wrap="square" rtlCol="0">
            <a:spAutoFit/>
          </a:bodyPr>
          <a:lstStyle/>
          <a:p>
            <a:pPr algn="just">
              <a:lnSpc>
                <a:spcPct val="107000"/>
              </a:lnSpc>
            </a:pPr>
            <a:r>
              <a:rPr lang="uk-UA" sz="1400" b="1" kern="0" dirty="0">
                <a:solidFill>
                  <a:srgbClr val="D0433A"/>
                </a:solidFill>
                <a:latin typeface="Arial" panose="020B0604020202020204" pitchFamily="34" charset="0"/>
              </a:rPr>
              <a:t>Цитати ГО/ініціативних груп:</a:t>
            </a:r>
          </a:p>
        </p:txBody>
      </p:sp>
    </p:spTree>
    <p:extLst>
      <p:ext uri="{BB962C8B-B14F-4D97-AF65-F5344CB8AC3E}">
        <p14:creationId xmlns:p14="http://schemas.microsoft.com/office/powerpoint/2010/main" val="2614478410"/>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1633</TotalTime>
  <Words>3064</Words>
  <Application>Microsoft Office PowerPoint</Application>
  <PresentationFormat>Широкий екран</PresentationFormat>
  <Paragraphs>297</Paragraphs>
  <Slides>20</Slides>
  <Notes>0</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20</vt:i4>
      </vt:variant>
    </vt:vector>
  </HeadingPairs>
  <TitlesOfParts>
    <vt:vector size="29" baseType="lpstr">
      <vt:lpstr>Aptos</vt:lpstr>
      <vt:lpstr>Arial</vt:lpstr>
      <vt:lpstr>Arial </vt:lpstr>
      <vt:lpstr>Arial Black</vt:lpstr>
      <vt:lpstr>Calibri</vt:lpstr>
      <vt:lpstr>Calibri Light</vt:lpstr>
      <vt:lpstr>Times New Roman</vt:lpstr>
      <vt:lpstr>Trebuchet MS</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Антон Ладюк</dc:creator>
  <cp:lastModifiedBy>Rubezhanskyi Mykola</cp:lastModifiedBy>
  <cp:revision>80</cp:revision>
  <dcterms:created xsi:type="dcterms:W3CDTF">2022-09-23T09:31:01Z</dcterms:created>
  <dcterms:modified xsi:type="dcterms:W3CDTF">2024-11-22T07:13:52Z</dcterms:modified>
</cp:coreProperties>
</file>