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8" r:id="rId4"/>
    <p:sldId id="277" r:id="rId5"/>
    <p:sldId id="273" r:id="rId6"/>
    <p:sldId id="269" r:id="rId7"/>
    <p:sldId id="285" r:id="rId8"/>
    <p:sldId id="286" r:id="rId9"/>
    <p:sldId id="287" r:id="rId10"/>
    <p:sldId id="288" r:id="rId11"/>
    <p:sldId id="284" r:id="rId12"/>
    <p:sldId id="270" r:id="rId13"/>
    <p:sldId id="289" r:id="rId14"/>
    <p:sldId id="258" r:id="rId15"/>
    <p:sldId id="280" r:id="rId16"/>
    <p:sldId id="281" r:id="rId17"/>
    <p:sldId id="290" r:id="rId18"/>
    <p:sldId id="291" r:id="rId19"/>
    <p:sldId id="292" r:id="rId20"/>
    <p:sldId id="293" r:id="rId21"/>
    <p:sldId id="282" r:id="rId22"/>
    <p:sldId id="279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35D"/>
    <a:srgbClr val="7BC947"/>
    <a:srgbClr val="FA4240"/>
    <a:srgbClr val="74BE43"/>
    <a:srgbClr val="3E2E2E"/>
    <a:srgbClr val="483636"/>
    <a:srgbClr val="564040"/>
    <a:srgbClr val="3E3232"/>
    <a:srgbClr val="80563C"/>
    <a:srgbClr val="822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lymenko\Desktop\data%20(6)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lymenko\Desktop\data%20(7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5\New%20Shared%20Files\Program\Strategic%20Info%20&amp;%20M&amp;E\Semchuk\REAct\&#1040;&#1085;&#1072;&#1083;&#1080;&#1090;&#1080;&#1082;&#1072;\Analytics_Se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lymenko\Desktop\data%20(4)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lymenko\Desktop\data%20(5)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43-455D-9FE1-C38C861494A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43-455D-9FE1-C38C861494A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43-455D-9FE1-C38C861494A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43-455D-9FE1-C38C861494A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F43-455D-9FE1-C38C861494A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F43-455D-9FE1-C38C861494A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F43-455D-9FE1-C38C861494AC}"/>
              </c:ext>
            </c:extLst>
          </c:dPt>
          <c:dLbls>
            <c:dLbl>
              <c:idx val="0"/>
              <c:layout>
                <c:manualLayout>
                  <c:x val="7.1576137639258186E-2"/>
                  <c:y val="6.60968660968661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43-455D-9FE1-C38C861494AC}"/>
                </c:ext>
              </c:extLst>
            </c:dLbl>
            <c:dLbl>
              <c:idx val="1"/>
              <c:layout>
                <c:manualLayout>
                  <c:x val="0.10390084496021361"/>
                  <c:y val="-1.82336182336182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67521F-E12D-4BD4-81F1-3C6B589AADB0}" type="CATEGORYNAME">
                      <a:rPr lang="ru-RU" sz="1800" smtClean="0"/>
                      <a:pPr>
                        <a:defRPr sz="1800">
                          <a:solidFill>
                            <a:schemeClr val="accent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dirty="0" smtClean="0"/>
                      <a:t> </a:t>
                    </a:r>
                    <a:r>
                      <a:rPr lang="ru-RU" sz="1800" dirty="0" err="1" smtClean="0"/>
                      <a:t>профілактики</a:t>
                    </a:r>
                    <a:r>
                      <a:rPr lang="ru-RU" sz="1800" baseline="0" dirty="0"/>
                      <a:t>
</a:t>
                    </a:r>
                    <a:fld id="{E7B94AEE-BFFF-4B59-9017-559F7D06D16E}" type="PERCENTAGE">
                      <a:rPr lang="ru-RU" sz="1800" baseline="0"/>
                      <a:pPr>
                        <a:defRPr sz="1800">
                          <a:solidFill>
                            <a:schemeClr val="accent2"/>
                          </a:solidFill>
                        </a:defRPr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43-455D-9FE1-C38C861494AC}"/>
                </c:ext>
              </c:extLst>
            </c:dLbl>
            <c:dLbl>
              <c:idx val="2"/>
              <c:layout>
                <c:manualLayout>
                  <c:x val="-0.2810735998656403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43-455D-9FE1-C38C861494AC}"/>
                </c:ext>
              </c:extLst>
            </c:dLbl>
            <c:dLbl>
              <c:idx val="3"/>
              <c:layout>
                <c:manualLayout>
                  <c:x val="-0.19983224397287389"/>
                  <c:y val="-5.3100072089221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43-455D-9FE1-C38C861494AC}"/>
                </c:ext>
              </c:extLst>
            </c:dLbl>
            <c:dLbl>
              <c:idx val="4"/>
              <c:layout>
                <c:manualLayout>
                  <c:x val="-0.10185635882113167"/>
                  <c:y val="2.5307745586302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43-455D-9FE1-C38C861494AC}"/>
                </c:ext>
              </c:extLst>
            </c:dLbl>
            <c:dLbl>
              <c:idx val="5"/>
              <c:layout>
                <c:manualLayout>
                  <c:x val="-8.5429583633953421E-2"/>
                  <c:y val="2.962962962962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43-455D-9FE1-C38C861494AC}"/>
                </c:ext>
              </c:extLst>
            </c:dLbl>
            <c:dLbl>
              <c:idx val="6"/>
              <c:layout>
                <c:manualLayout>
                  <c:x val="-1.5477380515764303E-2"/>
                  <c:y val="6.78298317447003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43-455D-9FE1-C38C86149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Лист1!$A$144:$A$150</c:f>
              <c:strCache>
                <c:ptCount val="7"/>
                <c:pt idx="0">
                  <c:v>Соціальний працівник</c:v>
                </c:pt>
                <c:pt idx="1">
                  <c:v> Документатор проекту</c:v>
                </c:pt>
                <c:pt idx="2">
                  <c:v>Координатор проекту</c:v>
                </c:pt>
                <c:pt idx="3">
                  <c:v>Юрист</c:v>
                </c:pt>
                <c:pt idx="4">
                  <c:v>Керівник організації</c:v>
                </c:pt>
                <c:pt idx="5">
                  <c:v>Лідер ініціативної групи, активіст</c:v>
                </c:pt>
                <c:pt idx="6">
                  <c:v>Фахівець проекту</c:v>
                </c:pt>
              </c:strCache>
            </c:strRef>
          </c:cat>
          <c:val>
            <c:numRef>
              <c:f>Лист1!$B$144:$B$150</c:f>
              <c:numCache>
                <c:formatCode>0%</c:formatCode>
                <c:ptCount val="7"/>
                <c:pt idx="0">
                  <c:v>0.29032258064516131</c:v>
                </c:pt>
                <c:pt idx="1">
                  <c:v>0.16129032258064516</c:v>
                </c:pt>
                <c:pt idx="2">
                  <c:v>0.12903225806451613</c:v>
                </c:pt>
                <c:pt idx="3">
                  <c:v>0.12903225806451613</c:v>
                </c:pt>
                <c:pt idx="4">
                  <c:v>9.6774193548387094E-2</c:v>
                </c:pt>
                <c:pt idx="5">
                  <c:v>9.6774193548387094E-2</c:v>
                </c:pt>
                <c:pt idx="6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F43-455D-9FE1-C38C861494A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09440698100936E-2"/>
          <c:y val="9.6296193072739983E-2"/>
          <c:w val="0.97366083661107994"/>
          <c:h val="0.530848595087931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Україна!$A$31:$A$44</c:f>
              <c:strCache>
                <c:ptCount val="14"/>
                <c:pt idx="0">
                  <c:v>Невідомі</c:v>
                </c:pt>
                <c:pt idx="1">
                  <c:v>Поліція</c:v>
                </c:pt>
                <c:pt idx="2">
                  <c:v>Сім'я</c:v>
                </c:pt>
                <c:pt idx="3">
                  <c:v>Медичний працівник (держава)</c:v>
                </c:pt>
                <c:pt idx="4">
                  <c:v>Приватний роботодавець</c:v>
                </c:pt>
                <c:pt idx="5">
                  <c:v>Радикальні угрупування</c:v>
                </c:pt>
                <c:pt idx="6">
                  <c:v>Партнер</c:v>
                </c:pt>
                <c:pt idx="7">
                  <c:v>Сусід</c:v>
                </c:pt>
                <c:pt idx="8">
                  <c:v>Друзі</c:v>
                </c:pt>
                <c:pt idx="9">
                  <c:v>Освітянин державного закладу</c:v>
                </c:pt>
                <c:pt idx="10">
                  <c:v>Представники бізнесу</c:v>
                </c:pt>
                <c:pt idx="11">
                  <c:v>Представники бізнесу</c:v>
                </c:pt>
                <c:pt idx="12">
                  <c:v>Представники бізнесу</c:v>
                </c:pt>
                <c:pt idx="13">
                  <c:v>Державні службовці</c:v>
                </c:pt>
              </c:strCache>
            </c:strRef>
          </c:cat>
          <c:val>
            <c:numRef>
              <c:f>Україна!$B$31:$B$44</c:f>
              <c:numCache>
                <c:formatCode>General</c:formatCode>
                <c:ptCount val="14"/>
                <c:pt idx="0">
                  <c:v>25</c:v>
                </c:pt>
                <c:pt idx="1">
                  <c:v>17</c:v>
                </c:pt>
                <c:pt idx="2">
                  <c:v>16</c:v>
                </c:pt>
                <c:pt idx="3">
                  <c:v>16</c:v>
                </c:pt>
                <c:pt idx="4">
                  <c:v>13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4-4BF1-8915-D9E1AF5BF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915760"/>
        <c:axId val="428913464"/>
      </c:barChart>
      <c:catAx>
        <c:axId val="4289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913464"/>
        <c:crosses val="autoZero"/>
        <c:auto val="1"/>
        <c:lblAlgn val="ctr"/>
        <c:lblOffset val="100"/>
        <c:noMultiLvlLbl val="0"/>
      </c:catAx>
      <c:valAx>
        <c:axId val="428913464"/>
        <c:scaling>
          <c:orientation val="minMax"/>
          <c:max val="25"/>
        </c:scaling>
        <c:delete val="1"/>
        <c:axPos val="l"/>
        <c:numFmt formatCode="General" sourceLinked="1"/>
        <c:majorTickMark val="none"/>
        <c:minorTickMark val="none"/>
        <c:tickLblPos val="nextTo"/>
        <c:crossAx val="4289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8326973039362"/>
          <c:y val="8.120367526555454E-2"/>
          <c:w val="0.8619476301977621"/>
          <c:h val="0.463371365815832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Україна!$A$18:$A$35</c:f>
              <c:strCache>
                <c:ptCount val="18"/>
                <c:pt idx="0">
                  <c:v>Дискримінація через секс.орієнтацію</c:v>
                </c:pt>
                <c:pt idx="1">
                  <c:v>Переслідування, залякування</c:v>
                </c:pt>
                <c:pt idx="2">
                  <c:v>Фізичний напад</c:v>
                </c:pt>
                <c:pt idx="3">
                  <c:v>Інше порушення конфіденційності</c:v>
                </c:pt>
                <c:pt idx="4">
                  <c:v>Публічне викриття</c:v>
                </c:pt>
                <c:pt idx="5">
                  <c:v>Вимагання, шантаж</c:v>
                </c:pt>
                <c:pt idx="6">
                  <c:v>Відмова у медичних послугах</c:v>
                </c:pt>
                <c:pt idx="7">
                  <c:v>Відмова з боку поліції провести розслідування</c:v>
                </c:pt>
                <c:pt idx="8">
                  <c:v>Відмова надати захист з боку поліції</c:v>
                </c:pt>
                <c:pt idx="9">
                  <c:v>Нищення майна</c:v>
                </c:pt>
                <c:pt idx="10">
                  <c:v>Звільнення з роботи</c:v>
                </c:pt>
                <c:pt idx="11">
                  <c:v>Домашнє насильство</c:v>
                </c:pt>
                <c:pt idx="12">
                  <c:v>Дискримінація через ВІЛ-статус</c:v>
                </c:pt>
                <c:pt idx="13">
                  <c:v>Виселення</c:v>
                </c:pt>
                <c:pt idx="14">
                  <c:v>Розголошення ВІЛ-статусу</c:v>
                </c:pt>
                <c:pt idx="15">
                  <c:v>Сексуальне насильство</c:v>
                </c:pt>
                <c:pt idx="16">
                  <c:v>Свавільне затримання</c:v>
                </c:pt>
                <c:pt idx="17">
                  <c:v>Відмова у соціальних послугах</c:v>
                </c:pt>
              </c:strCache>
            </c:strRef>
          </c:cat>
          <c:val>
            <c:numRef>
              <c:f>Україна!$B$18:$B$35</c:f>
              <c:numCache>
                <c:formatCode>General</c:formatCode>
                <c:ptCount val="18"/>
                <c:pt idx="0">
                  <c:v>60</c:v>
                </c:pt>
                <c:pt idx="1">
                  <c:v>43</c:v>
                </c:pt>
                <c:pt idx="2">
                  <c:v>20</c:v>
                </c:pt>
                <c:pt idx="3">
                  <c:v>19</c:v>
                </c:pt>
                <c:pt idx="4">
                  <c:v>16</c:v>
                </c:pt>
                <c:pt idx="5">
                  <c:v>14</c:v>
                </c:pt>
                <c:pt idx="6">
                  <c:v>10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A-4526-B680-9AD20AF9A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383424"/>
        <c:axId val="590384080"/>
      </c:barChart>
      <c:catAx>
        <c:axId val="5903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84080"/>
        <c:crosses val="autoZero"/>
        <c:auto val="1"/>
        <c:lblAlgn val="ctr"/>
        <c:lblOffset val="100"/>
        <c:noMultiLvlLbl val="0"/>
      </c:catAx>
      <c:valAx>
        <c:axId val="590384080"/>
        <c:scaling>
          <c:orientation val="minMax"/>
          <c:max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59038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02014175382874E-2"/>
          <c:y val="9.6198218439293159E-2"/>
          <c:w val="0.97579597164923426"/>
          <c:h val="0.491483800867771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F-49C4-A0E1-15B55FB874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F-49C4-A0E1-15B55FB87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Лист1!$A$130:$A$136</c:f>
              <c:strCache>
                <c:ptCount val="7"/>
                <c:pt idx="0">
                  <c:v>Вторинна юридична допомога/супровід</c:v>
                </c:pt>
                <c:pt idx="1">
                  <c:v>Первинна юридична допомога/супровід</c:v>
                </c:pt>
                <c:pt idx="2">
                  <c:v>Психологічне консультування</c:v>
                </c:pt>
                <c:pt idx="3">
                  <c:v>Медична підтримка</c:v>
                </c:pt>
                <c:pt idx="4">
                  <c:v>Харчування та притулок</c:v>
                </c:pt>
                <c:pt idx="5">
                  <c:v>Підтримка в оформленні документів</c:v>
                </c:pt>
                <c:pt idx="6">
                  <c:v>Реабілітація та подібні послуги</c:v>
                </c:pt>
              </c:strCache>
            </c:strRef>
          </c:cat>
          <c:val>
            <c:numRef>
              <c:f>Лист1!$B$130:$B$136</c:f>
              <c:numCache>
                <c:formatCode>General</c:formatCode>
                <c:ptCount val="7"/>
                <c:pt idx="0">
                  <c:v>72</c:v>
                </c:pt>
                <c:pt idx="1">
                  <c:v>73</c:v>
                </c:pt>
                <c:pt idx="2">
                  <c:v>68</c:v>
                </c:pt>
                <c:pt idx="3">
                  <c:v>39</c:v>
                </c:pt>
                <c:pt idx="4">
                  <c:v>22</c:v>
                </c:pt>
                <c:pt idx="5">
                  <c:v>18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5-482B-836F-7DB59C9E7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505712"/>
        <c:axId val="481509320"/>
      </c:barChart>
      <c:catAx>
        <c:axId val="48150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509320"/>
        <c:crosses val="autoZero"/>
        <c:auto val="1"/>
        <c:lblAlgn val="ctr"/>
        <c:lblOffset val="100"/>
        <c:noMultiLvlLbl val="0"/>
      </c:catAx>
      <c:valAx>
        <c:axId val="481509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1505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2675167663763E-2"/>
          <c:y val="0.15487852097110053"/>
          <c:w val="0.9741464966467247"/>
          <c:h val="0.50890581983481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Лист1!$A$115:$A$120</c:f>
              <c:strCache>
                <c:ptCount val="6"/>
                <c:pt idx="0">
                  <c:v>Первинна юридична допомога/супровід</c:v>
                </c:pt>
                <c:pt idx="1">
                  <c:v>Психологічне консультування</c:v>
                </c:pt>
                <c:pt idx="2">
                  <c:v>Підтримка в оформленні документів</c:v>
                </c:pt>
                <c:pt idx="3">
                  <c:v>Вторинна юридична допомога/супровід</c:v>
                </c:pt>
                <c:pt idx="4">
                  <c:v>Харчування та притулок</c:v>
                </c:pt>
                <c:pt idx="5">
                  <c:v>Реабілітація та подібні послуги</c:v>
                </c:pt>
              </c:strCache>
            </c:strRef>
          </c:cat>
          <c:val>
            <c:numRef>
              <c:f>Лист1!$B$115:$B$120</c:f>
              <c:numCache>
                <c:formatCode>General</c:formatCode>
                <c:ptCount val="6"/>
                <c:pt idx="0">
                  <c:v>495</c:v>
                </c:pt>
                <c:pt idx="1">
                  <c:v>407</c:v>
                </c:pt>
                <c:pt idx="2">
                  <c:v>52</c:v>
                </c:pt>
                <c:pt idx="3">
                  <c:v>20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4-42DA-85DE-5E2237DB4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475776"/>
        <c:axId val="649475120"/>
      </c:barChart>
      <c:catAx>
        <c:axId val="6494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475120"/>
        <c:crosses val="autoZero"/>
        <c:auto val="1"/>
        <c:lblAlgn val="ctr"/>
        <c:lblOffset val="100"/>
        <c:noMultiLvlLbl val="0"/>
      </c:catAx>
      <c:valAx>
        <c:axId val="649475120"/>
        <c:scaling>
          <c:orientation val="minMax"/>
          <c:max val="49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4947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err="1"/>
              <a:t>Розподіл</a:t>
            </a:r>
            <a:r>
              <a:rPr lang="ru-RU" sz="2000" dirty="0"/>
              <a:t> </a:t>
            </a:r>
            <a:r>
              <a:rPr lang="ru-RU" sz="2000" dirty="0" err="1"/>
              <a:t>зареєстрованих</a:t>
            </a:r>
            <a:r>
              <a:rPr lang="ru-RU" sz="2000" baseline="0" dirty="0"/>
              <a:t> </a:t>
            </a:r>
            <a:r>
              <a:rPr lang="ru-RU" sz="2000" baseline="0" dirty="0" err="1"/>
              <a:t>випадків</a:t>
            </a:r>
            <a:r>
              <a:rPr lang="ru-RU" sz="2000" baseline="0" dirty="0"/>
              <a:t> </a:t>
            </a:r>
            <a:endParaRPr lang="ru-RU" sz="2000" baseline="0" dirty="0" smtClean="0"/>
          </a:p>
          <a:p>
            <a:pPr>
              <a:defRPr sz="2000"/>
            </a:pPr>
            <a:r>
              <a:rPr lang="ru-RU" sz="2000" baseline="0" dirty="0" smtClean="0"/>
              <a:t>за </a:t>
            </a:r>
            <a:r>
              <a:rPr lang="ru-RU" sz="2000" baseline="0" dirty="0" err="1" smtClean="0"/>
              <a:t>регіонами</a:t>
            </a:r>
            <a:r>
              <a:rPr lang="ru-RU" sz="2000" baseline="0" dirty="0" smtClean="0"/>
              <a:t> </a:t>
            </a:r>
            <a:r>
              <a:rPr lang="ru-RU" sz="2000" baseline="0" dirty="0" err="1" smtClean="0"/>
              <a:t>пілоту</a:t>
            </a:r>
            <a:r>
              <a:rPr lang="ru-RU" sz="2000" baseline="0" dirty="0" smtClean="0"/>
              <a:t> </a:t>
            </a:r>
          </a:p>
          <a:p>
            <a:pPr>
              <a:defRPr sz="2000"/>
            </a:pPr>
            <a:r>
              <a:rPr lang="ru-RU" sz="2000" b="0" i="1" baseline="0" dirty="0" smtClean="0"/>
              <a:t>(без </a:t>
            </a:r>
            <a:r>
              <a:rPr lang="ru-RU" sz="2000" b="0" i="1" baseline="0" dirty="0" err="1" smtClean="0"/>
              <a:t>врахування</a:t>
            </a:r>
            <a:r>
              <a:rPr lang="ru-RU" sz="2000" b="0" i="1" baseline="0" dirty="0" smtClean="0"/>
              <a:t> </a:t>
            </a:r>
            <a:r>
              <a:rPr lang="ru-RU" sz="2000" b="0" i="1" baseline="0" dirty="0" err="1" smtClean="0"/>
              <a:t>випадків</a:t>
            </a:r>
            <a:r>
              <a:rPr lang="ru-RU" sz="2000" b="0" i="1" baseline="0" dirty="0" smtClean="0"/>
              <a:t> ГЛ)</a:t>
            </a:r>
            <a:endParaRPr lang="ru-RU" sz="2000" b="0" i="1" dirty="0"/>
          </a:p>
        </c:rich>
      </c:tx>
      <c:overlay val="0"/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D5-4F75-8371-9C2576F8D68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5-4F75-8371-9C2576F8D68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D5-4F75-8371-9C2576F8D68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D5-4F75-8371-9C2576F8D68A}"/>
              </c:ext>
            </c:extLst>
          </c:dPt>
          <c:dLbls>
            <c:dLbl>
              <c:idx val="0"/>
              <c:layout>
                <c:manualLayout>
                  <c:x val="4.7417289872789384E-2"/>
                  <c:y val="-0.101574176389477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D5-4F75-8371-9C2576F8D68A}"/>
                </c:ext>
              </c:extLst>
            </c:dLbl>
            <c:dLbl>
              <c:idx val="1"/>
              <c:layout>
                <c:manualLayout>
                  <c:x val="0.21977125611279041"/>
                  <c:y val="-6.43032015737033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D5-4F75-8371-9C2576F8D68A}"/>
                </c:ext>
              </c:extLst>
            </c:dLbl>
            <c:dLbl>
              <c:idx val="2"/>
              <c:layout>
                <c:manualLayout>
                  <c:x val="-9.6194406472339372E-2"/>
                  <c:y val="4.73009603327857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D5-4F75-8371-9C2576F8D68A}"/>
                </c:ext>
              </c:extLst>
            </c:dLbl>
            <c:dLbl>
              <c:idx val="3"/>
              <c:layout>
                <c:manualLayout>
                  <c:x val="-6.4010143928855429E-2"/>
                  <c:y val="-3.8739540945160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132074389576286E-2"/>
                      <c:h val="6.81530430146975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DD5-4F75-8371-9C2576F8D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Лист1!$A$32:$A$35</c:f>
              <c:strCache>
                <c:ptCount val="4"/>
                <c:pt idx="0">
                  <c:v>Київ</c:v>
                </c:pt>
                <c:pt idx="1">
                  <c:v>Одеса</c:v>
                </c:pt>
                <c:pt idx="2">
                  <c:v>Дніпро </c:v>
                </c:pt>
                <c:pt idx="3">
                  <c:v>Кривий Ріг</c:v>
                </c:pt>
              </c:strCache>
            </c:strRef>
          </c:cat>
          <c:val>
            <c:numRef>
              <c:f>Лист1!$B$32:$B$35</c:f>
              <c:numCache>
                <c:formatCode>General</c:formatCode>
                <c:ptCount val="4"/>
                <c:pt idx="0">
                  <c:v>189</c:v>
                </c:pt>
                <c:pt idx="1">
                  <c:v>127</c:v>
                </c:pt>
                <c:pt idx="2">
                  <c:v>45</c:v>
                </c:pt>
                <c:pt idx="3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D5-4F75-8371-9C2576F8D6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/>
              <a:t>Джерело інформації про випадки</a:t>
            </a:r>
            <a:endParaRPr lang="ru-RU" sz="2000" b="1"/>
          </a:p>
        </c:rich>
      </c:tx>
      <c:overlay val="0"/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1-491A-9B5F-05E7DE88288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1-491A-9B5F-05E7DE882888}"/>
              </c:ext>
            </c:extLst>
          </c:dPt>
          <c:dLbls>
            <c:dLbl>
              <c:idx val="0"/>
              <c:layout>
                <c:manualLayout>
                  <c:x val="8.4966416533601138E-2"/>
                  <c:y val="-4.9597786763141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67446514230958"/>
                      <c:h val="9.20321896699849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C1-491A-9B5F-05E7DE882888}"/>
                </c:ext>
              </c:extLst>
            </c:dLbl>
            <c:dLbl>
              <c:idx val="1"/>
              <c:layout>
                <c:manualLayout>
                  <c:x val="-8.9534474724671478E-2"/>
                  <c:y val="1.6327981524831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53552993501909"/>
                      <c:h val="8.8028185665980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C1-491A-9B5F-05E7DE882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Випадки через НУО</c:v>
                </c:pt>
                <c:pt idx="1">
                  <c:v>Випадки через Гарячу лінію ЗПТ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671</c:v>
                </c:pt>
                <c:pt idx="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C1-491A-9B5F-05E7DE8828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57904052901819E-2"/>
          <c:y val="0.85950572451232754"/>
          <c:w val="0.89999986076011051"/>
          <c:h val="0.1404942236369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Лист1!$A$40:$A$43</cx:f>
        <cx:lvl ptCount="4">
          <cx:pt idx="0">Випадок вирішено</cx:pt>
          <cx:pt idx="1">Випадок триває</cx:pt>
          <cx:pt idx="2">Випадок не вирішено</cx:pt>
          <cx:pt idx="3">Триває введення даних</cx:pt>
        </cx:lvl>
      </cx:strDim>
      <cx:numDim type="size">
        <cx:f>Лист1!$B$40:$B$43</cx:f>
        <cx:lvl ptCount="4" formatCode="Основной">
          <cx:pt idx="0">566</cx:pt>
          <cx:pt idx="1">77</cx:pt>
          <cx:pt idx="2">30</cx:pt>
          <cx:pt idx="3">120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sz="2000" b="1" dirty="0" smtClean="0"/>
              <a:t>Статус </a:t>
            </a:r>
            <a:r>
              <a:rPr lang="ru-RU" sz="2000" b="1" dirty="0" err="1" smtClean="0"/>
              <a:t>вирішення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випадків</a:t>
            </a:r>
            <a:endParaRPr lang="ru-RU" sz="2000" b="1" dirty="0"/>
          </a:p>
        </cx:rich>
      </cx:tx>
    </cx:title>
    <cx:plotArea>
      <cx:plotAreaRegion>
        <cx:series layoutId="treemap" uniqueId="{5C37C0CD-A3C1-4B01-B877-B1540F6EC30E}"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800" b="1"/>
                </a:pPr>
                <a:endParaRPr lang="ru-RU" sz="1800" b="1"/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1189539797279E-2"/>
          <c:y val="8.3183717129135859E-2"/>
          <c:w val="0.92394547294698337"/>
          <c:h val="0.502822764580484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A-422C-AEA2-F67701EFC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Лист1!$A$94:$A$103</c:f>
              <c:strCache>
                <c:ptCount val="10"/>
                <c:pt idx="0">
                  <c:v>Медичний працівник (держава)</c:v>
                </c:pt>
                <c:pt idx="1">
                  <c:v>Поліція/правоохоронні органи</c:v>
                </c:pt>
                <c:pt idx="2">
                  <c:v>Співробітник пенітенціарної служби</c:v>
                </c:pt>
                <c:pt idx="3">
                  <c:v>Місцева влада</c:v>
                </c:pt>
                <c:pt idx="4">
                  <c:v>Сім'я</c:v>
                </c:pt>
                <c:pt idx="5">
                  <c:v>Партнер</c:v>
                </c:pt>
                <c:pt idx="6">
                  <c:v>Невідомі</c:v>
                </c:pt>
                <c:pt idx="7">
                  <c:v>Державні службовці</c:v>
                </c:pt>
                <c:pt idx="8">
                  <c:v>Представник судової влади</c:v>
                </c:pt>
                <c:pt idx="9">
                  <c:v>Представники бізнесу</c:v>
                </c:pt>
              </c:strCache>
            </c:strRef>
          </c:cat>
          <c:val>
            <c:numRef>
              <c:f>Лист1!$B$94:$B$103</c:f>
              <c:numCache>
                <c:formatCode>General</c:formatCode>
                <c:ptCount val="10"/>
                <c:pt idx="0">
                  <c:v>126</c:v>
                </c:pt>
                <c:pt idx="1">
                  <c:v>74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  <c:pt idx="5">
                  <c:v>10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A-422C-AEA2-F67701EF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543104"/>
        <c:axId val="481549992"/>
      </c:barChart>
      <c:catAx>
        <c:axId val="48154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549992"/>
        <c:crosses val="autoZero"/>
        <c:auto val="1"/>
        <c:lblAlgn val="ctr"/>
        <c:lblOffset val="100"/>
        <c:noMultiLvlLbl val="0"/>
      </c:catAx>
      <c:valAx>
        <c:axId val="481549992"/>
        <c:scaling>
          <c:orientation val="minMax"/>
          <c:max val="126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81543104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33362953251257E-2"/>
          <c:y val="6.2815417735749196E-2"/>
          <c:w val="0.90816663704674871"/>
          <c:h val="0.38948271633807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Лист1!$B$62</c:f>
              <c:strCache>
                <c:ptCount val="1"/>
                <c:pt idx="0">
                  <c:v>Всього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Лист1!$A$63:$A$87</c:f>
              <c:strCache>
                <c:ptCount val="25"/>
                <c:pt idx="0">
                  <c:v>Відмова у медичних послугах</c:v>
                </c:pt>
                <c:pt idx="1">
                  <c:v>Переслідування, залякування</c:v>
                </c:pt>
                <c:pt idx="2">
                  <c:v>Дискримінація/стигматизація через ВІЛ-статус</c:v>
                </c:pt>
                <c:pt idx="3">
                  <c:v>Тілесні ушкодження/фізичний напад</c:v>
                </c:pt>
                <c:pt idx="4">
                  <c:v>Необгрунтоване застосування фізичної сили з  поліцією</c:v>
                </c:pt>
                <c:pt idx="5">
                  <c:v>Публічне викриття, наклеп</c:v>
                </c:pt>
                <c:pt idx="6">
                  <c:v>Відмова надати захист з боку поліції</c:v>
                </c:pt>
                <c:pt idx="7">
                  <c:v>Свавільне затримання/тримання під вартою</c:v>
                </c:pt>
                <c:pt idx="8">
                  <c:v>Вимагання, шантаж</c:v>
                </c:pt>
                <c:pt idx="9">
                  <c:v>Відмова надати інші державні послуги</c:v>
                </c:pt>
                <c:pt idx="10">
                  <c:v>Домашнє насильство</c:v>
                </c:pt>
                <c:pt idx="11">
                  <c:v>Жорстоке, негуманне поводження під час арешту, ув'язнення</c:v>
                </c:pt>
                <c:pt idx="12">
                  <c:v>Виселення</c:v>
                </c:pt>
                <c:pt idx="13">
                  <c:v>Відмова з боку поліції провести розслідування</c:v>
                </c:pt>
                <c:pt idx="14">
                  <c:v>Відмова надати соціальні послуги</c:v>
                </c:pt>
                <c:pt idx="15">
                  <c:v>Розголошення ВІЛ-статусу</c:v>
                </c:pt>
                <c:pt idx="16">
                  <c:v>Інше порушення конфіденційності</c:v>
                </c:pt>
                <c:pt idx="17">
                  <c:v>Відмова в юридичних послугах</c:v>
                </c:pt>
                <c:pt idx="18">
                  <c:v>Позбавлення батьківських прав</c:v>
                </c:pt>
                <c:pt idx="19">
                  <c:v>Жорстокий напад/насильство</c:v>
                </c:pt>
                <c:pt idx="20">
                  <c:v>Жорстоке, негуманне ставлення з боку медичних працівників</c:v>
                </c:pt>
                <c:pt idx="21">
                  <c:v>Дискримінація/стигматизація через ТБ</c:v>
                </c:pt>
                <c:pt idx="22">
                  <c:v>Дискримінація через вживання наркотичних речовин ін'єкційно</c:v>
                </c:pt>
                <c:pt idx="23">
                  <c:v>Гендерне насильство з боку партнера</c:v>
                </c:pt>
                <c:pt idx="24">
                  <c:v>Відмова в освітніх послугах</c:v>
                </c:pt>
              </c:strCache>
            </c:strRef>
          </c:cat>
          <c:val>
            <c:numRef>
              <c:f>Лист1!$B$63:$B$87</c:f>
              <c:numCache>
                <c:formatCode>General</c:formatCode>
                <c:ptCount val="25"/>
                <c:pt idx="0">
                  <c:v>122</c:v>
                </c:pt>
                <c:pt idx="1">
                  <c:v>35</c:v>
                </c:pt>
                <c:pt idx="2">
                  <c:v>26</c:v>
                </c:pt>
                <c:pt idx="3">
                  <c:v>21</c:v>
                </c:pt>
                <c:pt idx="4">
                  <c:v>20</c:v>
                </c:pt>
                <c:pt idx="5">
                  <c:v>20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4-4720-A337-1EFFB6EBF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1149288"/>
        <c:axId val="481157160"/>
      </c:barChart>
      <c:catAx>
        <c:axId val="48114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157160"/>
        <c:crosses val="autoZero"/>
        <c:auto val="1"/>
        <c:lblAlgn val="ctr"/>
        <c:lblOffset val="100"/>
        <c:noMultiLvlLbl val="0"/>
      </c:catAx>
      <c:valAx>
        <c:axId val="481157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114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02105639171218E-2"/>
          <c:y val="5.8320436444840182E-2"/>
          <c:w val="0.90670896461891937"/>
          <c:h val="0.458794343114553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Україна!$A$20:$A$36</c:f>
              <c:strCache>
                <c:ptCount val="17"/>
                <c:pt idx="0">
                  <c:v>Медичний працівник (держава)</c:v>
                </c:pt>
                <c:pt idx="1">
                  <c:v>Поліція/правоохоронні органи</c:v>
                </c:pt>
                <c:pt idx="2">
                  <c:v>Співробітник пенітенціарної служби</c:v>
                </c:pt>
                <c:pt idx="3">
                  <c:v>Представники бізнесу</c:v>
                </c:pt>
                <c:pt idx="4">
                  <c:v>Соціальний працівник</c:v>
                </c:pt>
                <c:pt idx="5">
                  <c:v>Сім'я</c:v>
                </c:pt>
                <c:pt idx="6">
                  <c:v>Державні службовці</c:v>
                </c:pt>
                <c:pt idx="7">
                  <c:v>Місцева влада</c:v>
                </c:pt>
                <c:pt idx="8">
                  <c:v>Партнер</c:v>
                </c:pt>
                <c:pt idx="9">
                  <c:v>Представник судової влади</c:v>
                </c:pt>
                <c:pt idx="10">
                  <c:v>Приватний роботодавець</c:v>
                </c:pt>
                <c:pt idx="11">
                  <c:v>Невідомі</c:v>
                </c:pt>
                <c:pt idx="12">
                  <c:v>Медичний працівник приватного закладу</c:v>
                </c:pt>
                <c:pt idx="13">
                  <c:v>Сусід</c:v>
                </c:pt>
                <c:pt idx="14">
                  <c:v>Освітянин державного закладу</c:v>
                </c:pt>
                <c:pt idx="15">
                  <c:v>Роботодавець державного закладу</c:v>
                </c:pt>
                <c:pt idx="16">
                  <c:v>Урядовець</c:v>
                </c:pt>
              </c:strCache>
            </c:strRef>
          </c:cat>
          <c:val>
            <c:numRef>
              <c:f>Україна!$B$20:$B$36</c:f>
              <c:numCache>
                <c:formatCode>General</c:formatCode>
                <c:ptCount val="17"/>
                <c:pt idx="0">
                  <c:v>120</c:v>
                </c:pt>
                <c:pt idx="1">
                  <c:v>30</c:v>
                </c:pt>
                <c:pt idx="2">
                  <c:v>18</c:v>
                </c:pt>
                <c:pt idx="3">
                  <c:v>17</c:v>
                </c:pt>
                <c:pt idx="4">
                  <c:v>15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E-4054-90F2-3C0178415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126784"/>
        <c:axId val="434117600"/>
      </c:barChart>
      <c:catAx>
        <c:axId val="4341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117600"/>
        <c:crosses val="autoZero"/>
        <c:auto val="1"/>
        <c:lblAlgn val="ctr"/>
        <c:lblOffset val="100"/>
        <c:noMultiLvlLbl val="0"/>
      </c:catAx>
      <c:valAx>
        <c:axId val="434117600"/>
        <c:scaling>
          <c:orientation val="minMax"/>
          <c:max val="120"/>
        </c:scaling>
        <c:delete val="1"/>
        <c:axPos val="l"/>
        <c:numFmt formatCode="General" sourceLinked="1"/>
        <c:majorTickMark val="none"/>
        <c:minorTickMark val="none"/>
        <c:tickLblPos val="nextTo"/>
        <c:crossAx val="43412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93207880555417E-2"/>
          <c:y val="2.7534917310494924E-2"/>
          <c:w val="0.90182567742765107"/>
          <c:h val="0.508689956831083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DCE-47A2-A20B-CF7B931E4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Україна!$A$22:$A$41</c:f>
              <c:strCache>
                <c:ptCount val="20"/>
                <c:pt idx="0">
                  <c:v>Відмова у медичних послугах</c:v>
                </c:pt>
                <c:pt idx="1">
                  <c:v>Дискримінація через ВІЛ-статус</c:v>
                </c:pt>
                <c:pt idx="2">
                  <c:v>Розголошення ВІЛ-статусу</c:v>
                </c:pt>
                <c:pt idx="3">
                  <c:v>Відмова в соціальних послугах</c:v>
                </c:pt>
                <c:pt idx="4">
                  <c:v>Переслідування, залякування</c:v>
                </c:pt>
                <c:pt idx="5">
                  <c:v>Вимагання, шантаж</c:v>
                </c:pt>
                <c:pt idx="6">
                  <c:v>Публічне викриття, наклеп</c:v>
                </c:pt>
                <c:pt idx="7">
                  <c:v>Відмова надати інші державні послуги</c:v>
                </c:pt>
                <c:pt idx="8">
                  <c:v>Відмова надати захист з боку поліції</c:v>
                </c:pt>
                <c:pt idx="9">
                  <c:v>Домашнє насильство</c:v>
                </c:pt>
                <c:pt idx="10">
                  <c:v>Інше порушення конфіденційності</c:v>
                </c:pt>
                <c:pt idx="11">
                  <c:v>Виселення</c:v>
                </c:pt>
                <c:pt idx="12">
                  <c:v>Фізичний напапд</c:v>
                </c:pt>
                <c:pt idx="13">
                  <c:v>Дискримінація/стигматизація через ТБ</c:v>
                </c:pt>
                <c:pt idx="14">
                  <c:v>Жорстоке поводження під час арешту, ув’язнення  </c:v>
                </c:pt>
                <c:pt idx="15">
                  <c:v>Відмова з боку поліції провести розслідування</c:v>
                </c:pt>
                <c:pt idx="16">
                  <c:v>Позбавлення батьківських прав</c:v>
                </c:pt>
                <c:pt idx="17">
                  <c:v>Свавільне затримання/тримання під вартою</c:v>
                </c:pt>
                <c:pt idx="18">
                  <c:v>Відмова в юридичних послугах</c:v>
                </c:pt>
                <c:pt idx="19">
                  <c:v>Звільнення з роботи</c:v>
                </c:pt>
              </c:strCache>
            </c:strRef>
          </c:cat>
          <c:val>
            <c:numRef>
              <c:f>Україна!$B$22:$B$41</c:f>
              <c:numCache>
                <c:formatCode>General</c:formatCode>
                <c:ptCount val="20"/>
                <c:pt idx="0">
                  <c:v>96</c:v>
                </c:pt>
                <c:pt idx="1">
                  <c:v>61</c:v>
                </c:pt>
                <c:pt idx="2">
                  <c:v>31</c:v>
                </c:pt>
                <c:pt idx="3">
                  <c:v>17</c:v>
                </c:pt>
                <c:pt idx="4">
                  <c:v>17</c:v>
                </c:pt>
                <c:pt idx="5">
                  <c:v>14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E-47A2-A20B-CF7B931E4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881456"/>
        <c:axId val="583881784"/>
      </c:barChart>
      <c:catAx>
        <c:axId val="58388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881784"/>
        <c:crosses val="autoZero"/>
        <c:auto val="1"/>
        <c:lblAlgn val="ctr"/>
        <c:lblOffset val="100"/>
        <c:noMultiLvlLbl val="0"/>
      </c:catAx>
      <c:valAx>
        <c:axId val="58388178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58388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24C3B-4DF0-4916-966B-C953FC18AD4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76BAB4C-BD10-4ADD-9526-E0F509E369DB}">
      <dgm:prSet phldrT="[Текст]" custT="1"/>
      <dgm:spPr/>
      <dgm:t>
        <a:bodyPr/>
        <a:lstStyle/>
        <a:p>
          <a:r>
            <a:rPr lang="uk-UA" sz="2400" b="1" dirty="0" smtClean="0"/>
            <a:t>2019</a:t>
          </a:r>
          <a:endParaRPr lang="ru-RU" sz="2400" b="1" dirty="0"/>
        </a:p>
      </dgm:t>
    </dgm:pt>
    <dgm:pt modelId="{2DDA40E6-F477-4686-8446-AB4290681729}" type="parTrans" cxnId="{7AC5E73A-35A7-4C9E-91F3-50BBD751B894}">
      <dgm:prSet/>
      <dgm:spPr/>
      <dgm:t>
        <a:bodyPr/>
        <a:lstStyle/>
        <a:p>
          <a:endParaRPr lang="ru-RU"/>
        </a:p>
      </dgm:t>
    </dgm:pt>
    <dgm:pt modelId="{6C00B1F6-3212-40CB-A642-E448CF37BD08}" type="sibTrans" cxnId="{7AC5E73A-35A7-4C9E-91F3-50BBD751B894}">
      <dgm:prSet/>
      <dgm:spPr/>
      <dgm:t>
        <a:bodyPr/>
        <a:lstStyle/>
        <a:p>
          <a:endParaRPr lang="ru-RU"/>
        </a:p>
      </dgm:t>
    </dgm:pt>
    <dgm:pt modelId="{4C6983F8-6E0A-4AE2-94CC-661E934BF054}">
      <dgm:prSet phldrT="[Текст]" custT="1"/>
      <dgm:spPr/>
      <dgm:t>
        <a:bodyPr/>
        <a:lstStyle/>
        <a:p>
          <a:r>
            <a:rPr lang="uk-UA" sz="2400" b="1" dirty="0" smtClean="0"/>
            <a:t>2020</a:t>
          </a:r>
          <a:endParaRPr lang="ru-RU" sz="2400" b="1" dirty="0"/>
        </a:p>
      </dgm:t>
    </dgm:pt>
    <dgm:pt modelId="{6931E601-D098-43C5-8569-A69176B670A9}" type="parTrans" cxnId="{3B32201C-2235-42F3-A9FB-CF5517E890DB}">
      <dgm:prSet/>
      <dgm:spPr/>
      <dgm:t>
        <a:bodyPr/>
        <a:lstStyle/>
        <a:p>
          <a:endParaRPr lang="ru-RU"/>
        </a:p>
      </dgm:t>
    </dgm:pt>
    <dgm:pt modelId="{FAAD1929-6E8D-4A9B-AE23-234CBDB2E18C}" type="sibTrans" cxnId="{3B32201C-2235-42F3-A9FB-CF5517E890DB}">
      <dgm:prSet/>
      <dgm:spPr/>
      <dgm:t>
        <a:bodyPr/>
        <a:lstStyle/>
        <a:p>
          <a:endParaRPr lang="ru-RU"/>
        </a:p>
      </dgm:t>
    </dgm:pt>
    <dgm:pt modelId="{8874FBBD-0BFC-4302-914C-80C99FFE73FB}">
      <dgm:prSet phldrT="[Текст]" custT="1"/>
      <dgm:spPr/>
      <dgm:t>
        <a:bodyPr/>
        <a:lstStyle/>
        <a:p>
          <a:r>
            <a:rPr lang="uk-UA" sz="2400" b="1" dirty="0" smtClean="0"/>
            <a:t>2021-2023</a:t>
          </a:r>
          <a:endParaRPr lang="ru-RU" sz="2400" b="1" dirty="0"/>
        </a:p>
      </dgm:t>
    </dgm:pt>
    <dgm:pt modelId="{F5DC5F39-8348-4346-A887-C1D2103D86DD}" type="parTrans" cxnId="{AB029134-4B93-457A-A3DA-C8412931668F}">
      <dgm:prSet/>
      <dgm:spPr/>
      <dgm:t>
        <a:bodyPr/>
        <a:lstStyle/>
        <a:p>
          <a:endParaRPr lang="ru-RU"/>
        </a:p>
      </dgm:t>
    </dgm:pt>
    <dgm:pt modelId="{DD423899-17BE-4BAE-A6E1-6E14823DD9BB}" type="sibTrans" cxnId="{AB029134-4B93-457A-A3DA-C8412931668F}">
      <dgm:prSet/>
      <dgm:spPr/>
      <dgm:t>
        <a:bodyPr/>
        <a:lstStyle/>
        <a:p>
          <a:endParaRPr lang="ru-RU"/>
        </a:p>
      </dgm:t>
    </dgm:pt>
    <dgm:pt modelId="{580C18FA-B665-4AA4-BD6E-9927864F1DA1}" type="pres">
      <dgm:prSet presAssocID="{23624C3B-4DF0-4916-966B-C953FC18AD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8569AC-B3E1-48C8-86F2-AE65DD394C5D}" type="pres">
      <dgm:prSet presAssocID="{076BAB4C-BD10-4ADD-9526-E0F509E369DB}" presName="Accent1" presStyleCnt="0"/>
      <dgm:spPr/>
    </dgm:pt>
    <dgm:pt modelId="{6F3453E4-C7AE-450A-832E-994DB47C72ED}" type="pres">
      <dgm:prSet presAssocID="{076BAB4C-BD10-4ADD-9526-E0F509E369DB}" presName="Accent" presStyleLbl="node1" presStyleIdx="0" presStyleCnt="3"/>
      <dgm:spPr/>
    </dgm:pt>
    <dgm:pt modelId="{6E834478-84AD-4E8A-A3AE-2FE56CD7EFF7}" type="pres">
      <dgm:prSet presAssocID="{076BAB4C-BD10-4ADD-9526-E0F509E369D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E3E70-EDC3-476E-BA29-9EF1CAAA7CEB}" type="pres">
      <dgm:prSet presAssocID="{4C6983F8-6E0A-4AE2-94CC-661E934BF054}" presName="Accent2" presStyleCnt="0"/>
      <dgm:spPr/>
    </dgm:pt>
    <dgm:pt modelId="{F9DF679E-2C1D-4C20-B780-93A9FC89A703}" type="pres">
      <dgm:prSet presAssocID="{4C6983F8-6E0A-4AE2-94CC-661E934BF054}" presName="Accent" presStyleLbl="node1" presStyleIdx="1" presStyleCnt="3"/>
      <dgm:spPr/>
    </dgm:pt>
    <dgm:pt modelId="{1AE09793-5BC6-4D74-BB46-45D537B38FFF}" type="pres">
      <dgm:prSet presAssocID="{4C6983F8-6E0A-4AE2-94CC-661E934BF05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055D7-472E-4F75-80AC-6209B2610846}" type="pres">
      <dgm:prSet presAssocID="{8874FBBD-0BFC-4302-914C-80C99FFE73FB}" presName="Accent3" presStyleCnt="0"/>
      <dgm:spPr/>
    </dgm:pt>
    <dgm:pt modelId="{F12E7AF9-3A6F-4DEE-B193-2A4964C88085}" type="pres">
      <dgm:prSet presAssocID="{8874FBBD-0BFC-4302-914C-80C99FFE73FB}" presName="Accent" presStyleLbl="node1" presStyleIdx="2" presStyleCnt="3"/>
      <dgm:spPr/>
    </dgm:pt>
    <dgm:pt modelId="{0189AC33-E4B2-4276-8BC2-5B7246FBE702}" type="pres">
      <dgm:prSet presAssocID="{8874FBBD-0BFC-4302-914C-80C99FFE73F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C5E73A-35A7-4C9E-91F3-50BBD751B894}" srcId="{23624C3B-4DF0-4916-966B-C953FC18AD49}" destId="{076BAB4C-BD10-4ADD-9526-E0F509E369DB}" srcOrd="0" destOrd="0" parTransId="{2DDA40E6-F477-4686-8446-AB4290681729}" sibTransId="{6C00B1F6-3212-40CB-A642-E448CF37BD08}"/>
    <dgm:cxn modelId="{72A1EFF0-C8D0-459F-9499-2816F668ACE0}" type="presOf" srcId="{076BAB4C-BD10-4ADD-9526-E0F509E369DB}" destId="{6E834478-84AD-4E8A-A3AE-2FE56CD7EFF7}" srcOrd="0" destOrd="0" presId="urn:microsoft.com/office/officeart/2009/layout/CircleArrowProcess"/>
    <dgm:cxn modelId="{AF957D51-F2FC-4E06-BED5-90F57824B1B1}" type="presOf" srcId="{4C6983F8-6E0A-4AE2-94CC-661E934BF054}" destId="{1AE09793-5BC6-4D74-BB46-45D537B38FFF}" srcOrd="0" destOrd="0" presId="urn:microsoft.com/office/officeart/2009/layout/CircleArrowProcess"/>
    <dgm:cxn modelId="{44BCD9F7-FB31-4B7F-BD5D-6FBB28CE3F97}" type="presOf" srcId="{23624C3B-4DF0-4916-966B-C953FC18AD49}" destId="{580C18FA-B665-4AA4-BD6E-9927864F1DA1}" srcOrd="0" destOrd="0" presId="urn:microsoft.com/office/officeart/2009/layout/CircleArrowProcess"/>
    <dgm:cxn modelId="{3B32201C-2235-42F3-A9FB-CF5517E890DB}" srcId="{23624C3B-4DF0-4916-966B-C953FC18AD49}" destId="{4C6983F8-6E0A-4AE2-94CC-661E934BF054}" srcOrd="1" destOrd="0" parTransId="{6931E601-D098-43C5-8569-A69176B670A9}" sibTransId="{FAAD1929-6E8D-4A9B-AE23-234CBDB2E18C}"/>
    <dgm:cxn modelId="{AB029134-4B93-457A-A3DA-C8412931668F}" srcId="{23624C3B-4DF0-4916-966B-C953FC18AD49}" destId="{8874FBBD-0BFC-4302-914C-80C99FFE73FB}" srcOrd="2" destOrd="0" parTransId="{F5DC5F39-8348-4346-A887-C1D2103D86DD}" sibTransId="{DD423899-17BE-4BAE-A6E1-6E14823DD9BB}"/>
    <dgm:cxn modelId="{7EE1B4A3-2180-45C8-92DD-C17218461719}" type="presOf" srcId="{8874FBBD-0BFC-4302-914C-80C99FFE73FB}" destId="{0189AC33-E4B2-4276-8BC2-5B7246FBE702}" srcOrd="0" destOrd="0" presId="urn:microsoft.com/office/officeart/2009/layout/CircleArrowProcess"/>
    <dgm:cxn modelId="{65FEEA76-1A18-4098-B80E-3DE2C0AD6D14}" type="presParOf" srcId="{580C18FA-B665-4AA4-BD6E-9927864F1DA1}" destId="{748569AC-B3E1-48C8-86F2-AE65DD394C5D}" srcOrd="0" destOrd="0" presId="urn:microsoft.com/office/officeart/2009/layout/CircleArrowProcess"/>
    <dgm:cxn modelId="{9E735143-672B-4513-88F8-FE5BD032451B}" type="presParOf" srcId="{748569AC-B3E1-48C8-86F2-AE65DD394C5D}" destId="{6F3453E4-C7AE-450A-832E-994DB47C72ED}" srcOrd="0" destOrd="0" presId="urn:microsoft.com/office/officeart/2009/layout/CircleArrowProcess"/>
    <dgm:cxn modelId="{0C88EBFB-093A-46DA-B965-C7CEF609C071}" type="presParOf" srcId="{580C18FA-B665-4AA4-BD6E-9927864F1DA1}" destId="{6E834478-84AD-4E8A-A3AE-2FE56CD7EFF7}" srcOrd="1" destOrd="0" presId="urn:microsoft.com/office/officeart/2009/layout/CircleArrowProcess"/>
    <dgm:cxn modelId="{75366624-6058-43C4-B1DC-FAD9022E127F}" type="presParOf" srcId="{580C18FA-B665-4AA4-BD6E-9927864F1DA1}" destId="{70CE3E70-EDC3-476E-BA29-9EF1CAAA7CEB}" srcOrd="2" destOrd="0" presId="urn:microsoft.com/office/officeart/2009/layout/CircleArrowProcess"/>
    <dgm:cxn modelId="{9F4F4C22-7668-487C-BB23-6662CD830A88}" type="presParOf" srcId="{70CE3E70-EDC3-476E-BA29-9EF1CAAA7CEB}" destId="{F9DF679E-2C1D-4C20-B780-93A9FC89A703}" srcOrd="0" destOrd="0" presId="urn:microsoft.com/office/officeart/2009/layout/CircleArrowProcess"/>
    <dgm:cxn modelId="{0193B102-2AD7-4AE6-96C1-C3F5EDDF4856}" type="presParOf" srcId="{580C18FA-B665-4AA4-BD6E-9927864F1DA1}" destId="{1AE09793-5BC6-4D74-BB46-45D537B38FFF}" srcOrd="3" destOrd="0" presId="urn:microsoft.com/office/officeart/2009/layout/CircleArrowProcess"/>
    <dgm:cxn modelId="{B771AA76-17F6-49FE-8A9F-DA3B56A54480}" type="presParOf" srcId="{580C18FA-B665-4AA4-BD6E-9927864F1DA1}" destId="{3B0055D7-472E-4F75-80AC-6209B2610846}" srcOrd="4" destOrd="0" presId="urn:microsoft.com/office/officeart/2009/layout/CircleArrowProcess"/>
    <dgm:cxn modelId="{0BE49CCF-9C79-4901-928C-FA30103AE4CF}" type="presParOf" srcId="{3B0055D7-472E-4F75-80AC-6209B2610846}" destId="{F12E7AF9-3A6F-4DEE-B193-2A4964C88085}" srcOrd="0" destOrd="0" presId="urn:microsoft.com/office/officeart/2009/layout/CircleArrowProcess"/>
    <dgm:cxn modelId="{ED749EAE-1C90-4F9F-B15D-7C6B78F25757}" type="presParOf" srcId="{580C18FA-B665-4AA4-BD6E-9927864F1DA1}" destId="{0189AC33-E4B2-4276-8BC2-5B7246FBE70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453E4-C7AE-450A-832E-994DB47C72ED}">
      <dsp:nvSpPr>
        <dsp:cNvPr id="0" name=""/>
        <dsp:cNvSpPr/>
      </dsp:nvSpPr>
      <dsp:spPr>
        <a:xfrm>
          <a:off x="1929274" y="0"/>
          <a:ext cx="2395806" cy="23961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34478-84AD-4E8A-A3AE-2FE56CD7EFF7}">
      <dsp:nvSpPr>
        <dsp:cNvPr id="0" name=""/>
        <dsp:cNvSpPr/>
      </dsp:nvSpPr>
      <dsp:spPr>
        <a:xfrm>
          <a:off x="2458826" y="865090"/>
          <a:ext cx="1331303" cy="665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2019</a:t>
          </a:r>
          <a:endParaRPr lang="ru-RU" sz="2400" b="1" kern="1200" dirty="0"/>
        </a:p>
      </dsp:txBody>
      <dsp:txXfrm>
        <a:off x="2458826" y="865090"/>
        <a:ext cx="1331303" cy="665492"/>
      </dsp:txXfrm>
    </dsp:sp>
    <dsp:sp modelId="{F9DF679E-2C1D-4C20-B780-93A9FC89A703}">
      <dsp:nvSpPr>
        <dsp:cNvPr id="0" name=""/>
        <dsp:cNvSpPr/>
      </dsp:nvSpPr>
      <dsp:spPr>
        <a:xfrm>
          <a:off x="1263847" y="1376777"/>
          <a:ext cx="2395806" cy="23961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09793-5BC6-4D74-BB46-45D537B38FFF}">
      <dsp:nvSpPr>
        <dsp:cNvPr id="0" name=""/>
        <dsp:cNvSpPr/>
      </dsp:nvSpPr>
      <dsp:spPr>
        <a:xfrm>
          <a:off x="1796098" y="2249832"/>
          <a:ext cx="1331303" cy="665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2020</a:t>
          </a:r>
          <a:endParaRPr lang="ru-RU" sz="2400" b="1" kern="1200" dirty="0"/>
        </a:p>
      </dsp:txBody>
      <dsp:txXfrm>
        <a:off x="1796098" y="2249832"/>
        <a:ext cx="1331303" cy="665492"/>
      </dsp:txXfrm>
    </dsp:sp>
    <dsp:sp modelId="{F12E7AF9-3A6F-4DEE-B193-2A4964C88085}">
      <dsp:nvSpPr>
        <dsp:cNvPr id="0" name=""/>
        <dsp:cNvSpPr/>
      </dsp:nvSpPr>
      <dsp:spPr>
        <a:xfrm>
          <a:off x="2099792" y="2918311"/>
          <a:ext cx="2058368" cy="20591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9AC33-E4B2-4276-8BC2-5B7246FBE702}">
      <dsp:nvSpPr>
        <dsp:cNvPr id="0" name=""/>
        <dsp:cNvSpPr/>
      </dsp:nvSpPr>
      <dsp:spPr>
        <a:xfrm>
          <a:off x="2461975" y="3636565"/>
          <a:ext cx="1331303" cy="665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2021-2023</a:t>
          </a:r>
          <a:endParaRPr lang="ru-RU" sz="2400" b="1" kern="1200" dirty="0"/>
        </a:p>
      </dsp:txBody>
      <dsp:txXfrm>
        <a:off x="2461975" y="3636565"/>
        <a:ext cx="1331303" cy="66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B17B2-7CD1-456B-A4A1-48AB680DF6D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4A7A3-2AEE-4657-A2D6-F648FBE3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3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7428-50E7-4E96-AE53-B77227BFC7F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C294-CFE7-42A4-9D7E-00D0ADC6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0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C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5204544"/>
            <a:ext cx="2706980" cy="7029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58899" y="1847612"/>
            <a:ext cx="9474200" cy="2740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]]]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0044"/>
            <a:ext cx="9144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535" y="2664427"/>
            <a:ext cx="8524876" cy="8620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3600" dirty="0" smtClean="0"/>
              <a:t>Впровадження системи </a:t>
            </a:r>
            <a:r>
              <a:rPr lang="en-US" sz="3600" dirty="0" err="1"/>
              <a:t>REAct</a:t>
            </a:r>
            <a:r>
              <a:rPr lang="en-US" sz="3600" dirty="0"/>
              <a:t> </a:t>
            </a:r>
            <a:r>
              <a:rPr lang="uk-UA" sz="3600" dirty="0" smtClean="0"/>
              <a:t>в Україні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6364" y="3191675"/>
            <a:ext cx="9144001" cy="242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600" b="1" dirty="0" smtClean="0"/>
              <a:t>17/09/2020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 flipH="1">
            <a:off x="1133475" y="1847612"/>
            <a:ext cx="225424" cy="2740031"/>
          </a:xfrm>
          <a:prstGeom prst="rect">
            <a:avLst/>
          </a:prstGeom>
          <a:solidFill>
            <a:srgbClr val="108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A424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833400" y="5386791"/>
            <a:ext cx="1100089" cy="300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www.aph.org.ua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77434"/>
            <a:ext cx="2061411" cy="5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0375" y="514055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Організації, які беруть участь у впровадженні </a:t>
            </a:r>
          </a:p>
          <a:p>
            <a:pPr algn="l">
              <a:spcBef>
                <a:spcPts val="0"/>
              </a:spcBef>
            </a:pPr>
            <a:r>
              <a:rPr lang="uk-UA" sz="3200" b="1" dirty="0" smtClean="0"/>
              <a:t>системи </a:t>
            </a:r>
            <a:r>
              <a:rPr lang="en-US" sz="3200" b="1" dirty="0" err="1" smtClean="0"/>
              <a:t>REAct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26586"/>
              </p:ext>
            </p:extLst>
          </p:nvPr>
        </p:nvGraphicFramePr>
        <p:xfrm>
          <a:off x="5951913" y="1744431"/>
          <a:ext cx="5797672" cy="4250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97672">
                  <a:extLst>
                    <a:ext uri="{9D8B030D-6E8A-4147-A177-3AD203B41FA5}">
                      <a16:colId xmlns:a16="http://schemas.microsoft.com/office/drawing/2014/main" val="373315602"/>
                    </a:ext>
                  </a:extLst>
                </a:gridCol>
              </a:tblGrid>
              <a:tr h="6574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м. </a:t>
                      </a:r>
                      <a:r>
                        <a:rPr lang="uk-UA" sz="2400" dirty="0" smtClean="0"/>
                        <a:t>Кривий</a:t>
                      </a:r>
                      <a:r>
                        <a:rPr lang="uk-UA" sz="2400" baseline="0" dirty="0" smtClean="0"/>
                        <a:t> Ріг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35560"/>
                  </a:ext>
                </a:extLst>
              </a:tr>
              <a:tr h="5539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БФ «</a:t>
                      </a:r>
                      <a:r>
                        <a:rPr lang="ru-RU" sz="20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Промінь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772556851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«</a:t>
                      </a:r>
                      <a:r>
                        <a:rPr lang="ru-RU" sz="20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Протего</a:t>
                      </a: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46812066"/>
                  </a:ext>
                </a:extLst>
              </a:tr>
              <a:tr h="59542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ВГО «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Гей-альянс </a:t>
                      </a:r>
                      <a:r>
                        <a:rPr lang="ru-RU" sz="20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885168252"/>
                  </a:ext>
                </a:extLst>
              </a:tr>
              <a:tr h="5741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 "БФ "</a:t>
                      </a:r>
                      <a:r>
                        <a:rPr lang="ru-RU" sz="20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Громадське</a:t>
                      </a: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здоров'я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ru-RU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162544172"/>
                  </a:ext>
                </a:extLst>
              </a:tr>
              <a:tr h="62732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«Альянс. </a:t>
                      </a:r>
                      <a:r>
                        <a:rPr lang="ru-RU" sz="2000" b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Глобал</a:t>
                      </a: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239241807"/>
                  </a:ext>
                </a:extLst>
              </a:tr>
              <a:tr h="65749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 «100% </a:t>
                      </a:r>
                      <a:r>
                        <a:rPr lang="ru-RU" sz="20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0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Кривий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Ріг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 rtl="0" fontAlgn="b"/>
                      <a:endParaRPr lang="ru-RU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50581799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" y="2052293"/>
            <a:ext cx="5479669" cy="33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0375" y="712836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Профіль </a:t>
            </a:r>
            <a:r>
              <a:rPr lang="uk-UA" sz="3200" b="1" dirty="0" err="1" smtClean="0"/>
              <a:t>документаторів</a:t>
            </a:r>
            <a:r>
              <a:rPr lang="uk-UA" sz="3200" b="1" dirty="0" smtClean="0"/>
              <a:t> в системі </a:t>
            </a:r>
            <a:r>
              <a:rPr lang="en-US" sz="3200" b="1" dirty="0" err="1" smtClean="0"/>
              <a:t>REAct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2" y="2778617"/>
            <a:ext cx="2252747" cy="2252747"/>
          </a:xfrm>
          <a:prstGeom prst="rect">
            <a:avLst/>
          </a:prstGeom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6127"/>
              </p:ext>
            </p:extLst>
          </p:nvPr>
        </p:nvGraphicFramePr>
        <p:xfrm>
          <a:off x="2891589" y="1461899"/>
          <a:ext cx="9300411" cy="530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57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58838" y="429782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Результати впровадження системи </a:t>
            </a:r>
            <a:r>
              <a:rPr lang="en-US" sz="3200" b="1" dirty="0" err="1" smtClean="0"/>
              <a:t>REAct</a:t>
            </a:r>
            <a:r>
              <a:rPr lang="uk-UA" sz="3200" b="1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uk-UA" sz="3200" b="1" dirty="0" smtClean="0"/>
              <a:t>у регіонах пілоту з 2019 р.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82924" y="2904541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70%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23" name="Диаграмма 22"/>
              <p:cNvGraphicFramePr/>
              <p:nvPr>
                <p:extLst>
                  <p:ext uri="{D42A27DB-BD31-4B8C-83A1-F6EECF244321}">
                    <p14:modId xmlns:p14="http://schemas.microsoft.com/office/powerpoint/2010/main" val="937157129"/>
                  </p:ext>
                </p:extLst>
              </p:nvPr>
            </p:nvGraphicFramePr>
            <p:xfrm>
              <a:off x="441462" y="3405248"/>
              <a:ext cx="5802811" cy="1834691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Диаграмма 2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462" y="3405248"/>
                <a:ext cx="5802811" cy="183469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07691"/>
              </p:ext>
            </p:extLst>
          </p:nvPr>
        </p:nvGraphicFramePr>
        <p:xfrm>
          <a:off x="5773479" y="1439102"/>
          <a:ext cx="7044163" cy="512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266720"/>
              </p:ext>
            </p:extLst>
          </p:nvPr>
        </p:nvGraphicFramePr>
        <p:xfrm>
          <a:off x="-474714" y="1637884"/>
          <a:ext cx="7290184" cy="510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218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58838" y="429782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Результати впровадження системи </a:t>
            </a:r>
            <a:r>
              <a:rPr lang="en-US" sz="3200" b="1" dirty="0" err="1" smtClean="0"/>
              <a:t>REAct</a:t>
            </a:r>
            <a:r>
              <a:rPr lang="uk-UA" sz="3200" b="1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uk-UA" sz="3200" b="1" dirty="0" smtClean="0"/>
              <a:t>у регіонах пілоту з 2019 р.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95" y="1744954"/>
            <a:ext cx="1343212" cy="1343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9107" y="2251075"/>
            <a:ext cx="207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</a:rPr>
              <a:t>813</a:t>
            </a:r>
            <a:r>
              <a:rPr lang="uk-UA" sz="2000" dirty="0" smtClean="0"/>
              <a:t> випадків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6" y="1806986"/>
            <a:ext cx="1292926" cy="1292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10740" y="2251075"/>
            <a:ext cx="2449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smtClean="0">
                <a:solidFill>
                  <a:srgbClr val="00B050"/>
                </a:solidFill>
              </a:rPr>
              <a:t>793</a:t>
            </a:r>
            <a:r>
              <a:rPr lang="uk-UA" sz="2000" b="1" smtClean="0">
                <a:solidFill>
                  <a:srgbClr val="00B050"/>
                </a:solidFill>
              </a:rPr>
              <a:t> </a:t>
            </a:r>
            <a:r>
              <a:rPr lang="uk-UA" sz="2000" smtClean="0"/>
              <a:t>клієнти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23" name="Диаграмма 22"/>
              <p:cNvGraphicFramePr/>
              <p:nvPr>
                <p:extLst>
                  <p:ext uri="{D42A27DB-BD31-4B8C-83A1-F6EECF244321}">
                    <p14:modId xmlns:p14="http://schemas.microsoft.com/office/powerpoint/2010/main" val="867405759"/>
                  </p:ext>
                </p:extLst>
              </p:nvPr>
            </p:nvGraphicFramePr>
            <p:xfrm>
              <a:off x="441461" y="3405248"/>
              <a:ext cx="11308123" cy="315504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3" name="Диаграмма 2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461" y="3405248"/>
                <a:ext cx="11308123" cy="3155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2454367" y="611372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71%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9742" y="47068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96587" y="607808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4</a:t>
            </a:r>
            <a:r>
              <a:rPr lang="uk-UA" sz="2000" b="1" dirty="0" smtClean="0">
                <a:solidFill>
                  <a:schemeClr val="bg1"/>
                </a:solidFill>
              </a:rPr>
              <a:t>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6775" y="524989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15%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6264" y="603737"/>
            <a:ext cx="8832446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err="1" smtClean="0"/>
              <a:t>Дезагрегація</a:t>
            </a:r>
            <a:r>
              <a:rPr lang="uk-UA" sz="3200" b="1" dirty="0" smtClean="0"/>
              <a:t> клієнтів системи </a:t>
            </a:r>
            <a:r>
              <a:rPr lang="en-US" sz="3200" b="1" dirty="0" err="1" smtClean="0"/>
              <a:t>REAct</a:t>
            </a:r>
            <a:r>
              <a:rPr lang="en-US" sz="3200" b="1" dirty="0" smtClean="0"/>
              <a:t> </a:t>
            </a:r>
            <a:r>
              <a:rPr lang="uk-UA" sz="3200" b="1" dirty="0" smtClean="0"/>
              <a:t>за групами ризику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75207" cy="4327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5561121"/>
            <a:ext cx="2498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</a:t>
            </a:r>
            <a:r>
              <a:rPr lang="uk-UA" sz="1400" i="1" dirty="0" smtClean="0"/>
              <a:t>Клієнт може належати</a:t>
            </a:r>
            <a:endParaRPr lang="en-US" sz="1400" i="1" dirty="0" smtClean="0"/>
          </a:p>
          <a:p>
            <a:r>
              <a:rPr lang="uk-UA" sz="1400" i="1" dirty="0" smtClean="0"/>
              <a:t> до декількох груп ризику</a:t>
            </a:r>
          </a:p>
          <a:p>
            <a:endParaRPr lang="uk-UA" sz="1400" i="1" dirty="0" smtClean="0"/>
          </a:p>
          <a:p>
            <a:r>
              <a:rPr lang="uk-UA" sz="1400" i="1" dirty="0" smtClean="0"/>
              <a:t>** </a:t>
            </a:r>
            <a:r>
              <a:rPr lang="uk-UA" sz="1400" i="1" dirty="0" err="1" smtClean="0"/>
              <a:t>Ув</a:t>
            </a:r>
            <a:r>
              <a:rPr lang="en-US" sz="1400" i="1" dirty="0" smtClean="0"/>
              <a:t>’</a:t>
            </a:r>
            <a:r>
              <a:rPr lang="uk-UA" sz="1400" i="1" dirty="0" err="1" smtClean="0"/>
              <a:t>язнені</a:t>
            </a:r>
            <a:r>
              <a:rPr lang="uk-UA" sz="1400" i="1" dirty="0" smtClean="0"/>
              <a:t> та колишні </a:t>
            </a:r>
            <a:r>
              <a:rPr lang="uk-UA" sz="1400" i="1" dirty="0" err="1" smtClean="0"/>
              <a:t>ув</a:t>
            </a:r>
            <a:r>
              <a:rPr lang="en-US" sz="1400" i="1" dirty="0" smtClean="0"/>
              <a:t>’</a:t>
            </a:r>
            <a:r>
              <a:rPr lang="uk-UA" sz="1400" i="1" dirty="0" err="1" smtClean="0"/>
              <a:t>язнені</a:t>
            </a:r>
            <a:endParaRPr 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9756" r="11226" b="5470"/>
          <a:stretch/>
        </p:blipFill>
        <p:spPr>
          <a:xfrm>
            <a:off x="2643446" y="1753985"/>
            <a:ext cx="8163099" cy="4763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0056" y="2121039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446" y="443625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9772" y="2149326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5174" y="4266975"/>
            <a:ext cx="66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5,4%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595173" y="5391844"/>
            <a:ext cx="66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3</a:t>
            </a:r>
            <a:r>
              <a:rPr lang="uk-UA" sz="1600" dirty="0" smtClean="0"/>
              <a:t>,8%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689275" y="4266975"/>
            <a:ext cx="66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2,8%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9689275" y="5614557"/>
            <a:ext cx="66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2,5%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595173" y="6212450"/>
            <a:ext cx="66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3,</a:t>
            </a:r>
            <a:r>
              <a:rPr lang="en-US" sz="1600" dirty="0" smtClean="0"/>
              <a:t>7</a:t>
            </a:r>
            <a:r>
              <a:rPr lang="uk-UA" sz="1600" dirty="0" smtClean="0"/>
              <a:t>%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24327" y="6228789"/>
            <a:ext cx="66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uk-UA" sz="1600" dirty="0" smtClean="0"/>
              <a:t>,</a:t>
            </a:r>
            <a:r>
              <a:rPr lang="en-US" sz="1600" dirty="0" smtClean="0"/>
              <a:t>4</a:t>
            </a:r>
            <a:r>
              <a:rPr lang="uk-UA" sz="1600" dirty="0" smtClean="0"/>
              <a:t>%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710056" y="1849954"/>
            <a:ext cx="9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ЛВНІ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9522" y="4152579"/>
            <a:ext cx="9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ЛЖВ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9772" y="1849954"/>
            <a:ext cx="9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ЧСЧ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389" y="672724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Типи порушників щодо ЛВНІ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423" y="1780244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479145"/>
              </p:ext>
            </p:extLst>
          </p:nvPr>
        </p:nvGraphicFramePr>
        <p:xfrm>
          <a:off x="752475" y="1644373"/>
          <a:ext cx="10997110" cy="483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264" y="6517621"/>
            <a:ext cx="108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 В рамках одного кейсу можливо обрати в системі декілька типів порушників.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628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389" y="672724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Типи порушень прав ЛВНІ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423" y="1780244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9563"/>
            <a:ext cx="108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 В рамках одного кейсу можливо обрати в системі декілька типів порушень.</a:t>
            </a:r>
            <a:endParaRPr lang="ru-RU" sz="1400" i="1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331273"/>
              </p:ext>
            </p:extLst>
          </p:nvPr>
        </p:nvGraphicFramePr>
        <p:xfrm>
          <a:off x="0" y="1279426"/>
          <a:ext cx="12110484" cy="557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73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389" y="672724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Типи порушників щодо ЛЖВ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423" y="1780244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264" y="6517621"/>
            <a:ext cx="108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 В рамках одного кейсу можливо обрати в системі декілька типів порушників.</a:t>
            </a:r>
            <a:endParaRPr lang="ru-RU" sz="1400" i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77662"/>
              </p:ext>
            </p:extLst>
          </p:nvPr>
        </p:nvGraphicFramePr>
        <p:xfrm>
          <a:off x="473389" y="1604261"/>
          <a:ext cx="11276196" cy="509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64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389" y="672724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Типи порушень прав ЛЖВ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423" y="1780244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28" y="6552796"/>
            <a:ext cx="108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 В рамках одного кейсу можливо обрати в системі декілька типів порушень.</a:t>
            </a:r>
            <a:endParaRPr lang="ru-RU" sz="1400" i="1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667182"/>
              </p:ext>
            </p:extLst>
          </p:nvPr>
        </p:nvGraphicFramePr>
        <p:xfrm>
          <a:off x="138222" y="1593055"/>
          <a:ext cx="11897833" cy="509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389" y="672724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Типи порушників щодо ЧСЧ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423" y="1780244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264" y="6517621"/>
            <a:ext cx="108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 В рамках одного кейсу можливо обрати в системі декілька типів порушників.</a:t>
            </a:r>
            <a:endParaRPr lang="ru-RU" sz="1400" i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28452"/>
              </p:ext>
            </p:extLst>
          </p:nvPr>
        </p:nvGraphicFramePr>
        <p:xfrm>
          <a:off x="473389" y="1597772"/>
          <a:ext cx="11422990" cy="487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83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06719" y="1810063"/>
            <a:ext cx="11022574" cy="497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dirty="0" err="1" smtClean="0"/>
              <a:t>REAct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 err="1"/>
              <a:t>це</a:t>
            </a:r>
            <a:r>
              <a:rPr lang="ru-RU" dirty="0"/>
              <a:t> система з </a:t>
            </a:r>
            <a:r>
              <a:rPr lang="ru-RU" dirty="0" err="1"/>
              <a:t>моніторингу</a:t>
            </a:r>
            <a:r>
              <a:rPr lang="ru-RU" dirty="0"/>
              <a:t> та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порушення</a:t>
            </a:r>
            <a:r>
              <a:rPr lang="ru-RU" dirty="0"/>
              <a:t> прав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вразливих</a:t>
            </a:r>
            <a:r>
              <a:rPr lang="ru-RU" dirty="0"/>
              <a:t> до ВІЛ та </a:t>
            </a:r>
            <a:r>
              <a:rPr lang="ru-RU" dirty="0" smtClean="0"/>
              <a:t>ТБ.</a:t>
            </a:r>
          </a:p>
          <a:p>
            <a:pPr marL="114300" algn="l">
              <a:spcBef>
                <a:spcPts val="0"/>
              </a:spcBef>
              <a:buSzPts val="1800"/>
            </a:pPr>
            <a:endParaRPr lang="uk-UA" dirty="0">
              <a:cs typeface="Calibri" panose="020F0502020204030204" pitchFamily="34" charset="0"/>
            </a:endParaRPr>
          </a:p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ru-RU" b="1" dirty="0" err="1" smtClean="0"/>
              <a:t>Ключовими</a:t>
            </a:r>
            <a:r>
              <a:rPr lang="ru-RU" b="1" dirty="0" smtClean="0"/>
              <a:t> </a:t>
            </a:r>
            <a:r>
              <a:rPr lang="ru-RU" b="1" dirty="0" err="1"/>
              <a:t>групами</a:t>
            </a:r>
            <a:r>
              <a:rPr lang="ru-RU" b="1" dirty="0"/>
              <a:t> </a:t>
            </a:r>
            <a:r>
              <a:rPr lang="ru-RU" b="1" dirty="0" smtClean="0"/>
              <a:t>є</a:t>
            </a:r>
            <a:r>
              <a:rPr lang="ru-RU" b="1" dirty="0"/>
              <a:t>:</a:t>
            </a:r>
            <a:r>
              <a:rPr lang="ru-RU" dirty="0"/>
              <a:t> ЛВНІ, ЧСЧ, </a:t>
            </a:r>
            <a:r>
              <a:rPr lang="uk-UA" dirty="0" smtClean="0"/>
              <a:t>СП</a:t>
            </a:r>
            <a:r>
              <a:rPr lang="ru-RU" dirty="0" smtClean="0"/>
              <a:t>, </a:t>
            </a:r>
            <a:r>
              <a:rPr lang="ru-RU" dirty="0"/>
              <a:t>ЛЖВ,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з ТБ,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з Гепатитом С, </a:t>
            </a:r>
            <a:r>
              <a:rPr lang="ru-RU" dirty="0" err="1"/>
              <a:t>безхатченки</a:t>
            </a:r>
            <a:r>
              <a:rPr lang="ru-RU" dirty="0"/>
              <a:t>, люди у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та </a:t>
            </a:r>
            <a:r>
              <a:rPr lang="ru-RU" dirty="0" err="1" smtClean="0"/>
              <a:t>колишні</a:t>
            </a:r>
            <a:r>
              <a:rPr lang="ru-RU" dirty="0" smtClean="0"/>
              <a:t> </a:t>
            </a:r>
            <a:r>
              <a:rPr lang="ru-RU" dirty="0" err="1" smtClean="0"/>
              <a:t>ув</a:t>
            </a:r>
            <a:r>
              <a:rPr lang="en-US" dirty="0" smtClean="0"/>
              <a:t>’</a:t>
            </a:r>
            <a:r>
              <a:rPr lang="uk-UA" dirty="0" err="1" smtClean="0"/>
              <a:t>язнені</a:t>
            </a:r>
            <a:r>
              <a:rPr lang="ru-RU" dirty="0" smtClean="0"/>
              <a:t>, </a:t>
            </a:r>
            <a:r>
              <a:rPr lang="ru-RU" dirty="0" err="1"/>
              <a:t>ромське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підлітки</a:t>
            </a:r>
            <a:r>
              <a:rPr lang="ru-RU" dirty="0"/>
              <a:t> у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.</a:t>
            </a:r>
          </a:p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endParaRPr lang="uk-UA" dirty="0">
              <a:cs typeface="Calibri" panose="020F0502020204030204" pitchFamily="34" charset="0"/>
            </a:endParaRPr>
          </a:p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ru-RU" dirty="0"/>
              <a:t>Система </a:t>
            </a:r>
            <a:r>
              <a:rPr lang="ru-RU" dirty="0" err="1"/>
              <a:t>впроваджується</a:t>
            </a:r>
            <a:r>
              <a:rPr lang="ru-RU" dirty="0"/>
              <a:t> </a:t>
            </a:r>
            <a:r>
              <a:rPr lang="ru-RU" b="1" dirty="0"/>
              <a:t>МБФ “Альянс </a:t>
            </a:r>
            <a:r>
              <a:rPr lang="ru-RU" b="1" dirty="0" err="1"/>
              <a:t>громадського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” </a:t>
            </a:r>
            <a:r>
              <a:rPr lang="ru-RU" dirty="0"/>
              <a:t>та </a:t>
            </a:r>
            <a:r>
              <a:rPr lang="ru-RU" dirty="0" err="1"/>
              <a:t>працює</a:t>
            </a:r>
            <a:r>
              <a:rPr lang="ru-RU" dirty="0"/>
              <a:t> за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en-US" b="1" dirty="0"/>
              <a:t>Frontline AIDS</a:t>
            </a:r>
            <a:r>
              <a:rPr lang="en-US" dirty="0"/>
              <a:t> (</a:t>
            </a:r>
            <a:r>
              <a:rPr lang="ru-RU" dirty="0"/>
              <a:t>Велика </a:t>
            </a:r>
            <a:r>
              <a:rPr lang="ru-RU" dirty="0" err="1"/>
              <a:t>Британія</a:t>
            </a:r>
            <a:r>
              <a:rPr lang="ru-RU" dirty="0"/>
              <a:t>) та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b="1" dirty="0"/>
              <a:t>Глобального фонду</a:t>
            </a:r>
            <a:r>
              <a:rPr lang="ru-RU" dirty="0" smtClean="0"/>
              <a:t>.</a:t>
            </a:r>
          </a:p>
          <a:p>
            <a:pPr marL="114300" algn="l">
              <a:spcBef>
                <a:spcPts val="0"/>
              </a:spcBef>
              <a:buSzPts val="1800"/>
            </a:pPr>
            <a:endParaRPr lang="ru-RU" dirty="0"/>
          </a:p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uk-UA" dirty="0">
                <a:cs typeface="Calibri" panose="020F0502020204030204" pitchFamily="34" charset="0"/>
              </a:rPr>
              <a:t>В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uk-UA" dirty="0">
                <a:cs typeface="Calibri" panose="020F0502020204030204" pitchFamily="34" charset="0"/>
              </a:rPr>
              <a:t>квітні 2019 року, на зустрічі </a:t>
            </a:r>
            <a:r>
              <a:rPr lang="uk-UA" dirty="0" err="1">
                <a:cs typeface="Calibri" panose="020F0502020204030204" pitchFamily="34" charset="0"/>
              </a:rPr>
              <a:t>стейкхолдерів</a:t>
            </a:r>
            <a:r>
              <a:rPr lang="uk-UA" dirty="0">
                <a:cs typeface="Calibri" panose="020F0502020204030204" pitchFamily="34" charset="0"/>
              </a:rPr>
              <a:t> та партнерів, </a:t>
            </a:r>
            <a:r>
              <a:rPr lang="uk-UA" b="1" dirty="0">
                <a:cs typeface="Calibri" panose="020F0502020204030204" pitchFamily="34" charset="0"/>
              </a:rPr>
              <a:t>система </a:t>
            </a:r>
            <a:r>
              <a:rPr lang="en-US" b="1" dirty="0" err="1">
                <a:cs typeface="Calibri" panose="020F0502020204030204" pitchFamily="34" charset="0"/>
              </a:rPr>
              <a:t>REAct</a:t>
            </a:r>
            <a:r>
              <a:rPr lang="en-US" b="1" dirty="0">
                <a:cs typeface="Calibri" panose="020F0502020204030204" pitchFamily="34" charset="0"/>
              </a:rPr>
              <a:t> </a:t>
            </a:r>
            <a:r>
              <a:rPr lang="uk-UA" b="1" dirty="0">
                <a:cs typeface="Calibri" panose="020F0502020204030204" pitchFamily="34" charset="0"/>
              </a:rPr>
              <a:t>погоджена для використання на рівні країни</a:t>
            </a:r>
            <a:r>
              <a:rPr lang="uk-UA" dirty="0">
                <a:cs typeface="Calibri" panose="020F0502020204030204" pitchFamily="34" charset="0"/>
              </a:rPr>
              <a:t>.</a:t>
            </a:r>
          </a:p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endParaRPr lang="ru-RU" sz="2000" dirty="0"/>
          </a:p>
          <a:p>
            <a:pPr marL="457200" indent="-342900" algn="l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endParaRPr lang="uk-UA" sz="2000" dirty="0"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uk-UA" sz="1600" dirty="0"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3"/>
          <a:stretch/>
        </p:blipFill>
        <p:spPr>
          <a:xfrm>
            <a:off x="519633" y="-2"/>
            <a:ext cx="11109660" cy="162783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46278" y="323949"/>
            <a:ext cx="8766439" cy="1040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0"/>
              </a:spcBef>
              <a:buSzPts val="1800"/>
            </a:pPr>
            <a:r>
              <a:rPr lang="uk-UA" sz="3200" b="1" dirty="0">
                <a:solidFill>
                  <a:schemeClr val="bg1"/>
                </a:solidFill>
                <a:cs typeface="Calibri" panose="020F0502020204030204" pitchFamily="34" charset="0"/>
              </a:rPr>
              <a:t>Система </a:t>
            </a:r>
            <a:r>
              <a:rPr lang="en-US" sz="3200" b="1" dirty="0" err="1">
                <a:solidFill>
                  <a:schemeClr val="bg1"/>
                </a:solidFill>
                <a:cs typeface="Calibri" panose="020F0502020204030204" pitchFamily="34" charset="0"/>
              </a:rPr>
              <a:t>REAct</a:t>
            </a:r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>
                <a:solidFill>
                  <a:schemeClr val="bg1"/>
                </a:solidFill>
              </a:rPr>
              <a:t>“Rights-Evidence-Action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uk-UA" sz="3200" dirty="0" smtClean="0">
              <a:solidFill>
                <a:schemeClr val="bg1"/>
              </a:solidFill>
            </a:endParaRPr>
          </a:p>
          <a:p>
            <a:pPr marL="114300" algn="l">
              <a:spcBef>
                <a:spcPts val="0"/>
              </a:spcBef>
              <a:buSzPts val="1800"/>
            </a:pPr>
            <a:r>
              <a:rPr lang="en-US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>
                <a:solidFill>
                  <a:schemeClr val="bg1"/>
                </a:solidFill>
              </a:rPr>
              <a:t>Права-</a:t>
            </a:r>
            <a:r>
              <a:rPr lang="ru-RU" sz="3200" b="1" dirty="0" err="1">
                <a:solidFill>
                  <a:schemeClr val="bg1"/>
                </a:solidFill>
              </a:rPr>
              <a:t>Докази</a:t>
            </a:r>
            <a:r>
              <a:rPr lang="ru-RU" sz="3200" b="1" dirty="0">
                <a:solidFill>
                  <a:schemeClr val="bg1"/>
                </a:solidFill>
              </a:rPr>
              <a:t>-</a:t>
            </a:r>
            <a:r>
              <a:rPr lang="ru-RU" sz="3200" b="1" dirty="0" err="1">
                <a:solidFill>
                  <a:schemeClr val="bg1"/>
                </a:solidFill>
              </a:rPr>
              <a:t>Дія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9632" y="1627832"/>
            <a:ext cx="11109661" cy="0"/>
          </a:xfrm>
          <a:prstGeom prst="line">
            <a:avLst/>
          </a:prstGeom>
          <a:ln w="28575">
            <a:solidFill>
              <a:srgbClr val="108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7" y="383466"/>
            <a:ext cx="1774408" cy="460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98" y="6189408"/>
            <a:ext cx="1667295" cy="4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3389" y="672724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Типи порушень прав ЧСЧ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423" y="1780244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28" y="6552796"/>
            <a:ext cx="108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* В рамках одного кейсу можливо обрати в системі декілька типів порушень.</a:t>
            </a:r>
            <a:endParaRPr lang="ru-RU" sz="1400" i="1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660078"/>
              </p:ext>
            </p:extLst>
          </p:nvPr>
        </p:nvGraphicFramePr>
        <p:xfrm>
          <a:off x="0" y="1644374"/>
          <a:ext cx="12192000" cy="494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15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6264" y="426089"/>
            <a:ext cx="9880286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Реагування на випадки порушень прав ключових спільнот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17423" y="4318792"/>
            <a:ext cx="76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31,4%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085" y="178024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9349" y="1558075"/>
            <a:ext cx="6791325" cy="677108"/>
          </a:xfrm>
          <a:prstGeom prst="rect">
            <a:avLst/>
          </a:prstGeom>
          <a:ln>
            <a:solidFill>
              <a:srgbClr val="10835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10835D"/>
                </a:solidFill>
              </a:rPr>
              <a:t>Надання допомоги напряму – 989 послуг</a:t>
            </a:r>
          </a:p>
          <a:p>
            <a:pPr algn="ctr"/>
            <a:r>
              <a:rPr lang="uk-UA" dirty="0" smtClean="0"/>
              <a:t>(за місцем знаходження </a:t>
            </a:r>
            <a:r>
              <a:rPr lang="uk-UA" dirty="0" err="1" smtClean="0"/>
              <a:t>документатора</a:t>
            </a:r>
            <a:r>
              <a:rPr lang="uk-UA" dirty="0" smtClean="0"/>
              <a:t>, який фіксує звернення)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62224" y="4153827"/>
            <a:ext cx="6791325" cy="400110"/>
          </a:xfrm>
          <a:prstGeom prst="rect">
            <a:avLst/>
          </a:prstGeom>
          <a:ln>
            <a:solidFill>
              <a:srgbClr val="10835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10835D"/>
                </a:solidFill>
              </a:rPr>
              <a:t>Переадресація за отриманням допомоги – 309 послуг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1100" y="6373594"/>
            <a:ext cx="8978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* В рамках одного кейсу </a:t>
            </a:r>
            <a:r>
              <a:rPr lang="uk-UA" sz="1400" i="1" dirty="0" smtClean="0"/>
              <a:t>можливе надання декількох послуг як напряму, так і шляхом переадресації</a:t>
            </a:r>
            <a:endParaRPr lang="ru-RU" sz="1400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719702"/>
              </p:ext>
            </p:extLst>
          </p:nvPr>
        </p:nvGraphicFramePr>
        <p:xfrm>
          <a:off x="698269" y="4637424"/>
          <a:ext cx="11128768" cy="16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462604"/>
              </p:ext>
            </p:extLst>
          </p:nvPr>
        </p:nvGraphicFramePr>
        <p:xfrm>
          <a:off x="498764" y="2331358"/>
          <a:ext cx="11080865" cy="163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31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6264" y="514019"/>
            <a:ext cx="9224422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2800" b="1" dirty="0" smtClean="0"/>
              <a:t>Переадресація клієнтів системи </a:t>
            </a:r>
            <a:r>
              <a:rPr lang="en-US" sz="2800" b="1" dirty="0" err="1" smtClean="0"/>
              <a:t>REAct</a:t>
            </a:r>
            <a:r>
              <a:rPr lang="en-US" sz="2800" b="1" dirty="0" smtClean="0"/>
              <a:t> </a:t>
            </a:r>
            <a:endParaRPr lang="uk-UA" sz="2800" b="1" dirty="0" smtClean="0"/>
          </a:p>
          <a:p>
            <a:pPr algn="l">
              <a:spcBef>
                <a:spcPts val="0"/>
              </a:spcBef>
            </a:pPr>
            <a:r>
              <a:rPr lang="uk-UA" sz="2800" b="1" dirty="0" smtClean="0"/>
              <a:t>до ключових інших організацій (за період 2019-2020 рр.)</a:t>
            </a:r>
            <a:endParaRPr lang="ru-RU" sz="2800" dirty="0" smtClean="0"/>
          </a:p>
          <a:p>
            <a:pPr algn="l">
              <a:spcBef>
                <a:spcPts val="0"/>
              </a:spcBef>
            </a:pP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67295" cy="430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54887" y="1443364"/>
            <a:ext cx="82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17,2%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0784" y="1735646"/>
            <a:ext cx="2495550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УГСПЛ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0784" y="2439262"/>
            <a:ext cx="2495550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БВПД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20784" y="3157578"/>
            <a:ext cx="2495550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«Прожектор»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0784" y="6181138"/>
            <a:ext cx="3089592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«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Альянс.Глобал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9452" y="3860439"/>
            <a:ext cx="3241829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8" y="3412091"/>
            <a:ext cx="2369033" cy="612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20784" y="4642830"/>
            <a:ext cx="3089592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«Право на захист»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0784" y="5444007"/>
            <a:ext cx="3089592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«Десяте квітня»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3936155" y="1584395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05139" y="1761970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 err="1" smtClean="0">
                <a:solidFill>
                  <a:schemeClr val="bg1"/>
                </a:solidFill>
              </a:rPr>
              <a:t>випадків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3936155" y="2331902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70720" y="2492898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 err="1" smtClean="0">
                <a:solidFill>
                  <a:schemeClr val="bg1"/>
                </a:solidFill>
              </a:rPr>
              <a:t>випадків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3951040" y="3091055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97855" y="3227425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3951040" y="3821103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342683" y="3958998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3951040" y="5364747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5605" y="5525743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3951040" y="6120110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5605" y="6281106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Стрелка вправо с вырезом 34"/>
          <p:cNvSpPr/>
          <p:nvPr/>
        </p:nvSpPr>
        <p:spPr>
          <a:xfrm>
            <a:off x="3951040" y="4592925"/>
            <a:ext cx="2246769" cy="6913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285605" y="4753921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015" y="5925680"/>
            <a:ext cx="340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* </a:t>
            </a:r>
            <a:r>
              <a:rPr lang="ru-RU" sz="1600" i="1" dirty="0" err="1" smtClean="0"/>
              <a:t>Переадресації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щодо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яких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базі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даних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було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вказано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конкретну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організацію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направлення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клієнта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1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38540" r="3911"/>
          <a:stretch/>
        </p:blipFill>
        <p:spPr>
          <a:xfrm>
            <a:off x="371790" y="1805354"/>
            <a:ext cx="11414926" cy="50526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569" y="508000"/>
            <a:ext cx="11863033" cy="3330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0835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324" y="495525"/>
            <a:ext cx="1736637" cy="4509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37" y="1742229"/>
            <a:ext cx="7467601" cy="86201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4000" b="1" dirty="0" smtClean="0"/>
              <a:t>Дякую за увагу</a:t>
            </a:r>
            <a:endParaRPr lang="en-US" sz="4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50513" y="449049"/>
            <a:ext cx="1100089" cy="30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00" dirty="0" smtClean="0">
                <a:solidFill>
                  <a:schemeClr val="bg1"/>
                </a:solidFill>
              </a:rPr>
              <a:t>www.aph.org.ua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779985" y="3466033"/>
            <a:ext cx="1100089" cy="300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100" dirty="0" smtClean="0"/>
              <a:t>www.aph.org.ua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71790" y="3838470"/>
            <a:ext cx="11414926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24" y="1150823"/>
            <a:ext cx="1667295" cy="4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3"/>
          <a:stretch/>
        </p:blipFill>
        <p:spPr>
          <a:xfrm>
            <a:off x="519633" y="-2"/>
            <a:ext cx="11109660" cy="162783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46278" y="458712"/>
            <a:ext cx="8766439" cy="1040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0"/>
              </a:spcBef>
              <a:buSzPts val="1800"/>
            </a:pPr>
            <a:r>
              <a:rPr lang="ru" sz="3200" b="1" dirty="0">
                <a:solidFill>
                  <a:schemeClr val="bg1"/>
                </a:solidFill>
              </a:rPr>
              <a:t>Мета </a:t>
            </a:r>
            <a:r>
              <a:rPr lang="ru" sz="3200" b="1" dirty="0" smtClean="0">
                <a:solidFill>
                  <a:schemeClr val="bg1"/>
                </a:solidFill>
              </a:rPr>
              <a:t>системи </a:t>
            </a:r>
            <a:r>
              <a:rPr lang="en-US" sz="32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REAct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9632" y="1627832"/>
            <a:ext cx="11109661" cy="0"/>
          </a:xfrm>
          <a:prstGeom prst="line">
            <a:avLst/>
          </a:prstGeom>
          <a:ln w="28575">
            <a:solidFill>
              <a:srgbClr val="108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7" y="383466"/>
            <a:ext cx="1774408" cy="460787"/>
          </a:xfrm>
          <a:prstGeom prst="rect">
            <a:avLst/>
          </a:prstGeom>
        </p:spPr>
      </p:pic>
      <p:sp>
        <p:nvSpPr>
          <p:cNvPr id="8" name="Google Shape;151;p23"/>
          <p:cNvSpPr/>
          <p:nvPr/>
        </p:nvSpPr>
        <p:spPr>
          <a:xfrm>
            <a:off x="987950" y="1692733"/>
            <a:ext cx="5129200" cy="2426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2400" b="1" dirty="0">
                <a:latin typeface="Calibri"/>
                <a:ea typeface="Calibri"/>
                <a:cs typeface="Calibri"/>
                <a:sym typeface="Calibri"/>
              </a:rPr>
              <a:t>РЕАГУВАННЯ</a:t>
            </a:r>
            <a:endParaRPr sz="2400" b="1" dirty="0"/>
          </a:p>
          <a:p>
            <a:pPr>
              <a:lnSpc>
                <a:spcPct val="90000"/>
              </a:lnSpc>
              <a:spcBef>
                <a:spcPts val="840"/>
              </a:spcBef>
              <a:buClr>
                <a:schemeClr val="dk2"/>
              </a:buClr>
              <a:buSzPts val="1100"/>
            </a:pP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Надання допомоги та супроводу особам, які зіткнулись з порушеннями своїх прав </a:t>
            </a:r>
            <a:endParaRPr sz="2400" dirty="0"/>
          </a:p>
        </p:txBody>
      </p:sp>
      <p:sp>
        <p:nvSpPr>
          <p:cNvPr id="9" name="Google Shape;152;p23"/>
          <p:cNvSpPr/>
          <p:nvPr/>
        </p:nvSpPr>
        <p:spPr>
          <a:xfrm>
            <a:off x="6116972" y="1692733"/>
            <a:ext cx="5128400" cy="2426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2400" b="1" dirty="0">
                <a:latin typeface="Calibri"/>
                <a:ea typeface="Calibri"/>
                <a:cs typeface="Calibri"/>
                <a:sym typeface="Calibri"/>
              </a:rPr>
              <a:t>ПРОГРАМИ ТА ІНТЕРВЕНЦІЇ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ru" sz="2400" dirty="0" smtClean="0">
                <a:latin typeface="Calibri"/>
                <a:ea typeface="Calibri"/>
                <a:cs typeface="Calibri"/>
                <a:sym typeface="Calibri"/>
              </a:rPr>
              <a:t>Попередження </a:t>
            </a: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випадків у майбутньому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Інтервенції щодо захисту прав людини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840"/>
              </a:spcBef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3;p23"/>
          <p:cNvSpPr/>
          <p:nvPr/>
        </p:nvSpPr>
        <p:spPr>
          <a:xfrm>
            <a:off x="6116972" y="4118817"/>
            <a:ext cx="5128400" cy="2426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</a:pP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ru" sz="2400" b="1" dirty="0">
                <a:latin typeface="Calibri"/>
                <a:ea typeface="Calibri"/>
                <a:cs typeface="Calibri"/>
                <a:sym typeface="Calibri"/>
              </a:rPr>
              <a:t>АДВОКАЦІЯ</a:t>
            </a:r>
            <a:endParaRPr sz="2400" b="1" dirty="0"/>
          </a:p>
          <a:p>
            <a:pPr>
              <a:lnSpc>
                <a:spcPct val="90000"/>
              </a:lnSpc>
              <a:spcBef>
                <a:spcPts val="840"/>
              </a:spcBef>
            </a:pP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Захист прав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840"/>
              </a:spcBef>
            </a:pP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Зміна політик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840"/>
              </a:spcBef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endParaRPr sz="2400" dirty="0"/>
          </a:p>
          <a:p>
            <a:pPr>
              <a:lnSpc>
                <a:spcPct val="90000"/>
              </a:lnSpc>
              <a:spcBef>
                <a:spcPts val="840"/>
              </a:spcBef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4;p23"/>
          <p:cNvSpPr/>
          <p:nvPr/>
        </p:nvSpPr>
        <p:spPr>
          <a:xfrm>
            <a:off x="987950" y="4118817"/>
            <a:ext cx="5129200" cy="2428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2"/>
              </a:buClr>
            </a:pPr>
            <a:r>
              <a:rPr lang="ru" sz="2400" b="1" dirty="0" smtClean="0">
                <a:latin typeface="Calibri"/>
                <a:ea typeface="Calibri"/>
                <a:cs typeface="Calibri"/>
                <a:sym typeface="Calibri"/>
              </a:rPr>
              <a:t>АНАЛІЗ</a:t>
            </a:r>
            <a:endParaRPr sz="2400" b="1" dirty="0"/>
          </a:p>
          <a:p>
            <a:pPr>
              <a:lnSpc>
                <a:spcPct val="90000"/>
              </a:lnSpc>
              <a:spcBef>
                <a:spcPts val="840"/>
              </a:spcBef>
              <a:buClr>
                <a:schemeClr val="dk2"/>
              </a:buClr>
            </a:pPr>
            <a:r>
              <a:rPr lang="ru" sz="2400" dirty="0">
                <a:latin typeface="Calibri"/>
                <a:ea typeface="Calibri"/>
                <a:cs typeface="Calibri"/>
                <a:sym typeface="Calibri"/>
              </a:rPr>
              <a:t>Зв’язок випадків порушень прав людини із доступом до ВІЛ-сервісу та медичних послуг 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840"/>
              </a:spcBef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7" y="3901458"/>
            <a:ext cx="1667295" cy="4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63175" y="1731687"/>
            <a:ext cx="11022574" cy="497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ru-RU" dirty="0" err="1"/>
              <a:t>Інформація</a:t>
            </a:r>
            <a:r>
              <a:rPr lang="ru-RU" dirty="0"/>
              <a:t> вноситься </a:t>
            </a:r>
            <a:r>
              <a:rPr lang="ru-RU" dirty="0" smtClean="0"/>
              <a:t>до </a:t>
            </a:r>
            <a:r>
              <a:rPr lang="ru-RU" dirty="0"/>
              <a:t>он-</a:t>
            </a:r>
            <a:r>
              <a:rPr lang="ru-RU" dirty="0" err="1"/>
              <a:t>лайн</a:t>
            </a:r>
            <a:r>
              <a:rPr lang="ru-RU" dirty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b="1" dirty="0" smtClean="0"/>
              <a:t> </a:t>
            </a:r>
            <a:r>
              <a:rPr lang="en-US" b="1" dirty="0" smtClean="0"/>
              <a:t>Wanda</a:t>
            </a:r>
            <a:r>
              <a:rPr lang="en-US" dirty="0" smtClean="0"/>
              <a:t>.</a:t>
            </a:r>
            <a:endParaRPr lang="uk-UA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uk-UA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ru-RU" dirty="0" smtClean="0"/>
              <a:t>База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/>
              <a:t>розроблена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en-US" b="1" dirty="0"/>
              <a:t>DHIS2 </a:t>
            </a:r>
            <a:r>
              <a:rPr lang="en-US" i="1" dirty="0"/>
              <a:t>(District Health Information Software 2)</a:t>
            </a:r>
            <a:r>
              <a:rPr lang="en-US" dirty="0"/>
              <a:t>. </a:t>
            </a:r>
            <a:r>
              <a:rPr lang="en-US" b="1" dirty="0"/>
              <a:t>Wanda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та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en-US" b="1" dirty="0"/>
              <a:t>Frontline </a:t>
            </a:r>
            <a:r>
              <a:rPr lang="en-US" b="1" dirty="0" smtClean="0"/>
              <a:t>AIDS.</a:t>
            </a:r>
            <a:endParaRPr lang="uk-UA" b="1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uk-UA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b="1" dirty="0" smtClean="0"/>
              <a:t>DHIS2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програмна</a:t>
            </a:r>
            <a:r>
              <a:rPr lang="ru-RU" dirty="0"/>
              <a:t> платформа з </a:t>
            </a:r>
            <a:r>
              <a:rPr lang="ru-RU" dirty="0" err="1"/>
              <a:t>відкритим</a:t>
            </a:r>
            <a:r>
              <a:rPr lang="ru-RU" dirty="0"/>
              <a:t> кодом для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візуалізації</a:t>
            </a:r>
            <a:r>
              <a:rPr lang="ru-RU" dirty="0"/>
              <a:t> та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b="1" dirty="0" smtClean="0"/>
              <a:t>DHIS2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b="1" dirty="0"/>
              <a:t>у </a:t>
            </a:r>
            <a:r>
              <a:rPr lang="ru-RU" b="1" dirty="0" err="1"/>
              <a:t>понад</a:t>
            </a:r>
            <a:r>
              <a:rPr lang="ru-RU" b="1" dirty="0"/>
              <a:t> 60 </a:t>
            </a:r>
            <a:r>
              <a:rPr lang="ru-RU" b="1" dirty="0" err="1"/>
              <a:t>країнах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на 4 континентах</a:t>
            </a:r>
            <a:r>
              <a:rPr lang="ru-RU" dirty="0"/>
              <a:t>.  </a:t>
            </a:r>
            <a:endParaRPr lang="ru-RU" dirty="0" smtClean="0"/>
          </a:p>
          <a:p>
            <a:pPr marL="114300" algn="l">
              <a:spcBef>
                <a:spcPts val="0"/>
              </a:spcBef>
              <a:buSzPts val="1800"/>
            </a:pPr>
            <a:endParaRPr lang="ru-RU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uk-UA" sz="2000" dirty="0"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uk-UA" sz="1600" dirty="0"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3"/>
          <a:stretch/>
        </p:blipFill>
        <p:spPr>
          <a:xfrm>
            <a:off x="519633" y="-2"/>
            <a:ext cx="11109660" cy="162783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46278" y="576461"/>
            <a:ext cx="8766439" cy="1040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spcBef>
                <a:spcPts val="0"/>
              </a:spcBef>
              <a:buSzPts val="1800"/>
            </a:pPr>
            <a:r>
              <a:rPr lang="uk-UA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База даних, що використовується </a:t>
            </a:r>
          </a:p>
          <a:p>
            <a:pPr marL="114300" algn="l">
              <a:spcBef>
                <a:spcPts val="0"/>
              </a:spcBef>
              <a:buSzPts val="1800"/>
            </a:pPr>
            <a:r>
              <a:rPr lang="uk-UA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в рамках </a:t>
            </a:r>
            <a:r>
              <a:rPr lang="en-US" sz="32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REAct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9632" y="1627832"/>
            <a:ext cx="11109661" cy="0"/>
          </a:xfrm>
          <a:prstGeom prst="line">
            <a:avLst/>
          </a:prstGeom>
          <a:ln w="28575">
            <a:solidFill>
              <a:srgbClr val="108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7" y="383466"/>
            <a:ext cx="1774408" cy="460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98" y="6147023"/>
            <a:ext cx="1667295" cy="4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43"/>
          <a:stretch/>
        </p:blipFill>
        <p:spPr>
          <a:xfrm>
            <a:off x="519633" y="-2"/>
            <a:ext cx="11109660" cy="162783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46278" y="490660"/>
            <a:ext cx="8766439" cy="1040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>
                <a:solidFill>
                  <a:schemeClr val="bg1"/>
                </a:solidFill>
              </a:rPr>
              <a:t>Етапи впровадження системи </a:t>
            </a:r>
            <a:r>
              <a:rPr lang="en-US" sz="3200" b="1" dirty="0" err="1" smtClean="0">
                <a:solidFill>
                  <a:schemeClr val="bg1"/>
                </a:solidFill>
              </a:rPr>
              <a:t>REAct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з 2019 року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9632" y="1627832"/>
            <a:ext cx="11109661" cy="0"/>
          </a:xfrm>
          <a:prstGeom prst="line">
            <a:avLst/>
          </a:prstGeom>
          <a:ln w="28575">
            <a:solidFill>
              <a:srgbClr val="1083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7" y="383466"/>
            <a:ext cx="1774408" cy="460787"/>
          </a:xfrm>
          <a:prstGeom prst="rect">
            <a:avLst/>
          </a:prstGeom>
        </p:spPr>
      </p:pic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1192191803"/>
              </p:ext>
            </p:extLst>
          </p:nvPr>
        </p:nvGraphicFramePr>
        <p:xfrm>
          <a:off x="3374598" y="1627832"/>
          <a:ext cx="5588928" cy="497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08831" y="5078151"/>
            <a:ext cx="4691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/>
              <a:t>Система </a:t>
            </a:r>
            <a:r>
              <a:rPr lang="en-US" sz="2400" dirty="0" err="1"/>
              <a:t>REAct</a:t>
            </a:r>
            <a:r>
              <a:rPr lang="en-US" sz="2400" dirty="0"/>
              <a:t> </a:t>
            </a:r>
            <a:r>
              <a:rPr lang="uk-UA" sz="2400" dirty="0">
                <a:cs typeface="Calibri" panose="020F0502020204030204" pitchFamily="34" charset="0"/>
              </a:rPr>
              <a:t>впроваджується </a:t>
            </a:r>
            <a:endParaRPr lang="uk-UA" sz="2400" dirty="0" smtClean="0">
              <a:cs typeface="Calibri" panose="020F0502020204030204" pitchFamily="34" charset="0"/>
            </a:endParaRPr>
          </a:p>
          <a:p>
            <a:pPr algn="r"/>
            <a:r>
              <a:rPr lang="uk-UA" sz="2400" dirty="0" smtClean="0">
                <a:cs typeface="Calibri" panose="020F0502020204030204" pitchFamily="34" charset="0"/>
              </a:rPr>
              <a:t>у </a:t>
            </a:r>
            <a:r>
              <a:rPr lang="uk-UA" sz="2400" b="1" dirty="0">
                <a:cs typeface="Calibri" panose="020F0502020204030204" pitchFamily="34" charset="0"/>
              </a:rPr>
              <a:t>всіх регіонах України</a:t>
            </a:r>
            <a:endParaRPr lang="ru-RU" sz="2400" b="1" dirty="0"/>
          </a:p>
          <a:p>
            <a:pPr algn="r"/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938096" y="3827008"/>
            <a:ext cx="5381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Calibri" panose="020F0502020204030204" pitchFamily="34" charset="0"/>
              </a:rPr>
              <a:t>Система </a:t>
            </a:r>
            <a:r>
              <a:rPr lang="en-US" sz="2400" dirty="0" err="1"/>
              <a:t>REAct</a:t>
            </a:r>
            <a:r>
              <a:rPr lang="en-US" sz="2400" dirty="0"/>
              <a:t> </a:t>
            </a:r>
            <a:r>
              <a:rPr lang="ru-RU" sz="2400" dirty="0" err="1">
                <a:cs typeface="Calibri" panose="020F0502020204030204" pitchFamily="34" charset="0"/>
              </a:rPr>
              <a:t>використовується</a:t>
            </a:r>
            <a:r>
              <a:rPr lang="ru-RU" sz="2400" dirty="0">
                <a:cs typeface="Calibri" panose="020F0502020204030204" pitchFamily="34" charset="0"/>
              </a:rPr>
              <a:t> </a:t>
            </a:r>
            <a:endParaRPr lang="ru-RU" sz="2400" dirty="0" smtClean="0">
              <a:cs typeface="Calibri" panose="020F0502020204030204" pitchFamily="34" charset="0"/>
            </a:endParaRPr>
          </a:p>
          <a:p>
            <a:r>
              <a:rPr lang="ru-RU" sz="2400" dirty="0" smtClean="0">
                <a:cs typeface="Calibri" panose="020F0502020204030204" pitchFamily="34" charset="0"/>
              </a:rPr>
              <a:t>в </a:t>
            </a:r>
            <a:r>
              <a:rPr lang="ru-RU" sz="2400" b="1" dirty="0" smtClean="0">
                <a:cs typeface="Calibri" panose="020F0502020204030204" pitchFamily="34" charset="0"/>
              </a:rPr>
              <a:t>11 </a:t>
            </a:r>
            <a:r>
              <a:rPr lang="ru-RU" sz="2400" b="1" dirty="0" err="1">
                <a:cs typeface="Calibri" panose="020F0502020204030204" pitchFamily="34" charset="0"/>
              </a:rPr>
              <a:t>регіонах</a:t>
            </a:r>
            <a:r>
              <a:rPr lang="ru-RU" sz="2400" b="1" dirty="0">
                <a:cs typeface="Calibri" panose="020F0502020204030204" pitchFamily="34" charset="0"/>
              </a:rPr>
              <a:t> </a:t>
            </a:r>
            <a:r>
              <a:rPr lang="ru-RU" sz="2400" b="1" dirty="0" err="1">
                <a:cs typeface="Calibri" panose="020F0502020204030204" pitchFamily="34" charset="0"/>
              </a:rPr>
              <a:t>Україн</a:t>
            </a:r>
            <a:r>
              <a:rPr lang="uk-UA" sz="2400" b="1" dirty="0">
                <a:cs typeface="Calibri" panose="020F0502020204030204" pitchFamily="34" charset="0"/>
              </a:rPr>
              <a:t>и</a:t>
            </a:r>
          </a:p>
          <a:p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844485" y="1619904"/>
            <a:ext cx="460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cs typeface="Calibri" panose="020F0502020204030204" pitchFamily="34" charset="0"/>
              </a:rPr>
              <a:t>Система </a:t>
            </a:r>
            <a:r>
              <a:rPr lang="en-US" sz="2400" dirty="0" err="1"/>
              <a:t>REAct</a:t>
            </a:r>
            <a:r>
              <a:rPr lang="ru-RU" sz="2400" dirty="0">
                <a:cs typeface="Calibri" panose="020F0502020204030204" pitchFamily="34" charset="0"/>
              </a:rPr>
              <a:t> </a:t>
            </a:r>
            <a:r>
              <a:rPr lang="ru-RU" sz="2400" dirty="0" err="1">
                <a:cs typeface="Calibri" panose="020F0502020204030204" pitchFamily="34" charset="0"/>
              </a:rPr>
              <a:t>працює</a:t>
            </a:r>
            <a:r>
              <a:rPr lang="ru-RU" sz="2400" dirty="0">
                <a:cs typeface="Calibri" panose="020F0502020204030204" pitchFamily="34" charset="0"/>
              </a:rPr>
              <a:t> </a:t>
            </a:r>
            <a:endParaRPr lang="ru-RU" sz="2400" dirty="0" smtClean="0">
              <a:cs typeface="Calibri" panose="020F0502020204030204" pitchFamily="34" charset="0"/>
            </a:endParaRPr>
          </a:p>
          <a:p>
            <a:pPr algn="r"/>
            <a:r>
              <a:rPr lang="uk-UA" sz="2400" dirty="0" smtClean="0">
                <a:cs typeface="Calibri" panose="020F0502020204030204" pitchFamily="34" charset="0"/>
              </a:rPr>
              <a:t>в </a:t>
            </a:r>
            <a:r>
              <a:rPr lang="uk-UA" sz="2400" b="1" dirty="0">
                <a:cs typeface="Calibri" panose="020F0502020204030204" pitchFamily="34" charset="0"/>
              </a:rPr>
              <a:t>4 пілотних </a:t>
            </a:r>
            <a:r>
              <a:rPr lang="uk-UA" sz="2400" b="1" dirty="0" smtClean="0">
                <a:cs typeface="Calibri" panose="020F0502020204030204" pitchFamily="34" charset="0"/>
              </a:rPr>
              <a:t>регіонах</a:t>
            </a:r>
            <a:r>
              <a:rPr lang="uk-UA" sz="2400" dirty="0" smtClean="0"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uk-UA" sz="2400" dirty="0" smtClean="0">
                <a:cs typeface="Calibri" panose="020F0502020204030204" pitchFamily="34" charset="0"/>
              </a:rPr>
              <a:t>(</a:t>
            </a:r>
            <a:r>
              <a:rPr lang="uk-UA" sz="2400" dirty="0">
                <a:cs typeface="Calibri" panose="020F0502020204030204" pitchFamily="34" charset="0"/>
              </a:rPr>
              <a:t>Київ, Одеса, Дніпро, Кривий Ріг)</a:t>
            </a:r>
            <a:endParaRPr lang="ru-RU" sz="2400" dirty="0"/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76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" y="56748"/>
            <a:ext cx="12039356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0375" y="514055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Організації, які беруть участь у впровадженні </a:t>
            </a:r>
          </a:p>
          <a:p>
            <a:pPr algn="l">
              <a:spcBef>
                <a:spcPts val="0"/>
              </a:spcBef>
            </a:pPr>
            <a:r>
              <a:rPr lang="uk-UA" sz="3200" b="1" dirty="0" smtClean="0"/>
              <a:t>системи </a:t>
            </a:r>
            <a:r>
              <a:rPr lang="en-US" sz="3200" b="1" dirty="0" err="1" smtClean="0"/>
              <a:t>REAct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1950"/>
              </p:ext>
            </p:extLst>
          </p:nvPr>
        </p:nvGraphicFramePr>
        <p:xfrm>
          <a:off x="616264" y="1616835"/>
          <a:ext cx="6858001" cy="5022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1">
                  <a:extLst>
                    <a:ext uri="{9D8B030D-6E8A-4147-A177-3AD203B41FA5}">
                      <a16:colId xmlns:a16="http://schemas.microsoft.com/office/drawing/2014/main" val="373315602"/>
                    </a:ext>
                  </a:extLst>
                </a:gridCol>
              </a:tblGrid>
              <a:tr h="4892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м. Ки</a:t>
                      </a:r>
                      <a:r>
                        <a:rPr lang="uk-UA" sz="2400" dirty="0" smtClean="0"/>
                        <a:t>їв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35560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ГО </a:t>
                      </a:r>
                      <a:r>
                        <a:rPr lang="ru-RU" sz="2000" u="none" strike="noStrike" dirty="0" smtClean="0">
                          <a:effectLst/>
                        </a:rPr>
                        <a:t>«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Альянс.Глобал</a:t>
                      </a:r>
                      <a:r>
                        <a:rPr lang="ru-RU" sz="2000" u="none" strike="noStrike" dirty="0" smtClean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9222478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МБФ «</a:t>
                      </a:r>
                      <a:r>
                        <a:rPr lang="ru-RU" sz="2000" u="none" strike="noStrike" dirty="0" err="1">
                          <a:effectLst/>
                        </a:rPr>
                        <a:t>Ромський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жіночій</a:t>
                      </a:r>
                      <a:r>
                        <a:rPr lang="ru-RU" sz="2000" u="none" strike="noStrike" dirty="0">
                          <a:effectLst/>
                        </a:rPr>
                        <a:t> фонд «</a:t>
                      </a:r>
                      <a:r>
                        <a:rPr lang="ru-RU" sz="2000" u="none" strike="noStrike" dirty="0" err="1">
                          <a:effectLst/>
                        </a:rPr>
                        <a:t>Чіріклі</a:t>
                      </a:r>
                      <a:r>
                        <a:rPr lang="ru-RU" sz="2000" u="none" strike="noStrike" dirty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72556851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БФ </a:t>
                      </a:r>
                      <a:r>
                        <a:rPr lang="ru-RU" sz="2000" u="none" strike="noStrike" dirty="0" smtClean="0">
                          <a:effectLst/>
                        </a:rPr>
                        <a:t>«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Надія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</a:rPr>
                        <a:t>та 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Довіра</a:t>
                      </a:r>
                      <a:r>
                        <a:rPr lang="ru-RU" sz="2000" u="none" strike="noStrike" dirty="0" smtClean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6812066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МГО «</a:t>
                      </a:r>
                      <a:r>
                        <a:rPr lang="ru-RU" sz="2000" u="none" strike="noStrike" dirty="0" err="1">
                          <a:effectLst/>
                        </a:rPr>
                        <a:t>Соціальні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ініціативи</a:t>
                      </a:r>
                      <a:r>
                        <a:rPr lang="ru-RU" sz="2000" u="none" strike="noStrike" dirty="0">
                          <a:effectLst/>
                        </a:rPr>
                        <a:t> з </a:t>
                      </a:r>
                      <a:r>
                        <a:rPr lang="ru-RU" sz="2000" u="none" strike="noStrike" dirty="0" err="1">
                          <a:effectLst/>
                        </a:rPr>
                        <a:t>охорони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праці</a:t>
                      </a:r>
                      <a:r>
                        <a:rPr lang="ru-RU" sz="2000" u="none" strike="noStrike" dirty="0">
                          <a:effectLst/>
                        </a:rPr>
                        <a:t> та </a:t>
                      </a:r>
                      <a:r>
                        <a:rPr lang="ru-RU" sz="2000" u="none" strike="noStrike" dirty="0" err="1">
                          <a:effectLst/>
                        </a:rPr>
                        <a:t>здоров'я</a:t>
                      </a:r>
                      <a:r>
                        <a:rPr lang="ru-RU" sz="2000" u="none" strike="noStrike" dirty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5168252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ВОНА, </a:t>
                      </a:r>
                      <a:r>
                        <a:rPr lang="ru-RU" sz="2000" u="none" strike="noStrike" dirty="0" err="1">
                          <a:effectLst/>
                        </a:rPr>
                        <a:t>Загальнонаціональна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гаряча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лінія</a:t>
                      </a:r>
                      <a:r>
                        <a:rPr lang="ru-RU" sz="2000" u="none" strike="noStrike" dirty="0">
                          <a:effectLst/>
                        </a:rPr>
                        <a:t> з </a:t>
                      </a:r>
                      <a:r>
                        <a:rPr lang="ru-RU" sz="2000" u="none" strike="noStrike" dirty="0" err="1">
                          <a:effectLst/>
                        </a:rPr>
                        <a:t>питань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ЗПТ  - </a:t>
                      </a:r>
                    </a:p>
                    <a:p>
                      <a:pPr algn="ctr" fontAlgn="b"/>
                      <a:r>
                        <a:rPr lang="ru-RU" sz="2000" i="1" u="none" strike="noStrike" dirty="0" err="1" smtClean="0">
                          <a:effectLst/>
                        </a:rPr>
                        <a:t>фіксація</a:t>
                      </a:r>
                      <a:r>
                        <a:rPr lang="ru-RU" sz="2000" i="1" u="none" strike="noStrike" dirty="0" smtClean="0">
                          <a:effectLst/>
                        </a:rPr>
                        <a:t> </a:t>
                      </a:r>
                      <a:r>
                        <a:rPr lang="ru-RU" sz="2000" i="1" u="none" strike="noStrike" dirty="0" err="1" smtClean="0">
                          <a:effectLst/>
                        </a:rPr>
                        <a:t>випадків</a:t>
                      </a:r>
                      <a:r>
                        <a:rPr lang="ru-RU" sz="2000" i="1" u="none" strike="noStrike" dirty="0" smtClean="0">
                          <a:effectLst/>
                        </a:rPr>
                        <a:t> з </a:t>
                      </a:r>
                      <a:r>
                        <a:rPr lang="ru-RU" sz="2000" i="1" u="none" strike="noStrike" dirty="0" err="1" smtClean="0">
                          <a:effectLst/>
                        </a:rPr>
                        <a:t>усіх</a:t>
                      </a:r>
                      <a:r>
                        <a:rPr lang="ru-RU" sz="2000" i="1" u="none" strike="noStrike" dirty="0" smtClean="0">
                          <a:effectLst/>
                        </a:rPr>
                        <a:t> </a:t>
                      </a:r>
                      <a:r>
                        <a:rPr lang="ru-RU" sz="2000" i="1" u="none" strike="noStrike" dirty="0" err="1" smtClean="0">
                          <a:effectLst/>
                        </a:rPr>
                        <a:t>регіонів</a:t>
                      </a:r>
                      <a:r>
                        <a:rPr lang="ru-RU" sz="2000" i="1" u="none" strike="noStrike" dirty="0" smtClean="0">
                          <a:effectLst/>
                        </a:rPr>
                        <a:t> </a:t>
                      </a:r>
                      <a:r>
                        <a:rPr lang="ru-RU" sz="2000" i="1" u="none" strike="noStrike" dirty="0" err="1" smtClean="0">
                          <a:effectLst/>
                        </a:rPr>
                        <a:t>України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62544172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ГО «Клуб «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Еней</a:t>
                      </a:r>
                      <a:r>
                        <a:rPr lang="ru-RU" sz="2000" u="none" strike="noStrike" dirty="0" smtClean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5515063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ВБФ «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Дроп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Ін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Центр»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9241807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ГО </a:t>
                      </a:r>
                      <a:r>
                        <a:rPr lang="ru-RU" sz="2000" u="none" strike="noStrike" dirty="0">
                          <a:effectLst/>
                        </a:rPr>
                        <a:t>«</a:t>
                      </a:r>
                      <a:r>
                        <a:rPr lang="en-US" sz="2000" u="none" strike="noStrike" dirty="0">
                          <a:effectLst/>
                        </a:rPr>
                        <a:t>TRANS GENERATION»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5817998"/>
                  </a:ext>
                </a:extLst>
              </a:tr>
              <a:tr h="489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ВБО «</a:t>
                      </a:r>
                      <a:r>
                        <a:rPr lang="ru-RU" sz="2000" u="none" strike="noStrike" dirty="0" err="1">
                          <a:effectLst/>
                        </a:rPr>
                        <a:t>Конвіктус</a:t>
                      </a:r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</a:rPr>
                        <a:t>Україна</a:t>
                      </a:r>
                      <a:r>
                        <a:rPr lang="ru-RU" sz="2000" u="none" strike="noStrike" dirty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841294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55" y="1787669"/>
            <a:ext cx="3705854" cy="46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0375" y="514055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Організації, які беруть участь у впровадженні </a:t>
            </a:r>
          </a:p>
          <a:p>
            <a:pPr algn="l">
              <a:spcBef>
                <a:spcPts val="0"/>
              </a:spcBef>
            </a:pPr>
            <a:r>
              <a:rPr lang="uk-UA" sz="3200" b="1" dirty="0" smtClean="0"/>
              <a:t>системи </a:t>
            </a:r>
            <a:r>
              <a:rPr lang="en-US" sz="3200" b="1" dirty="0" err="1" smtClean="0"/>
              <a:t>REAct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643128"/>
              </p:ext>
            </p:extLst>
          </p:nvPr>
        </p:nvGraphicFramePr>
        <p:xfrm>
          <a:off x="4742121" y="1660681"/>
          <a:ext cx="7007464" cy="49403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7464">
                  <a:extLst>
                    <a:ext uri="{9D8B030D-6E8A-4147-A177-3AD203B41FA5}">
                      <a16:colId xmlns:a16="http://schemas.microsoft.com/office/drawing/2014/main" val="373315602"/>
                    </a:ext>
                  </a:extLst>
                </a:gridCol>
              </a:tblGrid>
              <a:tr h="546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м. </a:t>
                      </a:r>
                      <a:r>
                        <a:rPr lang="uk-UA" sz="2400" dirty="0" smtClean="0"/>
                        <a:t>Одеса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3556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«Разом 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772556851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ВОЛНА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46812066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«</a:t>
                      </a:r>
                      <a:r>
                        <a:rPr lang="ru-RU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Сонячне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коло»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885168252"/>
                  </a:ext>
                </a:extLst>
              </a:tr>
              <a:tr h="111731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МБФ «Альянс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громадського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здоров’я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у 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 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Одеса </a:t>
                      </a:r>
                      <a:endParaRPr lang="ru-RU" sz="2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Прискорені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заходи по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боротьбі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ВІЛ та ТБ для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ключових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населення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містах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СЄЦА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Fast-Track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162544172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ВІра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Надія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Любов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23924180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 ГО «</a:t>
                      </a:r>
                      <a:r>
                        <a:rPr lang="ru-RU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Асоціація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ЛГБТ «ЛІГА» у м. Одеса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505817998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 «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r>
                        <a:rPr lang="ru-RU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Одеса»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21841294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4" y="1610781"/>
            <a:ext cx="3460167" cy="48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42" y="221747"/>
            <a:ext cx="1736637" cy="4509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0375" y="514055"/>
            <a:ext cx="9434264" cy="749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uk-UA" sz="3200" b="1" dirty="0" smtClean="0"/>
              <a:t>Організації, які беруть участь у впровадженні </a:t>
            </a:r>
          </a:p>
          <a:p>
            <a:pPr algn="l">
              <a:spcBef>
                <a:spcPts val="0"/>
              </a:spcBef>
            </a:pPr>
            <a:r>
              <a:rPr lang="uk-UA" sz="3200" b="1" dirty="0" smtClean="0"/>
              <a:t>системи </a:t>
            </a:r>
            <a:r>
              <a:rPr lang="en-US" sz="3200" b="1" dirty="0" err="1" smtClean="0"/>
              <a:t>REAct</a:t>
            </a:r>
            <a:endParaRPr lang="ru-RU" sz="3200" dirty="0" smtClean="0"/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6264" y="1461899"/>
            <a:ext cx="11133321" cy="0"/>
          </a:xfrm>
          <a:prstGeom prst="line">
            <a:avLst/>
          </a:prstGeom>
          <a:ln w="28575">
            <a:solidFill>
              <a:srgbClr val="7B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42" y="848708"/>
            <a:ext cx="1604167" cy="414410"/>
          </a:xfrm>
          <a:prstGeom prst="rect">
            <a:avLst/>
          </a:prstGeom>
        </p:spPr>
      </p:pic>
      <p:sp>
        <p:nvSpPr>
          <p:cNvPr id="3" name="AutoShape 2" descr="Сумка, портфель, бизнес, дело, работа, портфель, чемодан зн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968287" y="2307736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6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2160" y="2778617"/>
            <a:ext cx="71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4</a:t>
            </a:r>
            <a:r>
              <a:rPr lang="uk-UA" sz="1400" b="1" dirty="0" smtClean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22763"/>
              </p:ext>
            </p:extLst>
          </p:nvPr>
        </p:nvGraphicFramePr>
        <p:xfrm>
          <a:off x="616264" y="1809541"/>
          <a:ext cx="5539987" cy="40915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9987">
                  <a:extLst>
                    <a:ext uri="{9D8B030D-6E8A-4147-A177-3AD203B41FA5}">
                      <a16:colId xmlns:a16="http://schemas.microsoft.com/office/drawing/2014/main" val="373315602"/>
                    </a:ext>
                  </a:extLst>
                </a:gridCol>
              </a:tblGrid>
              <a:tr h="5963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м. </a:t>
                      </a:r>
                      <a:r>
                        <a:rPr lang="uk-UA" sz="2400" dirty="0" smtClean="0"/>
                        <a:t>Дніпро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35560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ГО «</a:t>
                      </a:r>
                      <a:r>
                        <a:rPr lang="ru-RU" sz="2000" u="none" strike="noStrike" dirty="0" err="1" smtClean="0">
                          <a:effectLst/>
                        </a:rPr>
                        <a:t>Альянс.Глобал</a:t>
                      </a:r>
                      <a:r>
                        <a:rPr lang="ru-RU" sz="2000" u="none" strike="noStrike" dirty="0" smtClean="0">
                          <a:effectLst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72556851"/>
                  </a:ext>
                </a:extLst>
              </a:tr>
              <a:tr h="5740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«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Синергія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душ»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6812066"/>
                  </a:ext>
                </a:extLst>
              </a:tr>
              <a:tr h="6059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</a:t>
                      </a:r>
                      <a:r>
                        <a:rPr lang="ru-RU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підтримки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сім'ї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5168252"/>
                  </a:ext>
                </a:extLst>
              </a:tr>
              <a:tr h="6059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БФ 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Імпульс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Кам'янське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62544172"/>
                  </a:ext>
                </a:extLst>
              </a:tr>
              <a:tr h="56338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 «100% </a:t>
                      </a:r>
                      <a:r>
                        <a:rPr lang="ru-RU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Дніпро</a:t>
                      </a:r>
                      <a:r>
                        <a:rPr lang="ru-RU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9241807"/>
                  </a:ext>
                </a:extLst>
              </a:tr>
              <a:tr h="5963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 «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Позитивні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</a:t>
                      </a:r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581799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23" y="1951884"/>
            <a:ext cx="5185259" cy="35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953</Words>
  <Application>Microsoft Office PowerPoint</Application>
  <PresentationFormat>Широкоэкранный</PresentationFormat>
  <Paragraphs>202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Dima Tsapko</dc:creator>
  <cp:lastModifiedBy>Semchuk Nadiya</cp:lastModifiedBy>
  <cp:revision>180</cp:revision>
  <dcterms:created xsi:type="dcterms:W3CDTF">2015-11-16T15:59:54Z</dcterms:created>
  <dcterms:modified xsi:type="dcterms:W3CDTF">2020-10-23T10:16:22Z</dcterms:modified>
</cp:coreProperties>
</file>